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3"/>
  </p:notesMasterIdLst>
  <p:handoutMasterIdLst>
    <p:handoutMasterId r:id="rId244"/>
  </p:handoutMasterIdLst>
  <p:sldIdLst>
    <p:sldId id="256" r:id="rId5"/>
    <p:sldId id="272" r:id="rId6"/>
    <p:sldId id="503" r:id="rId7"/>
    <p:sldId id="257" r:id="rId8"/>
    <p:sldId id="269" r:id="rId9"/>
    <p:sldId id="278" r:id="rId10"/>
    <p:sldId id="279" r:id="rId11"/>
    <p:sldId id="273" r:id="rId12"/>
    <p:sldId id="280" r:id="rId13"/>
    <p:sldId id="274" r:id="rId14"/>
    <p:sldId id="275" r:id="rId15"/>
    <p:sldId id="276" r:id="rId16"/>
    <p:sldId id="277" r:id="rId17"/>
    <p:sldId id="281" r:id="rId18"/>
    <p:sldId id="292" r:id="rId19"/>
    <p:sldId id="260" r:id="rId20"/>
    <p:sldId id="293" r:id="rId21"/>
    <p:sldId id="261" r:id="rId22"/>
    <p:sldId id="294" r:id="rId23"/>
    <p:sldId id="258" r:id="rId24"/>
    <p:sldId id="270" r:id="rId25"/>
    <p:sldId id="271" r:id="rId26"/>
    <p:sldId id="285" r:id="rId27"/>
    <p:sldId id="295" r:id="rId28"/>
    <p:sldId id="287" r:id="rId29"/>
    <p:sldId id="288" r:id="rId30"/>
    <p:sldId id="286" r:id="rId31"/>
    <p:sldId id="284" r:id="rId32"/>
    <p:sldId id="289" r:id="rId33"/>
    <p:sldId id="290" r:id="rId34"/>
    <p:sldId id="291" r:id="rId35"/>
    <p:sldId id="296" r:id="rId36"/>
    <p:sldId id="297" r:id="rId37"/>
    <p:sldId id="298" r:id="rId38"/>
    <p:sldId id="299" r:id="rId39"/>
    <p:sldId id="300"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7" r:id="rId66"/>
    <p:sldId id="328" r:id="rId67"/>
    <p:sldId id="329" r:id="rId68"/>
    <p:sldId id="330" r:id="rId69"/>
    <p:sldId id="331" r:id="rId70"/>
    <p:sldId id="332" r:id="rId71"/>
    <p:sldId id="333" r:id="rId72"/>
    <p:sldId id="334" r:id="rId73"/>
    <p:sldId id="335" r:id="rId74"/>
    <p:sldId id="336" r:id="rId75"/>
    <p:sldId id="338" r:id="rId76"/>
    <p:sldId id="283" r:id="rId77"/>
    <p:sldId id="339" r:id="rId78"/>
    <p:sldId id="340" r:id="rId79"/>
    <p:sldId id="341" r:id="rId80"/>
    <p:sldId id="342" r:id="rId81"/>
    <p:sldId id="343" r:id="rId82"/>
    <p:sldId id="344" r:id="rId83"/>
    <p:sldId id="345" r:id="rId84"/>
    <p:sldId id="346" r:id="rId85"/>
    <p:sldId id="347" r:id="rId86"/>
    <p:sldId id="348" r:id="rId87"/>
    <p:sldId id="349" r:id="rId88"/>
    <p:sldId id="350" r:id="rId89"/>
    <p:sldId id="351"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505"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4" r:id="rId134"/>
    <p:sldId id="395" r:id="rId135"/>
    <p:sldId id="396" r:id="rId136"/>
    <p:sldId id="397" r:id="rId137"/>
    <p:sldId id="398" r:id="rId138"/>
    <p:sldId id="399" r:id="rId139"/>
    <p:sldId id="400" r:id="rId140"/>
    <p:sldId id="401" r:id="rId141"/>
    <p:sldId id="402" r:id="rId142"/>
    <p:sldId id="403" r:id="rId143"/>
    <p:sldId id="405" r:id="rId144"/>
    <p:sldId id="504" r:id="rId145"/>
    <p:sldId id="406" r:id="rId146"/>
    <p:sldId id="407" r:id="rId147"/>
    <p:sldId id="408" r:id="rId148"/>
    <p:sldId id="409" r:id="rId149"/>
    <p:sldId id="410" r:id="rId150"/>
    <p:sldId id="411" r:id="rId151"/>
    <p:sldId id="412" r:id="rId152"/>
    <p:sldId id="413" r:id="rId153"/>
    <p:sldId id="414" r:id="rId154"/>
    <p:sldId id="415" r:id="rId155"/>
    <p:sldId id="416" r:id="rId156"/>
    <p:sldId id="417" r:id="rId157"/>
    <p:sldId id="418" r:id="rId158"/>
    <p:sldId id="419" r:id="rId159"/>
    <p:sldId id="420" r:id="rId160"/>
    <p:sldId id="421" r:id="rId161"/>
    <p:sldId id="422" r:id="rId162"/>
    <p:sldId id="423" r:id="rId163"/>
    <p:sldId id="424" r:id="rId164"/>
    <p:sldId id="425" r:id="rId165"/>
    <p:sldId id="426" r:id="rId166"/>
    <p:sldId id="427" r:id="rId167"/>
    <p:sldId id="428" r:id="rId168"/>
    <p:sldId id="429" r:id="rId169"/>
    <p:sldId id="430" r:id="rId170"/>
    <p:sldId id="431" r:id="rId171"/>
    <p:sldId id="432" r:id="rId172"/>
    <p:sldId id="433" r:id="rId173"/>
    <p:sldId id="434" r:id="rId174"/>
    <p:sldId id="435" r:id="rId175"/>
    <p:sldId id="436" r:id="rId176"/>
    <p:sldId id="437" r:id="rId177"/>
    <p:sldId id="438" r:id="rId178"/>
    <p:sldId id="439" r:id="rId179"/>
    <p:sldId id="440" r:id="rId180"/>
    <p:sldId id="441" r:id="rId181"/>
    <p:sldId id="442" r:id="rId182"/>
    <p:sldId id="443" r:id="rId183"/>
    <p:sldId id="444" r:id="rId184"/>
    <p:sldId id="445" r:id="rId185"/>
    <p:sldId id="446" r:id="rId186"/>
    <p:sldId id="447" r:id="rId187"/>
    <p:sldId id="448" r:id="rId188"/>
    <p:sldId id="449" r:id="rId189"/>
    <p:sldId id="450" r:id="rId190"/>
    <p:sldId id="451" r:id="rId191"/>
    <p:sldId id="452" r:id="rId192"/>
    <p:sldId id="453" r:id="rId193"/>
    <p:sldId id="454" r:id="rId194"/>
    <p:sldId id="455" r:id="rId195"/>
    <p:sldId id="456" r:id="rId196"/>
    <p:sldId id="457" r:id="rId197"/>
    <p:sldId id="458" r:id="rId198"/>
    <p:sldId id="459" r:id="rId199"/>
    <p:sldId id="460" r:id="rId200"/>
    <p:sldId id="461" r:id="rId201"/>
    <p:sldId id="462" r:id="rId202"/>
    <p:sldId id="463" r:id="rId203"/>
    <p:sldId id="464" r:id="rId204"/>
    <p:sldId id="465" r:id="rId205"/>
    <p:sldId id="466" r:id="rId206"/>
    <p:sldId id="467" r:id="rId207"/>
    <p:sldId id="468" r:id="rId208"/>
    <p:sldId id="469" r:id="rId209"/>
    <p:sldId id="470" r:id="rId210"/>
    <p:sldId id="471" r:id="rId211"/>
    <p:sldId id="472" r:id="rId212"/>
    <p:sldId id="473" r:id="rId213"/>
    <p:sldId id="474" r:id="rId214"/>
    <p:sldId id="475" r:id="rId215"/>
    <p:sldId id="476" r:id="rId216"/>
    <p:sldId id="477" r:id="rId217"/>
    <p:sldId id="478" r:id="rId218"/>
    <p:sldId id="479" r:id="rId219"/>
    <p:sldId id="480" r:id="rId220"/>
    <p:sldId id="481" r:id="rId221"/>
    <p:sldId id="482" r:id="rId222"/>
    <p:sldId id="483" r:id="rId223"/>
    <p:sldId id="484" r:id="rId224"/>
    <p:sldId id="485" r:id="rId225"/>
    <p:sldId id="486" r:id="rId226"/>
    <p:sldId id="487" r:id="rId227"/>
    <p:sldId id="488" r:id="rId228"/>
    <p:sldId id="489" r:id="rId229"/>
    <p:sldId id="490" r:id="rId230"/>
    <p:sldId id="491" r:id="rId231"/>
    <p:sldId id="492" r:id="rId232"/>
    <p:sldId id="493" r:id="rId233"/>
    <p:sldId id="494" r:id="rId234"/>
    <p:sldId id="495" r:id="rId235"/>
    <p:sldId id="496" r:id="rId236"/>
    <p:sldId id="497" r:id="rId237"/>
    <p:sldId id="498" r:id="rId238"/>
    <p:sldId id="499" r:id="rId239"/>
    <p:sldId id="500" r:id="rId240"/>
    <p:sldId id="501" r:id="rId241"/>
    <p:sldId id="502" r:id="rId242"/>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26B"/>
    <a:srgbClr val="007C31"/>
    <a:srgbClr val="C09B57"/>
    <a:srgbClr val="D2D3D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8360C3-EF94-406C-BD16-B3EFD206103A}" v="1" dt="2023-02-19T19:51:59.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5" autoAdjust="0"/>
    <p:restoredTop sz="94660"/>
  </p:normalViewPr>
  <p:slideViewPr>
    <p:cSldViewPr snapToGrid="0">
      <p:cViewPr varScale="1">
        <p:scale>
          <a:sx n="82" d="100"/>
          <a:sy n="82" d="100"/>
        </p:scale>
        <p:origin x="643" y="48"/>
      </p:cViewPr>
      <p:guideLst/>
    </p:cSldViewPr>
  </p:slideViewPr>
  <p:notesTextViewPr>
    <p:cViewPr>
      <p:scale>
        <a:sx n="3" d="2"/>
        <a:sy n="3" d="2"/>
      </p:scale>
      <p:origin x="0" y="0"/>
    </p:cViewPr>
  </p:notesTextViewPr>
  <p:notesViewPr>
    <p:cSldViewPr snapToGrid="0">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theme" Target="theme/theme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tableStyles" Target="tableStyle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microsoft.com/office/2015/10/relationships/revisionInfo" Target="revisionInfo.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notesMaster" Target="notesMasters/notesMaster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handoutMaster" Target="handoutMasters/handoutMaster1.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presProps" Target="presProps.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viewProps" Target="viewProps.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a:extLst>
              <a:ext uri="{FF2B5EF4-FFF2-40B4-BE49-F238E27FC236}">
                <a16:creationId xmlns:a16="http://schemas.microsoft.com/office/drawing/2014/main" id="{4373D1F9-F4B4-43BC-9214-9370F59258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a:extLst>
              <a:ext uri="{FF2B5EF4-FFF2-40B4-BE49-F238E27FC236}">
                <a16:creationId xmlns:a16="http://schemas.microsoft.com/office/drawing/2014/main" id="{1881B15B-6454-4618-9E2E-C6BE0A276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9C4F0E-9808-4F34-B3D7-2379FF7DF41C}" type="datetimeFigureOut">
              <a:rPr lang="sk-SK" smtClean="0"/>
              <a:t>19. 2. 2023</a:t>
            </a:fld>
            <a:endParaRPr lang="sk-SK"/>
          </a:p>
        </p:txBody>
      </p:sp>
      <p:sp>
        <p:nvSpPr>
          <p:cNvPr id="4" name="Zástupný objekt pre pätu 3">
            <a:extLst>
              <a:ext uri="{FF2B5EF4-FFF2-40B4-BE49-F238E27FC236}">
                <a16:creationId xmlns:a16="http://schemas.microsoft.com/office/drawing/2014/main" id="{665CD42E-CDE2-40F1-9930-604EEE69E3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5" name="Zástupný objekt pre číslo snímky 4">
            <a:extLst>
              <a:ext uri="{FF2B5EF4-FFF2-40B4-BE49-F238E27FC236}">
                <a16:creationId xmlns:a16="http://schemas.microsoft.com/office/drawing/2014/main" id="{62C25337-83C5-489E-B8C6-F0E1B65889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85F2D8-AFD1-4232-A984-C28F2C625A5B}" type="slidenum">
              <a:rPr lang="sk-SK" smtClean="0"/>
              <a:t>‹#›</a:t>
            </a:fld>
            <a:endParaRPr lang="sk-SK"/>
          </a:p>
        </p:txBody>
      </p:sp>
    </p:spTree>
    <p:extLst>
      <p:ext uri="{BB962C8B-B14F-4D97-AF65-F5344CB8AC3E}">
        <p14:creationId xmlns:p14="http://schemas.microsoft.com/office/powerpoint/2010/main" val="29926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EFFC8-D581-4E79-AC26-720439C4A97A}" type="datetimeFigureOut">
              <a:rPr lang="sk-SK" smtClean="0"/>
              <a:t>19. 2. 2023</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C01543-EB4F-47B5-B1FF-A6E53A7638A6}" type="slidenum">
              <a:rPr lang="sk-SK" smtClean="0"/>
              <a:t>‹#›</a:t>
            </a:fld>
            <a:endParaRPr lang="sk-SK"/>
          </a:p>
        </p:txBody>
      </p:sp>
    </p:spTree>
    <p:extLst>
      <p:ext uri="{BB962C8B-B14F-4D97-AF65-F5344CB8AC3E}">
        <p14:creationId xmlns:p14="http://schemas.microsoft.com/office/powerpoint/2010/main" val="931102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pic>
        <p:nvPicPr>
          <p:cNvPr id="16" name="Obrázok 15" descr="Obrázok, na ktorom je text&#10;&#10;Automaticky generovaný popis">
            <a:extLst>
              <a:ext uri="{FF2B5EF4-FFF2-40B4-BE49-F238E27FC236}">
                <a16:creationId xmlns:a16="http://schemas.microsoft.com/office/drawing/2014/main" id="{4AF2F59E-3DFB-4EDD-9A00-3CBBD2ED43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99"/>
            <a:ext cx="12192000" cy="7026219"/>
          </a:xfrm>
          <a:prstGeom prst="rect">
            <a:avLst/>
          </a:prstGeom>
        </p:spPr>
      </p:pic>
      <p:sp>
        <p:nvSpPr>
          <p:cNvPr id="17" name="Obdĺžnik 16">
            <a:extLst>
              <a:ext uri="{FF2B5EF4-FFF2-40B4-BE49-F238E27FC236}">
                <a16:creationId xmlns:a16="http://schemas.microsoft.com/office/drawing/2014/main" id="{37478395-43C9-4DD0-8048-B0E39F9C1359}"/>
              </a:ext>
            </a:extLst>
          </p:cNvPr>
          <p:cNvSpPr/>
          <p:nvPr userDrawn="1"/>
        </p:nvSpPr>
        <p:spPr>
          <a:xfrm>
            <a:off x="0" y="1"/>
            <a:ext cx="12192000" cy="7033558"/>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latin typeface="Arial" panose="020B0604020202020204" pitchFamily="34" charset="0"/>
              <a:cs typeface="Arial" panose="020B0604020202020204" pitchFamily="34" charset="0"/>
            </a:endParaRPr>
          </a:p>
        </p:txBody>
      </p:sp>
      <p:pic>
        <p:nvPicPr>
          <p:cNvPr id="10" name="Obrázok 9">
            <a:extLst>
              <a:ext uri="{FF2B5EF4-FFF2-40B4-BE49-F238E27FC236}">
                <a16:creationId xmlns:a16="http://schemas.microsoft.com/office/drawing/2014/main" id="{309A1B97-A30D-45FE-BDD0-0E2F8AC0B5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682" y="297404"/>
            <a:ext cx="4631237" cy="2052901"/>
          </a:xfrm>
          <a:prstGeom prst="rect">
            <a:avLst/>
          </a:prstGeom>
        </p:spPr>
      </p:pic>
      <p:sp>
        <p:nvSpPr>
          <p:cNvPr id="2" name="Nadpis 1">
            <a:extLst>
              <a:ext uri="{FF2B5EF4-FFF2-40B4-BE49-F238E27FC236}">
                <a16:creationId xmlns:a16="http://schemas.microsoft.com/office/drawing/2014/main" id="{0E3A492B-2FF4-4A2F-A8CA-EF5DB1264A22}"/>
              </a:ext>
            </a:extLst>
          </p:cNvPr>
          <p:cNvSpPr>
            <a:spLocks noGrp="1"/>
          </p:cNvSpPr>
          <p:nvPr>
            <p:ph type="ctrTitle" hasCustomPrompt="1"/>
          </p:nvPr>
        </p:nvSpPr>
        <p:spPr>
          <a:xfrm>
            <a:off x="853269" y="2106401"/>
            <a:ext cx="8475261" cy="2052901"/>
          </a:xfrm>
          <a:noFill/>
        </p:spPr>
        <p:txBody>
          <a:bodyPr anchor="b">
            <a:normAutofit/>
          </a:bodyPr>
          <a:lstStyle>
            <a:lvl1pPr algn="l">
              <a:defRPr sz="5400">
                <a:solidFill>
                  <a:schemeClr val="bg1"/>
                </a:solidFill>
                <a:latin typeface="Arial" panose="020B0604020202020204" pitchFamily="34" charset="0"/>
                <a:cs typeface="Arial" panose="020B0604020202020204" pitchFamily="34" charset="0"/>
              </a:defRPr>
            </a:lvl1pPr>
          </a:lstStyle>
          <a:p>
            <a:r>
              <a:rPr lang="sk-SK" dirty="0"/>
              <a:t>NÁZOV PREDMETU</a:t>
            </a:r>
          </a:p>
        </p:txBody>
      </p:sp>
      <p:sp>
        <p:nvSpPr>
          <p:cNvPr id="3" name="Podnadpis 2">
            <a:extLst>
              <a:ext uri="{FF2B5EF4-FFF2-40B4-BE49-F238E27FC236}">
                <a16:creationId xmlns:a16="http://schemas.microsoft.com/office/drawing/2014/main" id="{F0D0EEC0-2EB5-42B4-8B11-2B5BFA02924A}"/>
              </a:ext>
            </a:extLst>
          </p:cNvPr>
          <p:cNvSpPr>
            <a:spLocks noGrp="1"/>
          </p:cNvSpPr>
          <p:nvPr>
            <p:ph type="subTitle" idx="1" hasCustomPrompt="1"/>
          </p:nvPr>
        </p:nvSpPr>
        <p:spPr>
          <a:xfrm>
            <a:off x="881845" y="4581570"/>
            <a:ext cx="8475260" cy="759552"/>
          </a:xfrm>
        </p:spPr>
        <p:txBody>
          <a:bodyPr anchor="t"/>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dirty="0"/>
              <a:t>Meno autora</a:t>
            </a:r>
          </a:p>
        </p:txBody>
      </p:sp>
    </p:spTree>
    <p:extLst>
      <p:ext uri="{BB962C8B-B14F-4D97-AF65-F5344CB8AC3E}">
        <p14:creationId xmlns:p14="http://schemas.microsoft.com/office/powerpoint/2010/main" val="407014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brázok s popisom">
    <p:spTree>
      <p:nvGrpSpPr>
        <p:cNvPr id="1" name=""/>
        <p:cNvGrpSpPr/>
        <p:nvPr/>
      </p:nvGrpSpPr>
      <p:grpSpPr>
        <a:xfrm>
          <a:off x="0" y="0"/>
          <a:ext cx="0" cy="0"/>
          <a:chOff x="0" y="0"/>
          <a:chExt cx="0" cy="0"/>
        </a:xfrm>
      </p:grpSpPr>
      <p:pic>
        <p:nvPicPr>
          <p:cNvPr id="8" name="Obrázok 7" descr="Obrázok, na ktorom je text&#10;&#10;Automaticky generovaný popis">
            <a:extLst>
              <a:ext uri="{FF2B5EF4-FFF2-40B4-BE49-F238E27FC236}">
                <a16:creationId xmlns:a16="http://schemas.microsoft.com/office/drawing/2014/main" id="{13865F94-4372-439C-A3E6-3E5CC911CD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9" name="Obdĺžnik 8">
            <a:extLst>
              <a:ext uri="{FF2B5EF4-FFF2-40B4-BE49-F238E27FC236}">
                <a16:creationId xmlns:a16="http://schemas.microsoft.com/office/drawing/2014/main" id="{89EE8251-A5DA-4D30-A109-6DE8E984ACB3}"/>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10" name="Obrázok 9">
            <a:extLst>
              <a:ext uri="{FF2B5EF4-FFF2-40B4-BE49-F238E27FC236}">
                <a16:creationId xmlns:a16="http://schemas.microsoft.com/office/drawing/2014/main" id="{A290B10C-51EA-49DE-8E0C-F59215C784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2" name="Nadpis 1">
            <a:extLst>
              <a:ext uri="{FF2B5EF4-FFF2-40B4-BE49-F238E27FC236}">
                <a16:creationId xmlns:a16="http://schemas.microsoft.com/office/drawing/2014/main" id="{1BCEC726-10E5-46DE-B96D-45E320571B64}"/>
              </a:ext>
            </a:extLst>
          </p:cNvPr>
          <p:cNvSpPr>
            <a:spLocks noGrp="1"/>
          </p:cNvSpPr>
          <p:nvPr>
            <p:ph type="title"/>
          </p:nvPr>
        </p:nvSpPr>
        <p:spPr>
          <a:xfrm>
            <a:off x="3106738" y="5329892"/>
            <a:ext cx="6172200" cy="714375"/>
          </a:xfrm>
        </p:spPr>
        <p:txBody>
          <a:bodyPr anchor="b">
            <a:normAutofit/>
          </a:bodyPr>
          <a:lstStyle>
            <a:lvl1pPr>
              <a:defRPr sz="2000" b="1"/>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274D6703-312A-4FAE-8004-6ACFA07FA159}"/>
              </a:ext>
            </a:extLst>
          </p:cNvPr>
          <p:cNvSpPr>
            <a:spLocks noGrp="1"/>
          </p:cNvSpPr>
          <p:nvPr>
            <p:ph type="pic" idx="1"/>
          </p:nvPr>
        </p:nvSpPr>
        <p:spPr>
          <a:xfrm>
            <a:off x="3106738" y="4572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dirty="0"/>
              <a:t>Kliknutím na ikonu pridáte obrázok</a:t>
            </a:r>
          </a:p>
        </p:txBody>
      </p:sp>
      <p:sp>
        <p:nvSpPr>
          <p:cNvPr id="5" name="Zástupný objekt pre dátum 4">
            <a:extLst>
              <a:ext uri="{FF2B5EF4-FFF2-40B4-BE49-F238E27FC236}">
                <a16:creationId xmlns:a16="http://schemas.microsoft.com/office/drawing/2014/main" id="{9A140089-31FE-4616-BD34-2F3B19415997}"/>
              </a:ext>
            </a:extLst>
          </p:cNvPr>
          <p:cNvSpPr>
            <a:spLocks noGrp="1"/>
          </p:cNvSpPr>
          <p:nvPr>
            <p:ph type="dt" sz="half" idx="10"/>
          </p:nvPr>
        </p:nvSpPr>
        <p:spPr/>
        <p:txBody>
          <a:bodyPr/>
          <a:lstStyle/>
          <a:p>
            <a:r>
              <a:rPr lang="sk-SK"/>
              <a:t>2022/2023</a:t>
            </a:r>
          </a:p>
        </p:txBody>
      </p:sp>
      <p:sp>
        <p:nvSpPr>
          <p:cNvPr id="6" name="Zástupný objekt pre pätu 5">
            <a:extLst>
              <a:ext uri="{FF2B5EF4-FFF2-40B4-BE49-F238E27FC236}">
                <a16:creationId xmlns:a16="http://schemas.microsoft.com/office/drawing/2014/main" id="{3E68E365-4A3E-4622-AD63-A5AD819D55F5}"/>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číslo snímky 6">
            <a:extLst>
              <a:ext uri="{FF2B5EF4-FFF2-40B4-BE49-F238E27FC236}">
                <a16:creationId xmlns:a16="http://schemas.microsoft.com/office/drawing/2014/main" id="{C22503D9-8AD2-4FBF-816C-F26EF6BE3C93}"/>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3145721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Obrázok s popisom">
    <p:spTree>
      <p:nvGrpSpPr>
        <p:cNvPr id="1" name=""/>
        <p:cNvGrpSpPr/>
        <p:nvPr/>
      </p:nvGrpSpPr>
      <p:grpSpPr>
        <a:xfrm>
          <a:off x="0" y="0"/>
          <a:ext cx="0" cy="0"/>
          <a:chOff x="0" y="0"/>
          <a:chExt cx="0" cy="0"/>
        </a:xfrm>
      </p:grpSpPr>
      <p:pic>
        <p:nvPicPr>
          <p:cNvPr id="8" name="Obrázok 7" descr="Obrázok, na ktorom je text&#10;&#10;Automaticky generovaný popis">
            <a:extLst>
              <a:ext uri="{FF2B5EF4-FFF2-40B4-BE49-F238E27FC236}">
                <a16:creationId xmlns:a16="http://schemas.microsoft.com/office/drawing/2014/main" id="{13865F94-4372-439C-A3E6-3E5CC911CD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9" name="Obdĺžnik 8">
            <a:extLst>
              <a:ext uri="{FF2B5EF4-FFF2-40B4-BE49-F238E27FC236}">
                <a16:creationId xmlns:a16="http://schemas.microsoft.com/office/drawing/2014/main" id="{89EE8251-A5DA-4D30-A109-6DE8E984ACB3}"/>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10" name="Obrázok 9">
            <a:extLst>
              <a:ext uri="{FF2B5EF4-FFF2-40B4-BE49-F238E27FC236}">
                <a16:creationId xmlns:a16="http://schemas.microsoft.com/office/drawing/2014/main" id="{A290B10C-51EA-49DE-8E0C-F59215C784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2" name="Nadpis 1">
            <a:extLst>
              <a:ext uri="{FF2B5EF4-FFF2-40B4-BE49-F238E27FC236}">
                <a16:creationId xmlns:a16="http://schemas.microsoft.com/office/drawing/2014/main" id="{1BCEC726-10E5-46DE-B96D-45E320571B64}"/>
              </a:ext>
            </a:extLst>
          </p:cNvPr>
          <p:cNvSpPr>
            <a:spLocks noGrp="1"/>
          </p:cNvSpPr>
          <p:nvPr>
            <p:ph type="title"/>
          </p:nvPr>
        </p:nvSpPr>
        <p:spPr>
          <a:xfrm>
            <a:off x="838200" y="5329892"/>
            <a:ext cx="10515600" cy="714375"/>
          </a:xfrm>
        </p:spPr>
        <p:txBody>
          <a:bodyPr anchor="b">
            <a:normAutofit/>
          </a:bodyPr>
          <a:lstStyle>
            <a:lvl1pPr>
              <a:defRPr sz="2000" b="1"/>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274D6703-312A-4FAE-8004-6ACFA07FA159}"/>
              </a:ext>
            </a:extLst>
          </p:cNvPr>
          <p:cNvSpPr>
            <a:spLocks noGrp="1"/>
          </p:cNvSpPr>
          <p:nvPr>
            <p:ph type="pic" idx="1"/>
          </p:nvPr>
        </p:nvSpPr>
        <p:spPr>
          <a:xfrm>
            <a:off x="838200" y="1171907"/>
            <a:ext cx="10515600" cy="41589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dirty="0"/>
              <a:t>Kliknutím na ikonu pridáte obrázok</a:t>
            </a:r>
          </a:p>
        </p:txBody>
      </p:sp>
      <p:sp>
        <p:nvSpPr>
          <p:cNvPr id="6" name="Zástupný objekt pre pätu 5">
            <a:extLst>
              <a:ext uri="{FF2B5EF4-FFF2-40B4-BE49-F238E27FC236}">
                <a16:creationId xmlns:a16="http://schemas.microsoft.com/office/drawing/2014/main" id="{3E68E365-4A3E-4622-AD63-A5AD819D55F5}"/>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11" name="Zástupný objekt pre dátum 1">
            <a:extLst>
              <a:ext uri="{FF2B5EF4-FFF2-40B4-BE49-F238E27FC236}">
                <a16:creationId xmlns:a16="http://schemas.microsoft.com/office/drawing/2014/main" id="{70DA6AB8-694A-416C-BCC7-548145DB424C}"/>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12" name="Zástupný objekt pre číslo snímky 3">
            <a:extLst>
              <a:ext uri="{FF2B5EF4-FFF2-40B4-BE49-F238E27FC236}">
                <a16:creationId xmlns:a16="http://schemas.microsoft.com/office/drawing/2014/main" id="{DE8CC806-C5BD-4045-A170-A7E8BBF43172}"/>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2392587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DADB45-B200-4CB9-8709-EF2783610E3B}"/>
              </a:ext>
            </a:extLst>
          </p:cNvPr>
          <p:cNvSpPr>
            <a:spLocks noGrp="1"/>
          </p:cNvSpPr>
          <p:nvPr>
            <p:ph type="title"/>
          </p:nvPr>
        </p:nvSpPr>
        <p:spPr>
          <a:xfrm>
            <a:off x="838200" y="457200"/>
            <a:ext cx="3933825"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FD84912E-D002-4381-94DB-27DF86081AA8}"/>
              </a:ext>
            </a:extLst>
          </p:cNvPr>
          <p:cNvSpPr>
            <a:spLocks noGrp="1"/>
          </p:cNvSpPr>
          <p:nvPr>
            <p:ph idx="1"/>
          </p:nvPr>
        </p:nvSpPr>
        <p:spPr>
          <a:xfrm>
            <a:off x="5183188" y="1171907"/>
            <a:ext cx="6170612" cy="46891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8E7AC4A8-3021-4929-AD65-84C451E61385}"/>
              </a:ext>
            </a:extLst>
          </p:cNvPr>
          <p:cNvSpPr>
            <a:spLocks noGrp="1"/>
          </p:cNvSpPr>
          <p:nvPr>
            <p:ph type="body" sz="half" idx="2"/>
          </p:nvPr>
        </p:nvSpPr>
        <p:spPr>
          <a:xfrm>
            <a:off x="838200"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pic>
        <p:nvPicPr>
          <p:cNvPr id="8" name="Obrázok 7" descr="Obrázok, na ktorom je text&#10;&#10;Automaticky generovaný popis">
            <a:extLst>
              <a:ext uri="{FF2B5EF4-FFF2-40B4-BE49-F238E27FC236}">
                <a16:creationId xmlns:a16="http://schemas.microsoft.com/office/drawing/2014/main" id="{BB56AA35-AB8A-4605-B873-3CBA024933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9" name="Obdĺžnik 8">
            <a:extLst>
              <a:ext uri="{FF2B5EF4-FFF2-40B4-BE49-F238E27FC236}">
                <a16:creationId xmlns:a16="http://schemas.microsoft.com/office/drawing/2014/main" id="{4CF71953-08DD-4D3E-87AD-E393442CBB76}"/>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10" name="Obrázok 9">
            <a:extLst>
              <a:ext uri="{FF2B5EF4-FFF2-40B4-BE49-F238E27FC236}">
                <a16:creationId xmlns:a16="http://schemas.microsoft.com/office/drawing/2014/main" id="{535AE015-2361-4D15-9997-2027F58573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6" name="Zástupný objekt pre pätu 5">
            <a:extLst>
              <a:ext uri="{FF2B5EF4-FFF2-40B4-BE49-F238E27FC236}">
                <a16:creationId xmlns:a16="http://schemas.microsoft.com/office/drawing/2014/main" id="{6E21821C-8F79-42DA-AAA0-94C80B74B1B5}"/>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13" name="Zástupný objekt pre dátum 1">
            <a:extLst>
              <a:ext uri="{FF2B5EF4-FFF2-40B4-BE49-F238E27FC236}">
                <a16:creationId xmlns:a16="http://schemas.microsoft.com/office/drawing/2014/main" id="{82AA3604-069A-4F70-A5A3-02818C7B702A}"/>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14" name="Zástupný objekt pre číslo snímky 3">
            <a:extLst>
              <a:ext uri="{FF2B5EF4-FFF2-40B4-BE49-F238E27FC236}">
                <a16:creationId xmlns:a16="http://schemas.microsoft.com/office/drawing/2014/main" id="{23F5C159-F9A7-432D-AFA1-DAB484AE614C}"/>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1000965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B4BE4-D153-4D04-BF54-3571794722A6}"/>
              </a:ext>
            </a:extLst>
          </p:cNvPr>
          <p:cNvSpPr>
            <a:spLocks noGrp="1"/>
          </p:cNvSpPr>
          <p:nvPr>
            <p:ph type="title"/>
          </p:nvPr>
        </p:nvSpPr>
        <p:spPr>
          <a:xfrm>
            <a:off x="838200" y="365125"/>
            <a:ext cx="10098535" cy="1325563"/>
          </a:xfrm>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BEB082CB-5CB8-4364-99C1-98366B6D2D12}"/>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pic>
        <p:nvPicPr>
          <p:cNvPr id="7" name="Obrázok 6" descr="Obrázok, na ktorom je text&#10;&#10;Automaticky generovaný popis">
            <a:extLst>
              <a:ext uri="{FF2B5EF4-FFF2-40B4-BE49-F238E27FC236}">
                <a16:creationId xmlns:a16="http://schemas.microsoft.com/office/drawing/2014/main" id="{0819ED92-819E-4251-A7F3-F2ED581792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8" name="Obdĺžnik 7">
            <a:extLst>
              <a:ext uri="{FF2B5EF4-FFF2-40B4-BE49-F238E27FC236}">
                <a16:creationId xmlns:a16="http://schemas.microsoft.com/office/drawing/2014/main" id="{4C056E29-9CC7-4BBA-8226-30DC072A0D60}"/>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9" name="Obrázok 8">
            <a:extLst>
              <a:ext uri="{FF2B5EF4-FFF2-40B4-BE49-F238E27FC236}">
                <a16:creationId xmlns:a16="http://schemas.microsoft.com/office/drawing/2014/main" id="{03692844-BC31-4AB8-9AA7-30720B5F56B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4" name="Zástupný objekt pre dátum 3">
            <a:extLst>
              <a:ext uri="{FF2B5EF4-FFF2-40B4-BE49-F238E27FC236}">
                <a16:creationId xmlns:a16="http://schemas.microsoft.com/office/drawing/2014/main" id="{EA0A79D9-CF4A-4296-93BA-B157B83C8493}"/>
              </a:ext>
            </a:extLst>
          </p:cNvPr>
          <p:cNvSpPr>
            <a:spLocks noGrp="1"/>
          </p:cNvSpPr>
          <p:nvPr>
            <p:ph type="dt" sz="half" idx="10"/>
          </p:nvPr>
        </p:nvSpPr>
        <p:spPr/>
        <p:txBody>
          <a:bodyPr/>
          <a:lstStyle/>
          <a:p>
            <a:r>
              <a:rPr lang="sk-SK"/>
              <a:t>2022/2023</a:t>
            </a:r>
          </a:p>
        </p:txBody>
      </p:sp>
      <p:sp>
        <p:nvSpPr>
          <p:cNvPr id="5" name="Zástupný objekt pre pätu 4">
            <a:extLst>
              <a:ext uri="{FF2B5EF4-FFF2-40B4-BE49-F238E27FC236}">
                <a16:creationId xmlns:a16="http://schemas.microsoft.com/office/drawing/2014/main" id="{EA901B77-55FE-4D85-94AD-4300C2E1A9C1}"/>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7CDB7AB7-2DF8-48E1-A567-0DCBB68CA9F4}"/>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429075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798EBFEA-4EA2-4D91-ADD2-A7AEB6623080}"/>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17F74B6B-BB1A-4D71-8FC3-88519ADF4F54}"/>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pic>
        <p:nvPicPr>
          <p:cNvPr id="7" name="Obrázok 6" descr="Obrázok, na ktorom je text&#10;&#10;Automaticky generovaný popis">
            <a:extLst>
              <a:ext uri="{FF2B5EF4-FFF2-40B4-BE49-F238E27FC236}">
                <a16:creationId xmlns:a16="http://schemas.microsoft.com/office/drawing/2014/main" id="{74E1D5CA-426D-4FE0-B126-72622417F0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8" name="Obdĺžnik 7">
            <a:extLst>
              <a:ext uri="{FF2B5EF4-FFF2-40B4-BE49-F238E27FC236}">
                <a16:creationId xmlns:a16="http://schemas.microsoft.com/office/drawing/2014/main" id="{91CD9709-972F-4D07-9A54-187A7198B1A2}"/>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sp>
        <p:nvSpPr>
          <p:cNvPr id="5" name="Zástupný objekt pre pätu 4">
            <a:extLst>
              <a:ext uri="{FF2B5EF4-FFF2-40B4-BE49-F238E27FC236}">
                <a16:creationId xmlns:a16="http://schemas.microsoft.com/office/drawing/2014/main" id="{D6A5D380-83E4-4780-89F7-3B2A43D08E4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12" name="Zástupný objekt pre dátum 1">
            <a:extLst>
              <a:ext uri="{FF2B5EF4-FFF2-40B4-BE49-F238E27FC236}">
                <a16:creationId xmlns:a16="http://schemas.microsoft.com/office/drawing/2014/main" id="{29C4E739-00E9-4A4C-8CBD-35CC9523A23A}"/>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13" name="Zástupný objekt pre číslo snímky 3">
            <a:extLst>
              <a:ext uri="{FF2B5EF4-FFF2-40B4-BE49-F238E27FC236}">
                <a16:creationId xmlns:a16="http://schemas.microsoft.com/office/drawing/2014/main" id="{6ED2C4D5-6DC9-4492-8EAF-60B1996C5559}"/>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3296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3BAB3-2608-45D5-AB21-4F50EC555D42}"/>
              </a:ext>
            </a:extLst>
          </p:cNvPr>
          <p:cNvSpPr>
            <a:spLocks noGrp="1"/>
          </p:cNvSpPr>
          <p:nvPr>
            <p:ph type="title"/>
          </p:nvPr>
        </p:nvSpPr>
        <p:spPr>
          <a:xfrm>
            <a:off x="838200" y="256837"/>
            <a:ext cx="9954126" cy="806781"/>
          </a:xfrm>
        </p:spPr>
        <p:txBody>
          <a:bodyPr/>
          <a:lstStyle/>
          <a:p>
            <a:r>
              <a:rPr lang="sk-SK"/>
              <a:t>Kliknutím upravte štýl predlohy nadpisu</a:t>
            </a:r>
          </a:p>
        </p:txBody>
      </p:sp>
      <p:pic>
        <p:nvPicPr>
          <p:cNvPr id="6" name="Obrázok 5" descr="Obrázok, na ktorom je text&#10;&#10;Automaticky generovaný popis">
            <a:extLst>
              <a:ext uri="{FF2B5EF4-FFF2-40B4-BE49-F238E27FC236}">
                <a16:creationId xmlns:a16="http://schemas.microsoft.com/office/drawing/2014/main" id="{301D548F-1050-4B93-9C6A-0DBF1AC1C9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7" name="Obdĺžnik 6">
            <a:extLst>
              <a:ext uri="{FF2B5EF4-FFF2-40B4-BE49-F238E27FC236}">
                <a16:creationId xmlns:a16="http://schemas.microsoft.com/office/drawing/2014/main" id="{DBF84018-128B-4B7E-81A4-DFBE6FC7FF19}"/>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sp>
        <p:nvSpPr>
          <p:cNvPr id="4" name="Zástupný objekt pre pätu 3">
            <a:extLst>
              <a:ext uri="{FF2B5EF4-FFF2-40B4-BE49-F238E27FC236}">
                <a16:creationId xmlns:a16="http://schemas.microsoft.com/office/drawing/2014/main" id="{A1FBC279-4E5A-4781-954E-C97FFF2F6A37}"/>
              </a:ext>
            </a:extLst>
          </p:cNvPr>
          <p:cNvSpPr>
            <a:spLocks noGrp="1"/>
          </p:cNvSpPr>
          <p:nvPr>
            <p:ph type="ftr" sz="quarter" idx="11"/>
          </p:nvPr>
        </p:nvSpPr>
        <p:spPr>
          <a:xfrm>
            <a:off x="4026568" y="6356350"/>
            <a:ext cx="4114800" cy="365125"/>
          </a:xfrm>
        </p:spPr>
        <p:txBody>
          <a:bodyPr/>
          <a:lstStyle/>
          <a:p>
            <a:r>
              <a:rPr lang="sk-SK"/>
              <a:t>Seminár k bakalárskej práci I. / Diplomový seminár I.</a:t>
            </a:r>
            <a:endParaRPr lang="sk-SK" dirty="0"/>
          </a:p>
        </p:txBody>
      </p:sp>
      <p:pic>
        <p:nvPicPr>
          <p:cNvPr id="10" name="Obrázok 9">
            <a:extLst>
              <a:ext uri="{FF2B5EF4-FFF2-40B4-BE49-F238E27FC236}">
                <a16:creationId xmlns:a16="http://schemas.microsoft.com/office/drawing/2014/main" id="{8345BB81-4716-4172-A6C5-00C20C1860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68437"/>
            <a:ext cx="1071856" cy="991436"/>
          </a:xfrm>
          <a:prstGeom prst="rect">
            <a:avLst/>
          </a:prstGeom>
        </p:spPr>
      </p:pic>
      <p:sp>
        <p:nvSpPr>
          <p:cNvPr id="11" name="Zástupný objekt pre obsah 2">
            <a:extLst>
              <a:ext uri="{FF2B5EF4-FFF2-40B4-BE49-F238E27FC236}">
                <a16:creationId xmlns:a16="http://schemas.microsoft.com/office/drawing/2014/main" id="{D16BC2CA-7857-4F57-A2FD-9F01647ABA21}"/>
              </a:ext>
            </a:extLst>
          </p:cNvPr>
          <p:cNvSpPr>
            <a:spLocks noGrp="1"/>
          </p:cNvSpPr>
          <p:nvPr>
            <p:ph idx="1"/>
          </p:nvPr>
        </p:nvSpPr>
        <p:spPr>
          <a:xfrm>
            <a:off x="838200" y="1588170"/>
            <a:ext cx="10515600" cy="4588793"/>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cxnSp>
        <p:nvCxnSpPr>
          <p:cNvPr id="13" name="Rovná spojnica 12">
            <a:extLst>
              <a:ext uri="{FF2B5EF4-FFF2-40B4-BE49-F238E27FC236}">
                <a16:creationId xmlns:a16="http://schemas.microsoft.com/office/drawing/2014/main" id="{151AA0FF-2613-4757-8EC3-5CB2ED859780}"/>
              </a:ext>
            </a:extLst>
          </p:cNvPr>
          <p:cNvCxnSpPr>
            <a:cxnSpLocks/>
          </p:cNvCxnSpPr>
          <p:nvPr userDrawn="1"/>
        </p:nvCxnSpPr>
        <p:spPr>
          <a:xfrm>
            <a:off x="838200" y="1159873"/>
            <a:ext cx="8963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bdĺžnik 13">
            <a:extLst>
              <a:ext uri="{FF2B5EF4-FFF2-40B4-BE49-F238E27FC236}">
                <a16:creationId xmlns:a16="http://schemas.microsoft.com/office/drawing/2014/main" id="{0C78C109-437E-4332-B4D2-AE520F93434A}"/>
              </a:ext>
            </a:extLst>
          </p:cNvPr>
          <p:cNvSpPr/>
          <p:nvPr userDrawn="1"/>
        </p:nvSpPr>
        <p:spPr>
          <a:xfrm>
            <a:off x="0" y="0"/>
            <a:ext cx="12192000" cy="36000"/>
          </a:xfrm>
          <a:prstGeom prst="rect">
            <a:avLst/>
          </a:prstGeom>
          <a:solidFill>
            <a:srgbClr val="007C31">
              <a:alpha val="97000"/>
            </a:srgbClr>
          </a:solidFill>
          <a:ln>
            <a:solidFill>
              <a:srgbClr val="007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sk-SK">
              <a:solidFill>
                <a:schemeClr val="bg1"/>
              </a:solidFill>
            </a:endParaRPr>
          </a:p>
        </p:txBody>
      </p:sp>
      <p:sp>
        <p:nvSpPr>
          <p:cNvPr id="12" name="Zástupný objekt pre dátum 1">
            <a:extLst>
              <a:ext uri="{FF2B5EF4-FFF2-40B4-BE49-F238E27FC236}">
                <a16:creationId xmlns:a16="http://schemas.microsoft.com/office/drawing/2014/main" id="{BE043D3A-5F93-4345-8721-DBB53527E335}"/>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15" name="Zástupný objekt pre číslo snímky 3">
            <a:extLst>
              <a:ext uri="{FF2B5EF4-FFF2-40B4-BE49-F238E27FC236}">
                <a16:creationId xmlns:a16="http://schemas.microsoft.com/office/drawing/2014/main" id="{F7396D6A-E4DC-4C69-836F-98C44F7C0663}"/>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362042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pic>
        <p:nvPicPr>
          <p:cNvPr id="8" name="Obrázok 7" descr="Obrázok, na ktorom je text&#10;&#10;Automaticky generovaný popis">
            <a:extLst>
              <a:ext uri="{FF2B5EF4-FFF2-40B4-BE49-F238E27FC236}">
                <a16:creationId xmlns:a16="http://schemas.microsoft.com/office/drawing/2014/main" id="{CB38D7A4-7F4D-40A5-898F-E72E7EDD64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99"/>
            <a:ext cx="12192000" cy="7026219"/>
          </a:xfrm>
          <a:prstGeom prst="rect">
            <a:avLst/>
          </a:prstGeom>
        </p:spPr>
      </p:pic>
      <p:sp>
        <p:nvSpPr>
          <p:cNvPr id="9" name="Obdĺžnik 8">
            <a:extLst>
              <a:ext uri="{FF2B5EF4-FFF2-40B4-BE49-F238E27FC236}">
                <a16:creationId xmlns:a16="http://schemas.microsoft.com/office/drawing/2014/main" id="{A9F40B10-8D7E-4982-9F9B-D102BAF4DD0B}"/>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latin typeface="Arial" panose="020B0604020202020204" pitchFamily="34" charset="0"/>
              <a:cs typeface="Arial" panose="020B0604020202020204" pitchFamily="34" charset="0"/>
            </a:endParaRPr>
          </a:p>
        </p:txBody>
      </p:sp>
      <p:sp>
        <p:nvSpPr>
          <p:cNvPr id="10" name="Obdĺžnik 9">
            <a:extLst>
              <a:ext uri="{FF2B5EF4-FFF2-40B4-BE49-F238E27FC236}">
                <a16:creationId xmlns:a16="http://schemas.microsoft.com/office/drawing/2014/main" id="{5CA4A4F3-324E-4D74-80C7-62B0ED0961EF}"/>
              </a:ext>
            </a:extLst>
          </p:cNvPr>
          <p:cNvSpPr/>
          <p:nvPr userDrawn="1"/>
        </p:nvSpPr>
        <p:spPr>
          <a:xfrm>
            <a:off x="0" y="0"/>
            <a:ext cx="12192000" cy="6250675"/>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pic>
        <p:nvPicPr>
          <p:cNvPr id="7" name="Obrázok 6" descr="Obrázok, na ktorom je text&#10;&#10;Automaticky generovaný popis">
            <a:extLst>
              <a:ext uri="{FF2B5EF4-FFF2-40B4-BE49-F238E27FC236}">
                <a16:creationId xmlns:a16="http://schemas.microsoft.com/office/drawing/2014/main" id="{987A8FE9-C00D-4E31-8D00-00D68DA3E91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3369" y="233137"/>
            <a:ext cx="5093031" cy="2257601"/>
          </a:xfrm>
          <a:prstGeom prst="rect">
            <a:avLst/>
          </a:prstGeom>
        </p:spPr>
      </p:pic>
      <p:sp>
        <p:nvSpPr>
          <p:cNvPr id="2" name="Nadpis 1">
            <a:extLst>
              <a:ext uri="{FF2B5EF4-FFF2-40B4-BE49-F238E27FC236}">
                <a16:creationId xmlns:a16="http://schemas.microsoft.com/office/drawing/2014/main" id="{E3E5CA7D-F39E-4672-9C26-C8C7C37FC81E}"/>
              </a:ext>
            </a:extLst>
          </p:cNvPr>
          <p:cNvSpPr>
            <a:spLocks noGrp="1"/>
          </p:cNvSpPr>
          <p:nvPr>
            <p:ph type="title" hasCustomPrompt="1"/>
          </p:nvPr>
        </p:nvSpPr>
        <p:spPr>
          <a:xfrm>
            <a:off x="838200" y="2268537"/>
            <a:ext cx="8459624" cy="1855788"/>
          </a:xfrm>
          <a:noFill/>
        </p:spPr>
        <p:txBody>
          <a:bodyPr anchor="b">
            <a:normAutofit/>
          </a:bodyPr>
          <a:lstStyle>
            <a:lvl1pPr>
              <a:defRPr sz="4800">
                <a:latin typeface="Arial" panose="020B0604020202020204" pitchFamily="34" charset="0"/>
                <a:cs typeface="Arial" panose="020B0604020202020204" pitchFamily="34" charset="0"/>
              </a:defRPr>
            </a:lvl1pPr>
          </a:lstStyle>
          <a:p>
            <a:r>
              <a:rPr lang="sk-SK" dirty="0"/>
              <a:t>NÁZOV PREZENTÁCIE</a:t>
            </a:r>
          </a:p>
        </p:txBody>
      </p:sp>
      <p:sp>
        <p:nvSpPr>
          <p:cNvPr id="3" name="Zástupný text 2">
            <a:extLst>
              <a:ext uri="{FF2B5EF4-FFF2-40B4-BE49-F238E27FC236}">
                <a16:creationId xmlns:a16="http://schemas.microsoft.com/office/drawing/2014/main" id="{7310177F-B867-405B-8B10-40598239DFA8}"/>
              </a:ext>
            </a:extLst>
          </p:cNvPr>
          <p:cNvSpPr>
            <a:spLocks noGrp="1"/>
          </p:cNvSpPr>
          <p:nvPr>
            <p:ph type="body" idx="1" hasCustomPrompt="1"/>
          </p:nvPr>
        </p:nvSpPr>
        <p:spPr>
          <a:xfrm>
            <a:off x="838200" y="4589464"/>
            <a:ext cx="8459624" cy="715962"/>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dirty="0"/>
              <a:t>Názov predmetu</a:t>
            </a:r>
          </a:p>
        </p:txBody>
      </p:sp>
      <p:sp>
        <p:nvSpPr>
          <p:cNvPr id="5" name="Zástupný objekt pre pätu 4">
            <a:extLst>
              <a:ext uri="{FF2B5EF4-FFF2-40B4-BE49-F238E27FC236}">
                <a16:creationId xmlns:a16="http://schemas.microsoft.com/office/drawing/2014/main" id="{851376A8-E465-490F-BF99-7FF5483C0A8F}"/>
              </a:ext>
            </a:extLst>
          </p:cNvPr>
          <p:cNvSpPr>
            <a:spLocks noGrp="1"/>
          </p:cNvSpPr>
          <p:nvPr>
            <p:ph type="ftr" sz="quarter" idx="11"/>
          </p:nvPr>
        </p:nvSpPr>
        <p:spPr>
          <a:xfrm>
            <a:off x="4038600" y="6356350"/>
            <a:ext cx="4114800" cy="365125"/>
          </a:xfrm>
        </p:spPr>
        <p:txBody>
          <a:bodyPr/>
          <a:lstStyle>
            <a:lvl1pPr>
              <a:defRPr sz="1200">
                <a:solidFill>
                  <a:schemeClr val="bg1"/>
                </a:solidFill>
                <a:latin typeface="Arial" panose="020B0604020202020204" pitchFamily="34" charset="0"/>
                <a:cs typeface="Arial" panose="020B0604020202020204" pitchFamily="34" charset="0"/>
              </a:defRPr>
            </a:lvl1pPr>
          </a:lstStyle>
          <a:p>
            <a:r>
              <a:rPr lang="sk-SK"/>
              <a:t>Seminár k bakalárskej práci I. / Diplomový seminár I.</a:t>
            </a:r>
            <a:endParaRPr lang="sk-SK" dirty="0"/>
          </a:p>
        </p:txBody>
      </p:sp>
      <p:sp>
        <p:nvSpPr>
          <p:cNvPr id="11" name="Zástupný objekt pre dátum 1">
            <a:extLst>
              <a:ext uri="{FF2B5EF4-FFF2-40B4-BE49-F238E27FC236}">
                <a16:creationId xmlns:a16="http://schemas.microsoft.com/office/drawing/2014/main" id="{B217FC3F-9219-43A7-9C33-C08CCDD14CE8}"/>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12" name="Zástupný objekt pre číslo snímky 3">
            <a:extLst>
              <a:ext uri="{FF2B5EF4-FFF2-40B4-BE49-F238E27FC236}">
                <a16:creationId xmlns:a16="http://schemas.microsoft.com/office/drawing/2014/main" id="{8F75DB1B-18FF-490D-B66B-558C5D24DEE6}"/>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89580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Hlavička sekcie">
    <p:spTree>
      <p:nvGrpSpPr>
        <p:cNvPr id="1" name=""/>
        <p:cNvGrpSpPr/>
        <p:nvPr/>
      </p:nvGrpSpPr>
      <p:grpSpPr>
        <a:xfrm>
          <a:off x="0" y="0"/>
          <a:ext cx="0" cy="0"/>
          <a:chOff x="0" y="0"/>
          <a:chExt cx="0" cy="0"/>
        </a:xfrm>
      </p:grpSpPr>
      <p:pic>
        <p:nvPicPr>
          <p:cNvPr id="8" name="Obrázok 7" descr="Obrázok, na ktorom je text&#10;&#10;Automaticky generovaný popis">
            <a:extLst>
              <a:ext uri="{FF2B5EF4-FFF2-40B4-BE49-F238E27FC236}">
                <a16:creationId xmlns:a16="http://schemas.microsoft.com/office/drawing/2014/main" id="{CB38D7A4-7F4D-40A5-898F-E72E7EDD64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99"/>
            <a:ext cx="12192000" cy="7026219"/>
          </a:xfrm>
          <a:prstGeom prst="rect">
            <a:avLst/>
          </a:prstGeom>
        </p:spPr>
      </p:pic>
      <p:sp>
        <p:nvSpPr>
          <p:cNvPr id="9" name="Obdĺžnik 8">
            <a:extLst>
              <a:ext uri="{FF2B5EF4-FFF2-40B4-BE49-F238E27FC236}">
                <a16:creationId xmlns:a16="http://schemas.microsoft.com/office/drawing/2014/main" id="{A9F40B10-8D7E-4982-9F9B-D102BAF4DD0B}"/>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latin typeface="Arial" panose="020B0604020202020204" pitchFamily="34" charset="0"/>
              <a:cs typeface="Arial" panose="020B0604020202020204" pitchFamily="34" charset="0"/>
            </a:endParaRPr>
          </a:p>
        </p:txBody>
      </p:sp>
      <p:sp>
        <p:nvSpPr>
          <p:cNvPr id="10" name="Obdĺžnik 9">
            <a:extLst>
              <a:ext uri="{FF2B5EF4-FFF2-40B4-BE49-F238E27FC236}">
                <a16:creationId xmlns:a16="http://schemas.microsoft.com/office/drawing/2014/main" id="{5CA4A4F3-324E-4D74-80C7-62B0ED0961EF}"/>
              </a:ext>
            </a:extLst>
          </p:cNvPr>
          <p:cNvSpPr/>
          <p:nvPr userDrawn="1"/>
        </p:nvSpPr>
        <p:spPr>
          <a:xfrm>
            <a:off x="0" y="0"/>
            <a:ext cx="12192000" cy="6250675"/>
          </a:xfrm>
          <a:prstGeom prst="rect">
            <a:avLst/>
          </a:prstGeom>
          <a:solidFill>
            <a:schemeClr val="bg1">
              <a:alpha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latin typeface="Arial" panose="020B0604020202020204" pitchFamily="34" charset="0"/>
              <a:cs typeface="Arial" panose="020B0604020202020204" pitchFamily="34" charset="0"/>
            </a:endParaRPr>
          </a:p>
        </p:txBody>
      </p:sp>
      <p:sp>
        <p:nvSpPr>
          <p:cNvPr id="13" name="Obdĺžnik 12">
            <a:extLst>
              <a:ext uri="{FF2B5EF4-FFF2-40B4-BE49-F238E27FC236}">
                <a16:creationId xmlns:a16="http://schemas.microsoft.com/office/drawing/2014/main" id="{5B5431E7-C315-4E38-9A19-AAB86B88C019}"/>
              </a:ext>
            </a:extLst>
          </p:cNvPr>
          <p:cNvSpPr/>
          <p:nvPr userDrawn="1"/>
        </p:nvSpPr>
        <p:spPr>
          <a:xfrm>
            <a:off x="0" y="1"/>
            <a:ext cx="12192000" cy="7033558"/>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latin typeface="Arial" panose="020B0604020202020204" pitchFamily="34" charset="0"/>
              <a:cs typeface="Arial" panose="020B0604020202020204" pitchFamily="34" charset="0"/>
            </a:endParaRPr>
          </a:p>
        </p:txBody>
      </p:sp>
      <p:sp>
        <p:nvSpPr>
          <p:cNvPr id="2" name="Nadpis 1">
            <a:extLst>
              <a:ext uri="{FF2B5EF4-FFF2-40B4-BE49-F238E27FC236}">
                <a16:creationId xmlns:a16="http://schemas.microsoft.com/office/drawing/2014/main" id="{E3E5CA7D-F39E-4672-9C26-C8C7C37FC81E}"/>
              </a:ext>
            </a:extLst>
          </p:cNvPr>
          <p:cNvSpPr>
            <a:spLocks noGrp="1"/>
          </p:cNvSpPr>
          <p:nvPr>
            <p:ph type="title" hasCustomPrompt="1"/>
          </p:nvPr>
        </p:nvSpPr>
        <p:spPr>
          <a:xfrm>
            <a:off x="838200" y="2268537"/>
            <a:ext cx="8459624" cy="1855788"/>
          </a:xfrm>
          <a:noFill/>
        </p:spPr>
        <p:txBody>
          <a:bodyPr anchor="b">
            <a:normAutofit/>
          </a:bodyPr>
          <a:lstStyle>
            <a:lvl1pPr>
              <a:defRPr sz="4800">
                <a:solidFill>
                  <a:schemeClr val="bg1"/>
                </a:solidFill>
                <a:latin typeface="Arial" panose="020B0604020202020204" pitchFamily="34" charset="0"/>
                <a:cs typeface="Arial" panose="020B0604020202020204" pitchFamily="34" charset="0"/>
              </a:defRPr>
            </a:lvl1pPr>
          </a:lstStyle>
          <a:p>
            <a:r>
              <a:rPr lang="sk-SK" dirty="0"/>
              <a:t>NÁZOV PREZENTÁCIE</a:t>
            </a:r>
          </a:p>
        </p:txBody>
      </p:sp>
      <p:sp>
        <p:nvSpPr>
          <p:cNvPr id="3" name="Zástupný text 2">
            <a:extLst>
              <a:ext uri="{FF2B5EF4-FFF2-40B4-BE49-F238E27FC236}">
                <a16:creationId xmlns:a16="http://schemas.microsoft.com/office/drawing/2014/main" id="{7310177F-B867-405B-8B10-40598239DFA8}"/>
              </a:ext>
            </a:extLst>
          </p:cNvPr>
          <p:cNvSpPr>
            <a:spLocks noGrp="1"/>
          </p:cNvSpPr>
          <p:nvPr>
            <p:ph type="body" idx="1" hasCustomPrompt="1"/>
          </p:nvPr>
        </p:nvSpPr>
        <p:spPr>
          <a:xfrm>
            <a:off x="838200" y="4589464"/>
            <a:ext cx="8459624" cy="715962"/>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dirty="0"/>
              <a:t>Názov predmetu</a:t>
            </a:r>
          </a:p>
        </p:txBody>
      </p:sp>
      <p:sp>
        <p:nvSpPr>
          <p:cNvPr id="5" name="Zástupný objekt pre pätu 4">
            <a:extLst>
              <a:ext uri="{FF2B5EF4-FFF2-40B4-BE49-F238E27FC236}">
                <a16:creationId xmlns:a16="http://schemas.microsoft.com/office/drawing/2014/main" id="{851376A8-E465-490F-BF99-7FF5483C0A8F}"/>
              </a:ext>
            </a:extLst>
          </p:cNvPr>
          <p:cNvSpPr>
            <a:spLocks noGrp="1"/>
          </p:cNvSpPr>
          <p:nvPr>
            <p:ph type="ftr" sz="quarter" idx="11"/>
          </p:nvPr>
        </p:nvSpPr>
        <p:spPr>
          <a:xfrm>
            <a:off x="838200" y="5730333"/>
            <a:ext cx="7315200" cy="782883"/>
          </a:xfrm>
        </p:spPr>
        <p:txBody>
          <a:bodyPr/>
          <a:lstStyle>
            <a:lvl1pPr algn="l">
              <a:lnSpc>
                <a:spcPct val="150000"/>
              </a:lnSpc>
              <a:defRPr sz="1600">
                <a:solidFill>
                  <a:schemeClr val="bg1"/>
                </a:solidFill>
                <a:latin typeface="Arial" panose="020B0604020202020204" pitchFamily="34" charset="0"/>
                <a:cs typeface="Arial" panose="020B0604020202020204" pitchFamily="34" charset="0"/>
              </a:defRPr>
            </a:lvl1pPr>
          </a:lstStyle>
          <a:p>
            <a:r>
              <a:rPr lang="sk-SK"/>
              <a:t>Seminár k bakalárskej práci I. / Diplomový seminár I.</a:t>
            </a:r>
            <a:endParaRPr lang="sk-SK" dirty="0"/>
          </a:p>
        </p:txBody>
      </p:sp>
      <p:pic>
        <p:nvPicPr>
          <p:cNvPr id="14" name="Obrázok 13">
            <a:extLst>
              <a:ext uri="{FF2B5EF4-FFF2-40B4-BE49-F238E27FC236}">
                <a16:creationId xmlns:a16="http://schemas.microsoft.com/office/drawing/2014/main" id="{C7CFA392-8413-408E-ABC2-0A821DEF5E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0682" y="297404"/>
            <a:ext cx="4631237" cy="2052901"/>
          </a:xfrm>
          <a:prstGeom prst="rect">
            <a:avLst/>
          </a:prstGeom>
        </p:spPr>
      </p:pic>
    </p:spTree>
    <p:extLst>
      <p:ext uri="{BB962C8B-B14F-4D97-AF65-F5344CB8AC3E}">
        <p14:creationId xmlns:p14="http://schemas.microsoft.com/office/powerpoint/2010/main" val="27438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pic>
        <p:nvPicPr>
          <p:cNvPr id="7" name="Obrázok 6" descr="Obrázok, na ktorom je text&#10;&#10;Automaticky generovaný popis">
            <a:extLst>
              <a:ext uri="{FF2B5EF4-FFF2-40B4-BE49-F238E27FC236}">
                <a16:creationId xmlns:a16="http://schemas.microsoft.com/office/drawing/2014/main" id="{8385CA29-56DB-4E2F-B1C0-BC57C6983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8" name="Obdĺžnik 7">
            <a:extLst>
              <a:ext uri="{FF2B5EF4-FFF2-40B4-BE49-F238E27FC236}">
                <a16:creationId xmlns:a16="http://schemas.microsoft.com/office/drawing/2014/main" id="{D9F9E501-23AB-48A5-97B4-1F1E8E9FCC6A}"/>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sp>
        <p:nvSpPr>
          <p:cNvPr id="2" name="Zástupný objekt pre dátum 1">
            <a:extLst>
              <a:ext uri="{FF2B5EF4-FFF2-40B4-BE49-F238E27FC236}">
                <a16:creationId xmlns:a16="http://schemas.microsoft.com/office/drawing/2014/main" id="{ECD906E5-7873-445A-A20B-EB914FE3894F}"/>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39C9E42E-06BB-418E-87AF-B250FA092A2D}"/>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281EB2DC-01F9-43F1-B112-AECBC1958532}"/>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161202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pic>
        <p:nvPicPr>
          <p:cNvPr id="6" name="Obrázok 5" descr="Obrázok, na ktorom je text&#10;&#10;Automaticky generovaný popis">
            <a:extLst>
              <a:ext uri="{FF2B5EF4-FFF2-40B4-BE49-F238E27FC236}">
                <a16:creationId xmlns:a16="http://schemas.microsoft.com/office/drawing/2014/main" id="{296C927F-82F9-4823-971A-86BBD8E9BF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7" name="Obdĺžnik 6">
            <a:extLst>
              <a:ext uri="{FF2B5EF4-FFF2-40B4-BE49-F238E27FC236}">
                <a16:creationId xmlns:a16="http://schemas.microsoft.com/office/drawing/2014/main" id="{452DA0E1-FECE-4E80-A2A6-F28302C3A7F3}"/>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8" name="Obrázok 7">
            <a:extLst>
              <a:ext uri="{FF2B5EF4-FFF2-40B4-BE49-F238E27FC236}">
                <a16:creationId xmlns:a16="http://schemas.microsoft.com/office/drawing/2014/main" id="{27BB1E6D-8A72-4A3F-8FB7-E07689F90E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2" name="Nadpis 1">
            <a:extLst>
              <a:ext uri="{FF2B5EF4-FFF2-40B4-BE49-F238E27FC236}">
                <a16:creationId xmlns:a16="http://schemas.microsoft.com/office/drawing/2014/main" id="{84850797-C74B-4D52-92CB-790A1DF49D7B}"/>
              </a:ext>
            </a:extLst>
          </p:cNvPr>
          <p:cNvSpPr>
            <a:spLocks noGrp="1"/>
          </p:cNvSpPr>
          <p:nvPr>
            <p:ph type="title"/>
          </p:nvPr>
        </p:nvSpPr>
        <p:spPr>
          <a:xfrm>
            <a:off x="838200" y="2103437"/>
            <a:ext cx="10515600" cy="1325563"/>
          </a:xfrm>
        </p:spPr>
        <p:txBody>
          <a:bodyPr/>
          <a:lstStyle/>
          <a:p>
            <a:r>
              <a:rPr lang="sk-SK" dirty="0"/>
              <a:t>Kliknutím upravte štýl predlohy nadpisu</a:t>
            </a:r>
          </a:p>
        </p:txBody>
      </p:sp>
      <p:sp>
        <p:nvSpPr>
          <p:cNvPr id="3" name="Zástupný objekt pre dátum 2">
            <a:extLst>
              <a:ext uri="{FF2B5EF4-FFF2-40B4-BE49-F238E27FC236}">
                <a16:creationId xmlns:a16="http://schemas.microsoft.com/office/drawing/2014/main" id="{5DADF48D-0E11-4D8B-9AFA-341F8843C992}"/>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59CFDFBF-B833-4CF4-A854-FF325A4A669E}"/>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357DF918-A413-4A3A-B79E-D1EDA6E26444}"/>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295790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pic>
        <p:nvPicPr>
          <p:cNvPr id="7" name="Obrázok 6" descr="Obrázok, na ktorom je text&#10;&#10;Automaticky generovaný popis">
            <a:extLst>
              <a:ext uri="{FF2B5EF4-FFF2-40B4-BE49-F238E27FC236}">
                <a16:creationId xmlns:a16="http://schemas.microsoft.com/office/drawing/2014/main" id="{BAFDF8FE-CB63-4658-A8C9-54C36F9EF7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8" name="Obdĺžnik 7">
            <a:extLst>
              <a:ext uri="{FF2B5EF4-FFF2-40B4-BE49-F238E27FC236}">
                <a16:creationId xmlns:a16="http://schemas.microsoft.com/office/drawing/2014/main" id="{CE396A93-6751-4ED9-8030-3FD9D7495574}"/>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sp>
        <p:nvSpPr>
          <p:cNvPr id="16" name="Obdĺžnik 15">
            <a:extLst>
              <a:ext uri="{FF2B5EF4-FFF2-40B4-BE49-F238E27FC236}">
                <a16:creationId xmlns:a16="http://schemas.microsoft.com/office/drawing/2014/main" id="{C063CBF9-44EE-47BD-B453-48CF70B36D14}"/>
              </a:ext>
            </a:extLst>
          </p:cNvPr>
          <p:cNvSpPr/>
          <p:nvPr userDrawn="1"/>
        </p:nvSpPr>
        <p:spPr>
          <a:xfrm>
            <a:off x="0" y="0"/>
            <a:ext cx="12192000" cy="6242516"/>
          </a:xfrm>
          <a:prstGeom prst="rect">
            <a:avLst/>
          </a:prstGeom>
          <a:solidFill>
            <a:schemeClr val="bg1">
              <a:alpha val="9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8" name="Obrázok 17">
            <a:extLst>
              <a:ext uri="{FF2B5EF4-FFF2-40B4-BE49-F238E27FC236}">
                <a16:creationId xmlns:a16="http://schemas.microsoft.com/office/drawing/2014/main" id="{7CDD2ADD-9F72-4EA9-852C-04D184E492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19" name="Nadpis 1">
            <a:extLst>
              <a:ext uri="{FF2B5EF4-FFF2-40B4-BE49-F238E27FC236}">
                <a16:creationId xmlns:a16="http://schemas.microsoft.com/office/drawing/2014/main" id="{09C08B81-775C-40A1-A179-2E3A65AE4550}"/>
              </a:ext>
            </a:extLst>
          </p:cNvPr>
          <p:cNvSpPr>
            <a:spLocks noGrp="1"/>
          </p:cNvSpPr>
          <p:nvPr>
            <p:ph type="title"/>
          </p:nvPr>
        </p:nvSpPr>
        <p:spPr>
          <a:xfrm>
            <a:off x="838200" y="256837"/>
            <a:ext cx="9954126" cy="806781"/>
          </a:xfrm>
        </p:spPr>
        <p:txBody>
          <a:bodyPr/>
          <a:lstStyle/>
          <a:p>
            <a:r>
              <a:rPr lang="sk-SK" dirty="0"/>
              <a:t>Kliknutím upravte štýl predlohy nadpisu</a:t>
            </a:r>
          </a:p>
        </p:txBody>
      </p:sp>
      <p:sp>
        <p:nvSpPr>
          <p:cNvPr id="21" name="Zástupný objekt pre pätu 3">
            <a:extLst>
              <a:ext uri="{FF2B5EF4-FFF2-40B4-BE49-F238E27FC236}">
                <a16:creationId xmlns:a16="http://schemas.microsoft.com/office/drawing/2014/main" id="{27EA1431-B43D-4CC1-B021-F02F526AD735}"/>
              </a:ext>
            </a:extLst>
          </p:cNvPr>
          <p:cNvSpPr>
            <a:spLocks noGrp="1"/>
          </p:cNvSpPr>
          <p:nvPr>
            <p:ph type="ftr" sz="quarter" idx="11"/>
          </p:nvPr>
        </p:nvSpPr>
        <p:spPr>
          <a:xfrm>
            <a:off x="4026568" y="6356350"/>
            <a:ext cx="4114800" cy="365125"/>
          </a:xfrm>
        </p:spPr>
        <p:txBody>
          <a:bodyPr/>
          <a:lstStyle/>
          <a:p>
            <a:r>
              <a:rPr lang="sk-SK"/>
              <a:t>Seminár k bakalárskej práci I. / Diplomový seminár I.</a:t>
            </a:r>
            <a:endParaRPr lang="sk-SK" dirty="0"/>
          </a:p>
        </p:txBody>
      </p:sp>
      <p:sp>
        <p:nvSpPr>
          <p:cNvPr id="23" name="Zástupný objekt pre obsah 2">
            <a:extLst>
              <a:ext uri="{FF2B5EF4-FFF2-40B4-BE49-F238E27FC236}">
                <a16:creationId xmlns:a16="http://schemas.microsoft.com/office/drawing/2014/main" id="{33C6AFF1-3D1B-4242-9252-A61839D040E1}"/>
              </a:ext>
            </a:extLst>
          </p:cNvPr>
          <p:cNvSpPr>
            <a:spLocks noGrp="1"/>
          </p:cNvSpPr>
          <p:nvPr>
            <p:ph idx="1"/>
          </p:nvPr>
        </p:nvSpPr>
        <p:spPr>
          <a:xfrm>
            <a:off x="838200" y="1588170"/>
            <a:ext cx="10515600" cy="4588793"/>
          </a:xfrm>
        </p:spPr>
        <p:txBody>
          <a:bodyPr/>
          <a:lstStyle/>
          <a:p>
            <a:pPr lvl="0"/>
            <a:r>
              <a:rPr lang="sk-SK" dirty="0"/>
              <a:t>Kliknite sem a upravte štýly predlohy textu</a:t>
            </a:r>
          </a:p>
          <a:p>
            <a:pPr lvl="1"/>
            <a:r>
              <a:rPr lang="sk-SK" dirty="0"/>
              <a:t>Druhá úroveň</a:t>
            </a:r>
          </a:p>
          <a:p>
            <a:pPr lvl="2"/>
            <a:r>
              <a:rPr lang="sk-SK" dirty="0"/>
              <a:t>Tretia úroveň</a:t>
            </a:r>
          </a:p>
          <a:p>
            <a:pPr lvl="3"/>
            <a:r>
              <a:rPr lang="sk-SK" dirty="0"/>
              <a:t>Štvrtá úroveň</a:t>
            </a:r>
          </a:p>
          <a:p>
            <a:pPr lvl="4"/>
            <a:r>
              <a:rPr lang="sk-SK" dirty="0"/>
              <a:t>Piata úroveň</a:t>
            </a:r>
          </a:p>
        </p:txBody>
      </p:sp>
      <p:sp>
        <p:nvSpPr>
          <p:cNvPr id="11" name="Zástupný objekt pre dátum 1">
            <a:extLst>
              <a:ext uri="{FF2B5EF4-FFF2-40B4-BE49-F238E27FC236}">
                <a16:creationId xmlns:a16="http://schemas.microsoft.com/office/drawing/2014/main" id="{31272F7C-822A-432C-9A13-E558164EA4F3}"/>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12" name="Zástupný objekt pre číslo snímky 3">
            <a:extLst>
              <a:ext uri="{FF2B5EF4-FFF2-40B4-BE49-F238E27FC236}">
                <a16:creationId xmlns:a16="http://schemas.microsoft.com/office/drawing/2014/main" id="{1759BD13-C840-4EF1-B484-6E1D17E8981B}"/>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3060139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Obrázok 7" descr="Obrázok, na ktorom je text&#10;&#10;Automaticky generovaný popis">
            <a:extLst>
              <a:ext uri="{FF2B5EF4-FFF2-40B4-BE49-F238E27FC236}">
                <a16:creationId xmlns:a16="http://schemas.microsoft.com/office/drawing/2014/main" id="{3020833F-35E9-46B1-AE47-E4F2A22B32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9" name="Obdĺžnik 8">
            <a:extLst>
              <a:ext uri="{FF2B5EF4-FFF2-40B4-BE49-F238E27FC236}">
                <a16:creationId xmlns:a16="http://schemas.microsoft.com/office/drawing/2014/main" id="{4D010934-7E2A-4860-82A9-F31F1670D2B3}"/>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10" name="Obrázok 9">
            <a:extLst>
              <a:ext uri="{FF2B5EF4-FFF2-40B4-BE49-F238E27FC236}">
                <a16:creationId xmlns:a16="http://schemas.microsoft.com/office/drawing/2014/main" id="{29BD4B1F-8002-4414-8E93-0EEDA449EC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2" name="Nadpis 1">
            <a:extLst>
              <a:ext uri="{FF2B5EF4-FFF2-40B4-BE49-F238E27FC236}">
                <a16:creationId xmlns:a16="http://schemas.microsoft.com/office/drawing/2014/main" id="{BE576389-1ACC-4D76-B0F2-C544B7547ABE}"/>
              </a:ext>
            </a:extLst>
          </p:cNvPr>
          <p:cNvSpPr>
            <a:spLocks noGrp="1"/>
          </p:cNvSpPr>
          <p:nvPr>
            <p:ph type="title"/>
          </p:nvPr>
        </p:nvSpPr>
        <p:spPr>
          <a:xfrm>
            <a:off x="838200" y="365125"/>
            <a:ext cx="10098535" cy="1325563"/>
          </a:xfrm>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7B1F4498-761D-462A-AEA1-A874C2B53911}"/>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B4E584A5-FA62-4520-9F02-AC25423FA4FF}"/>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6F341EFD-6EDB-4D67-922E-41C97E59DBB1}"/>
              </a:ext>
            </a:extLst>
          </p:cNvPr>
          <p:cNvSpPr>
            <a:spLocks noGrp="1"/>
          </p:cNvSpPr>
          <p:nvPr>
            <p:ph type="dt" sz="half" idx="10"/>
          </p:nvPr>
        </p:nvSpPr>
        <p:spPr/>
        <p:txBody>
          <a:bodyPr/>
          <a:lstStyle/>
          <a:p>
            <a:r>
              <a:rPr lang="sk-SK"/>
              <a:t>2022/2023</a:t>
            </a:r>
          </a:p>
        </p:txBody>
      </p:sp>
      <p:sp>
        <p:nvSpPr>
          <p:cNvPr id="6" name="Zástupný objekt pre pätu 5">
            <a:extLst>
              <a:ext uri="{FF2B5EF4-FFF2-40B4-BE49-F238E27FC236}">
                <a16:creationId xmlns:a16="http://schemas.microsoft.com/office/drawing/2014/main" id="{D07EA8B9-57D3-452A-9573-9A21E6F117C5}"/>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číslo snímky 6">
            <a:extLst>
              <a:ext uri="{FF2B5EF4-FFF2-40B4-BE49-F238E27FC236}">
                <a16:creationId xmlns:a16="http://schemas.microsoft.com/office/drawing/2014/main" id="{78C4C0C6-3BD2-49C2-81BF-CB2DC10EEE02}"/>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242153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441B00-E4F5-4DFB-B120-A76DF64C2102}"/>
              </a:ext>
            </a:extLst>
          </p:cNvPr>
          <p:cNvSpPr>
            <a:spLocks noGrp="1"/>
          </p:cNvSpPr>
          <p:nvPr>
            <p:ph type="title"/>
          </p:nvPr>
        </p:nvSpPr>
        <p:spPr>
          <a:xfrm>
            <a:off x="839788" y="365125"/>
            <a:ext cx="10096947"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F37E79FE-F704-4749-982C-75E68D7446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550794A4-8C82-415A-82B3-2FE5DB76EFD8}"/>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B128C1E1-C279-4E53-9A68-AEFF828A8B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5D3EB231-15DA-4ACC-9448-C4FE726FF8A0}"/>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pic>
        <p:nvPicPr>
          <p:cNvPr id="10" name="Obrázok 9" descr="Obrázok, na ktorom je text&#10;&#10;Automaticky generovaný popis">
            <a:extLst>
              <a:ext uri="{FF2B5EF4-FFF2-40B4-BE49-F238E27FC236}">
                <a16:creationId xmlns:a16="http://schemas.microsoft.com/office/drawing/2014/main" id="{A8953EF6-1CBC-4583-A153-1A5C4AB3B3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11" name="Obdĺžnik 10">
            <a:extLst>
              <a:ext uri="{FF2B5EF4-FFF2-40B4-BE49-F238E27FC236}">
                <a16:creationId xmlns:a16="http://schemas.microsoft.com/office/drawing/2014/main" id="{1F3559B1-605B-4EA2-8E26-AC1D9E66A8B4}"/>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12" name="Obrázok 11">
            <a:extLst>
              <a:ext uri="{FF2B5EF4-FFF2-40B4-BE49-F238E27FC236}">
                <a16:creationId xmlns:a16="http://schemas.microsoft.com/office/drawing/2014/main" id="{D6820752-ED4D-439D-B914-1800884CF7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7" name="Zástupný objekt pre dátum 6">
            <a:extLst>
              <a:ext uri="{FF2B5EF4-FFF2-40B4-BE49-F238E27FC236}">
                <a16:creationId xmlns:a16="http://schemas.microsoft.com/office/drawing/2014/main" id="{D2565537-2017-4934-9B5F-CCAAB910EE96}"/>
              </a:ext>
            </a:extLst>
          </p:cNvPr>
          <p:cNvSpPr>
            <a:spLocks noGrp="1"/>
          </p:cNvSpPr>
          <p:nvPr>
            <p:ph type="dt" sz="half" idx="10"/>
          </p:nvPr>
        </p:nvSpPr>
        <p:spPr/>
        <p:txBody>
          <a:bodyPr/>
          <a:lstStyle/>
          <a:p>
            <a:r>
              <a:rPr lang="sk-SK"/>
              <a:t>2022/2023</a:t>
            </a:r>
          </a:p>
        </p:txBody>
      </p:sp>
      <p:sp>
        <p:nvSpPr>
          <p:cNvPr id="8" name="Zástupný objekt pre pätu 7">
            <a:extLst>
              <a:ext uri="{FF2B5EF4-FFF2-40B4-BE49-F238E27FC236}">
                <a16:creationId xmlns:a16="http://schemas.microsoft.com/office/drawing/2014/main" id="{18BA3A75-5C97-486B-8F72-734CBED89E12}"/>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9" name="Zástupný objekt pre číslo snímky 8">
            <a:extLst>
              <a:ext uri="{FF2B5EF4-FFF2-40B4-BE49-F238E27FC236}">
                <a16:creationId xmlns:a16="http://schemas.microsoft.com/office/drawing/2014/main" id="{CE456C4B-F26D-4576-837B-E0523092AA91}"/>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104575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pic>
        <p:nvPicPr>
          <p:cNvPr id="8" name="Obrázok 7" descr="Obrázok, na ktorom je text&#10;&#10;Automaticky generovaný popis">
            <a:extLst>
              <a:ext uri="{FF2B5EF4-FFF2-40B4-BE49-F238E27FC236}">
                <a16:creationId xmlns:a16="http://schemas.microsoft.com/office/drawing/2014/main" id="{13865F94-4372-439C-A3E6-3E5CC911CD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250675"/>
            <a:ext cx="12192000" cy="791042"/>
          </a:xfrm>
          <a:prstGeom prst="rect">
            <a:avLst/>
          </a:prstGeom>
        </p:spPr>
      </p:pic>
      <p:sp>
        <p:nvSpPr>
          <p:cNvPr id="9" name="Obdĺžnik 8">
            <a:extLst>
              <a:ext uri="{FF2B5EF4-FFF2-40B4-BE49-F238E27FC236}">
                <a16:creationId xmlns:a16="http://schemas.microsoft.com/office/drawing/2014/main" id="{89EE8251-A5DA-4D30-A109-6DE8E984ACB3}"/>
              </a:ext>
            </a:extLst>
          </p:cNvPr>
          <p:cNvSpPr/>
          <p:nvPr userDrawn="1"/>
        </p:nvSpPr>
        <p:spPr>
          <a:xfrm>
            <a:off x="0" y="6250675"/>
            <a:ext cx="12192000" cy="782883"/>
          </a:xfrm>
          <a:prstGeom prst="rect">
            <a:avLst/>
          </a:prstGeom>
          <a:solidFill>
            <a:srgbClr val="007C1B">
              <a:alpha val="97000"/>
            </a:srgbClr>
          </a:solidFill>
          <a:ln>
            <a:solidFill>
              <a:srgbClr val="007C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solidFill>
                <a:schemeClr val="bg1"/>
              </a:solidFill>
            </a:endParaRPr>
          </a:p>
        </p:txBody>
      </p:sp>
      <p:pic>
        <p:nvPicPr>
          <p:cNvPr id="10" name="Obrázok 9">
            <a:extLst>
              <a:ext uri="{FF2B5EF4-FFF2-40B4-BE49-F238E27FC236}">
                <a16:creationId xmlns:a16="http://schemas.microsoft.com/office/drawing/2014/main" id="{A290B10C-51EA-49DE-8E0C-F59215C784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36735" y="180471"/>
            <a:ext cx="1071856" cy="991436"/>
          </a:xfrm>
          <a:prstGeom prst="rect">
            <a:avLst/>
          </a:prstGeom>
        </p:spPr>
      </p:pic>
      <p:sp>
        <p:nvSpPr>
          <p:cNvPr id="2" name="Nadpis 1">
            <a:extLst>
              <a:ext uri="{FF2B5EF4-FFF2-40B4-BE49-F238E27FC236}">
                <a16:creationId xmlns:a16="http://schemas.microsoft.com/office/drawing/2014/main" id="{1BCEC726-10E5-46DE-B96D-45E320571B64}"/>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274D6703-312A-4FAE-8004-6ACFA07FA159}"/>
              </a:ext>
            </a:extLst>
          </p:cNvPr>
          <p:cNvSpPr>
            <a:spLocks noGrp="1"/>
          </p:cNvSpPr>
          <p:nvPr>
            <p:ph type="pic" idx="1"/>
          </p:nvPr>
        </p:nvSpPr>
        <p:spPr>
          <a:xfrm>
            <a:off x="5183188" y="1171907"/>
            <a:ext cx="6172200" cy="46891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F09B53B8-7699-41FD-953E-1ABBF94BB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A140089-31FE-4616-BD34-2F3B19415997}"/>
              </a:ext>
            </a:extLst>
          </p:cNvPr>
          <p:cNvSpPr>
            <a:spLocks noGrp="1"/>
          </p:cNvSpPr>
          <p:nvPr>
            <p:ph type="dt" sz="half" idx="10"/>
          </p:nvPr>
        </p:nvSpPr>
        <p:spPr/>
        <p:txBody>
          <a:bodyPr/>
          <a:lstStyle/>
          <a:p>
            <a:r>
              <a:rPr lang="sk-SK"/>
              <a:t>2022/2023</a:t>
            </a:r>
          </a:p>
        </p:txBody>
      </p:sp>
      <p:sp>
        <p:nvSpPr>
          <p:cNvPr id="6" name="Zástupný objekt pre pätu 5">
            <a:extLst>
              <a:ext uri="{FF2B5EF4-FFF2-40B4-BE49-F238E27FC236}">
                <a16:creationId xmlns:a16="http://schemas.microsoft.com/office/drawing/2014/main" id="{3E68E365-4A3E-4622-AD63-A5AD819D55F5}"/>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číslo snímky 6">
            <a:extLst>
              <a:ext uri="{FF2B5EF4-FFF2-40B4-BE49-F238E27FC236}">
                <a16:creationId xmlns:a16="http://schemas.microsoft.com/office/drawing/2014/main" id="{C22503D9-8AD2-4FBF-816C-F26EF6BE3C93}"/>
              </a:ext>
            </a:extLst>
          </p:cNvPr>
          <p:cNvSpPr>
            <a:spLocks noGrp="1"/>
          </p:cNvSpPr>
          <p:nvPr>
            <p:ph type="sldNum" sz="quarter" idx="12"/>
          </p:nvPr>
        </p:nvSpPr>
        <p:spPr/>
        <p:txBody>
          <a:bodyPr/>
          <a:lstStyle/>
          <a:p>
            <a:fld id="{B6987BBD-D261-49F6-9BAB-A3E3938F7DA8}" type="slidenum">
              <a:rPr lang="sk-SK" smtClean="0"/>
              <a:t>‹#›</a:t>
            </a:fld>
            <a:endParaRPr lang="sk-SK"/>
          </a:p>
        </p:txBody>
      </p:sp>
    </p:spTree>
    <p:extLst>
      <p:ext uri="{BB962C8B-B14F-4D97-AF65-F5344CB8AC3E}">
        <p14:creationId xmlns:p14="http://schemas.microsoft.com/office/powerpoint/2010/main" val="152454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F96386FB-7CFC-4087-BAC0-67474B49C925}"/>
              </a:ext>
            </a:extLst>
          </p:cNvPr>
          <p:cNvSpPr>
            <a:spLocks noGrp="1"/>
          </p:cNvSpPr>
          <p:nvPr>
            <p:ph type="title"/>
          </p:nvPr>
        </p:nvSpPr>
        <p:spPr>
          <a:xfrm>
            <a:off x="838200" y="365125"/>
            <a:ext cx="10515600" cy="1325563"/>
          </a:xfrm>
          <a:prstGeom prst="rect">
            <a:avLst/>
          </a:prstGeom>
          <a:solidFill>
            <a:schemeClr val="bg1">
              <a:alpha val="96863"/>
            </a:schemeClr>
          </a:solidFill>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B529251E-8C1A-4D55-8103-66D070F347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C6F01B6C-D893-4511-9754-955F9331F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Arial" panose="020B0604020202020204" pitchFamily="34" charset="0"/>
                <a:cs typeface="Arial" panose="020B0604020202020204" pitchFamily="34" charset="0"/>
              </a:defRPr>
            </a:lvl1pPr>
          </a:lstStyle>
          <a:p>
            <a:r>
              <a:rPr lang="sk-SK"/>
              <a:t>2022/2023</a:t>
            </a:r>
          </a:p>
        </p:txBody>
      </p:sp>
      <p:sp>
        <p:nvSpPr>
          <p:cNvPr id="5" name="Zástupný objekt pre pätu 4">
            <a:extLst>
              <a:ext uri="{FF2B5EF4-FFF2-40B4-BE49-F238E27FC236}">
                <a16:creationId xmlns:a16="http://schemas.microsoft.com/office/drawing/2014/main" id="{004429DC-78FB-4C6F-B842-676A1BBACC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r>
              <a:rPr lang="sk-SK"/>
              <a:t>Seminár k bakalárskej práci I. / Diplomový seminár I.</a:t>
            </a:r>
          </a:p>
        </p:txBody>
      </p:sp>
      <p:sp>
        <p:nvSpPr>
          <p:cNvPr id="6" name="Zástupný objekt pre číslo snímky 5">
            <a:extLst>
              <a:ext uri="{FF2B5EF4-FFF2-40B4-BE49-F238E27FC236}">
                <a16:creationId xmlns:a16="http://schemas.microsoft.com/office/drawing/2014/main" id="{EC55BAB9-06FB-4E17-8919-6309633F3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Arial" panose="020B0604020202020204" pitchFamily="34" charset="0"/>
                <a:cs typeface="Arial" panose="020B0604020202020204" pitchFamily="34" charset="0"/>
              </a:defRPr>
            </a:lvl1pPr>
          </a:lstStyle>
          <a:p>
            <a:fld id="{7F7A5E5D-C88A-4D94-8737-861B0DE26CAF}" type="slidenum">
              <a:rPr lang="sk-SK" smtClean="0"/>
              <a:pPr/>
              <a:t>‹#›</a:t>
            </a:fld>
            <a:endParaRPr lang="sk-SK"/>
          </a:p>
        </p:txBody>
      </p:sp>
      <p:sp>
        <p:nvSpPr>
          <p:cNvPr id="10" name="Podnadpis 2">
            <a:extLst>
              <a:ext uri="{FF2B5EF4-FFF2-40B4-BE49-F238E27FC236}">
                <a16:creationId xmlns:a16="http://schemas.microsoft.com/office/drawing/2014/main" id="{79B6E1A5-096D-4001-923B-E0EDF2D46BE6}"/>
              </a:ext>
            </a:extLst>
          </p:cNvPr>
          <p:cNvSpPr txBox="1">
            <a:spLocks/>
          </p:cNvSpPr>
          <p:nvPr userDrawn="1"/>
        </p:nvSpPr>
        <p:spPr>
          <a:xfrm>
            <a:off x="491320" y="5691118"/>
            <a:ext cx="4421874" cy="497055"/>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k-SK" sz="1800" dirty="0">
                <a:latin typeface="Arial" panose="020B0604020202020204" pitchFamily="34" charset="0"/>
                <a:cs typeface="Arial" panose="020B0604020202020204" pitchFamily="34" charset="0"/>
              </a:rPr>
              <a:t>Katedra</a:t>
            </a:r>
          </a:p>
        </p:txBody>
      </p:sp>
      <p:sp>
        <p:nvSpPr>
          <p:cNvPr id="11" name="Podnadpis 2">
            <a:extLst>
              <a:ext uri="{FF2B5EF4-FFF2-40B4-BE49-F238E27FC236}">
                <a16:creationId xmlns:a16="http://schemas.microsoft.com/office/drawing/2014/main" id="{8C3A33A6-B3AB-4333-9EE2-57D48C9D5E4A}"/>
              </a:ext>
            </a:extLst>
          </p:cNvPr>
          <p:cNvSpPr txBox="1">
            <a:spLocks/>
          </p:cNvSpPr>
          <p:nvPr userDrawn="1"/>
        </p:nvSpPr>
        <p:spPr>
          <a:xfrm>
            <a:off x="491320" y="6106285"/>
            <a:ext cx="4421874" cy="42307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sk-SK" sz="1800" dirty="0">
                <a:latin typeface="Arial" panose="020B0604020202020204" pitchFamily="34" charset="0"/>
                <a:cs typeface="Arial" panose="020B0604020202020204" pitchFamily="34" charset="0"/>
              </a:rPr>
              <a:t>AR</a:t>
            </a:r>
          </a:p>
        </p:txBody>
      </p:sp>
    </p:spTree>
    <p:extLst>
      <p:ext uri="{BB962C8B-B14F-4D97-AF65-F5344CB8AC3E}">
        <p14:creationId xmlns:p14="http://schemas.microsoft.com/office/powerpoint/2010/main" val="221066131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7" r:id="rId3"/>
    <p:sldLayoutId id="2147483660" r:id="rId4"/>
    <p:sldLayoutId id="2147483659" r:id="rId5"/>
    <p:sldLayoutId id="2147483650" r:id="rId6"/>
    <p:sldLayoutId id="2147483657" r:id="rId7"/>
    <p:sldLayoutId id="2147483658" r:id="rId8"/>
    <p:sldLayoutId id="2147483662" r:id="rId9"/>
    <p:sldLayoutId id="2147483665" r:id="rId10"/>
    <p:sldLayoutId id="2147483666" r:id="rId11"/>
    <p:sldLayoutId id="2147483661" r:id="rId12"/>
    <p:sldLayoutId id="2147483663" r:id="rId13"/>
    <p:sldLayoutId id="2147483664" r:id="rId14"/>
    <p:sldLayoutId id="2147483652" r:id="rId15"/>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10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107.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8" Type="http://schemas.openxmlformats.org/officeDocument/2006/relationships/hyperlink" Target="http://www.e-metodologia.fedu.uniba.sk/index.php/kapitoly/interview.php?id=i14" TargetMode="External"/><Relationship Id="rId3" Type="http://schemas.openxmlformats.org/officeDocument/2006/relationships/image" Target="../media/image111.svg"/><Relationship Id="rId7" Type="http://schemas.openxmlformats.org/officeDocument/2006/relationships/hyperlink" Target="http://www.e-metodologia.fedu.uniba.sk/index.php/kapitoly/posudzovacie-skaly.php?id=i13" TargetMode="External"/><Relationship Id="rId2"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hyperlink" Target="http://www.e-metodologia.fedu.uniba.sk/index.php/kapitoly/dotaznik.php?id=i12" TargetMode="External"/><Relationship Id="rId11" Type="http://schemas.openxmlformats.org/officeDocument/2006/relationships/hyperlink" Target="http://www.e-metodologia.fedu.uniba.sk/index.php/kapitoly/experiment.php?id=i18" TargetMode="External"/><Relationship Id="rId5" Type="http://schemas.openxmlformats.org/officeDocument/2006/relationships/hyperlink" Target="http://www.e-metodologia.fedu.uniba.sk/index.php/kapitoly/pozorovanie.php?id=i11" TargetMode="External"/><Relationship Id="rId10" Type="http://schemas.openxmlformats.org/officeDocument/2006/relationships/hyperlink" Target="http://www.e-metodologia.fedu.uniba.sk/index.php/kapitoly/semanticky-diferencial.php?id=i17" TargetMode="External"/><Relationship Id="rId4" Type="http://schemas.openxmlformats.org/officeDocument/2006/relationships/image" Target="../media/image112.png"/><Relationship Id="rId9" Type="http://schemas.openxmlformats.org/officeDocument/2006/relationships/hyperlink" Target="http://www.e-metodologia.fedu.uniba.sk/index.php/kapitoly/sociometria.php?id=i16"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jpeg"/></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13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8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00.jpe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8.jpg"/></Relationships>
</file>

<file path=ppt/slides/_rels/slide20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7.xml"/><Relationship Id="rId4" Type="http://schemas.openxmlformats.org/officeDocument/2006/relationships/image" Target="../media/image205.jpg"/></Relationships>
</file>

<file path=ppt/slides/_rels/slide20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20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219.jpeg"/><Relationship Id="rId4" Type="http://schemas.openxmlformats.org/officeDocument/2006/relationships/image" Target="../media/image218.jpeg"/></Relationships>
</file>

<file path=ppt/slides/_rels/slide21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221.png"/><Relationship Id="rId1" Type="http://schemas.openxmlformats.org/officeDocument/2006/relationships/slideLayout" Target="../slideLayouts/slideLayout7.xml"/><Relationship Id="rId4" Type="http://schemas.openxmlformats.org/officeDocument/2006/relationships/image" Target="../media/image222.png"/></Relationships>
</file>

<file path=ppt/slides/_rels/slide21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7.xml"/><Relationship Id="rId4" Type="http://schemas.openxmlformats.org/officeDocument/2006/relationships/image" Target="../media/image228.jpeg"/></Relationships>
</file>

<file path=ppt/slides/_rels/slide222.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3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7.xml"/><Relationship Id="rId4" Type="http://schemas.openxmlformats.org/officeDocument/2006/relationships/image" Target="../media/image247.jpeg"/></Relationships>
</file>

<file path=ppt/slides/_rels/slide237.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 Id="rId5" Type="http://schemas.openxmlformats.org/officeDocument/2006/relationships/image" Target="../media/image251.png"/><Relationship Id="rId4" Type="http://schemas.openxmlformats.org/officeDocument/2006/relationships/image" Target="../media/image250.png"/></Relationships>
</file>

<file path=ppt/slides/_rels/slide238.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slovak.statistics.sk/" TargetMode="External"/><Relationship Id="rId7" Type="http://schemas.openxmlformats.org/officeDocument/2006/relationships/hyperlink" Target="https://www.slov-lex.sk/" TargetMode="External"/><Relationship Id="rId2" Type="http://schemas.openxmlformats.org/officeDocument/2006/relationships/hyperlink" Target="https://www.vssr.sk/" TargetMode="External"/><Relationship Id="rId1" Type="http://schemas.openxmlformats.org/officeDocument/2006/relationships/slideLayout" Target="../slideLayouts/slideLayout7.xml"/><Relationship Id="rId6" Type="http://schemas.openxmlformats.org/officeDocument/2006/relationships/hyperlink" Target="https://vedatechnika.sk/" TargetMode="External"/><Relationship Id="rId5" Type="http://schemas.openxmlformats.org/officeDocument/2006/relationships/hyperlink" Target="https://europa.eu/european-union/index.sk" TargetMode="External"/><Relationship Id="rId4" Type="http://schemas.openxmlformats.org/officeDocument/2006/relationships/hyperlink" Target="https://banky.sk/"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openresearchlibrary.org/home" TargetMode="External"/><Relationship Id="rId3" Type="http://schemas.openxmlformats.org/officeDocument/2006/relationships/hyperlink" Target="https://www.doabooks.org/" TargetMode="External"/><Relationship Id="rId7" Type="http://schemas.openxmlformats.org/officeDocument/2006/relationships/hyperlink" Target="https://openlibrary.org/" TargetMode="External"/><Relationship Id="rId2" Type="http://schemas.openxmlformats.org/officeDocument/2006/relationships/hyperlink" Target="https://doaj.org/" TargetMode="External"/><Relationship Id="rId1" Type="http://schemas.openxmlformats.org/officeDocument/2006/relationships/slideLayout" Target="../slideLayouts/slideLayout7.xml"/><Relationship Id="rId6" Type="http://schemas.openxmlformats.org/officeDocument/2006/relationships/hyperlink" Target="https://ec.europa.eu/" TargetMode="External"/><Relationship Id="rId5" Type="http://schemas.openxmlformats.org/officeDocument/2006/relationships/hyperlink" Target="https://europa.eu/european-union/law_sk" TargetMode="External"/><Relationship Id="rId4" Type="http://schemas.openxmlformats.org/officeDocument/2006/relationships/hyperlink" Target="https://dev.gutenberg.org/ebook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imf.org/en/publications" TargetMode="External"/><Relationship Id="rId2" Type="http://schemas.openxmlformats.org/officeDocument/2006/relationships/hyperlink" Target="https://worldbank.org/" TargetMode="External"/><Relationship Id="rId1" Type="http://schemas.openxmlformats.org/officeDocument/2006/relationships/slideLayout" Target="../slideLayouts/slideLayout7.xml"/><Relationship Id="rId4" Type="http://schemas.openxmlformats.org/officeDocument/2006/relationships/hyperlink" Target="https://www.oecd-ilibrary.org/"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tandfonline.com/toc/cpce20/current" TargetMode="External"/><Relationship Id="rId13" Type="http://schemas.openxmlformats.org/officeDocument/2006/relationships/hyperlink" Target="https://www.aimspress.com/journal/QFE" TargetMode="External"/><Relationship Id="rId3" Type="http://schemas.openxmlformats.org/officeDocument/2006/relationships/hyperlink" Target="https://www.kas.de/de/web/die-politische-meinung" TargetMode="External"/><Relationship Id="rId7" Type="http://schemas.openxmlformats.org/officeDocument/2006/relationships/hyperlink" Target="https://content.sciendo.com/view/journals/jamsi/jamsi-overview.xml?language=en" TargetMode="External"/><Relationship Id="rId12" Type="http://schemas.openxmlformats.org/officeDocument/2006/relationships/hyperlink" Target="https://www.cjournal.cz/" TargetMode="External"/><Relationship Id="rId2" Type="http://schemas.openxmlformats.org/officeDocument/2006/relationships/hyperlink" Target="http://clovekaspolocnost.sk/sk/" TargetMode="External"/><Relationship Id="rId16" Type="http://schemas.openxmlformats.org/officeDocument/2006/relationships/hyperlink" Target="https://jssidoi.org/jesi/" TargetMode="External"/><Relationship Id="rId1" Type="http://schemas.openxmlformats.org/officeDocument/2006/relationships/slideLayout" Target="../slideLayouts/slideLayout7.xml"/><Relationship Id="rId6" Type="http://schemas.openxmlformats.org/officeDocument/2006/relationships/hyperlink" Target="https://www.tandfonline.com/toc/cesw20/current" TargetMode="External"/><Relationship Id="rId11" Type="http://schemas.openxmlformats.org/officeDocument/2006/relationships/hyperlink" Target="http://www.ekonomie-management.cz/" TargetMode="External"/><Relationship Id="rId5" Type="http://schemas.openxmlformats.org/officeDocument/2006/relationships/hyperlink" Target="https://www.enviromagazin.sk/" TargetMode="External"/><Relationship Id="rId15" Type="http://schemas.openxmlformats.org/officeDocument/2006/relationships/hyperlink" Target="https://www.jois.eu/" TargetMode="External"/><Relationship Id="rId10" Type="http://schemas.openxmlformats.org/officeDocument/2006/relationships/hyperlink" Target="https://issuu.com/sjpppa" TargetMode="External"/><Relationship Id="rId4" Type="http://schemas.openxmlformats.org/officeDocument/2006/relationships/hyperlink" Target="https://euba.sk/veda-vyskum/ekonomicke-rozhlady" TargetMode="External"/><Relationship Id="rId9" Type="http://schemas.openxmlformats.org/officeDocument/2006/relationships/hyperlink" Target="http://sjps.fsvucm.sk/index.php/sjps" TargetMode="External"/><Relationship Id="rId14" Type="http://schemas.openxmlformats.org/officeDocument/2006/relationships/hyperlink" Target="https://businessperspectives.org/journals/problems-and-perspectives-in-management#general-information"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8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04.svg"/><Relationship Id="rId4" Type="http://schemas.openxmlformats.org/officeDocument/2006/relationships/image" Target="../media/image10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hyperlink" Target="http://www.e-metodologia.fedu.uniba.sk/index.php/kapitoly/volba-vyskumnej-temy/vyskumne-otazky.php" TargetMode="Externa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D30DB-C079-43CA-B5D2-5B1089FB51D4}"/>
              </a:ext>
            </a:extLst>
          </p:cNvPr>
          <p:cNvSpPr>
            <a:spLocks noGrp="1"/>
          </p:cNvSpPr>
          <p:nvPr>
            <p:ph type="ctrTitle"/>
          </p:nvPr>
        </p:nvSpPr>
        <p:spPr>
          <a:xfrm>
            <a:off x="853269" y="2106401"/>
            <a:ext cx="10477340" cy="2052901"/>
          </a:xfrm>
        </p:spPr>
        <p:txBody>
          <a:bodyPr/>
          <a:lstStyle/>
          <a:p>
            <a:r>
              <a:rPr lang="sk-SK" dirty="0"/>
              <a:t>Seminár k bakalárskej práci I. / </a:t>
            </a:r>
            <a:br>
              <a:rPr lang="sk-SK" dirty="0"/>
            </a:br>
            <a:r>
              <a:rPr lang="sk-SK" dirty="0"/>
              <a:t>Diplomový seminár I.</a:t>
            </a:r>
          </a:p>
        </p:txBody>
      </p:sp>
      <p:sp>
        <p:nvSpPr>
          <p:cNvPr id="3" name="Podnadpis 2">
            <a:extLst>
              <a:ext uri="{FF2B5EF4-FFF2-40B4-BE49-F238E27FC236}">
                <a16:creationId xmlns:a16="http://schemas.microsoft.com/office/drawing/2014/main" id="{9A8FAFB7-7680-4405-9CD6-D10BA1184A43}"/>
              </a:ext>
            </a:extLst>
          </p:cNvPr>
          <p:cNvSpPr>
            <a:spLocks noGrp="1"/>
          </p:cNvSpPr>
          <p:nvPr>
            <p:ph type="subTitle" idx="1"/>
          </p:nvPr>
        </p:nvSpPr>
        <p:spPr>
          <a:xfrm>
            <a:off x="853270" y="4684119"/>
            <a:ext cx="8475260" cy="974559"/>
          </a:xfrm>
        </p:spPr>
        <p:txBody>
          <a:bodyPr/>
          <a:lstStyle/>
          <a:p>
            <a:r>
              <a:rPr lang="sk-SK" dirty="0"/>
              <a:t>Mgr. Jozef KIRCHMAYER, PhD. </a:t>
            </a:r>
          </a:p>
          <a:p>
            <a:r>
              <a:rPr lang="sk-SK" dirty="0" err="1"/>
              <a:t>jozef.kirchmayer@vsemba.sk</a:t>
            </a:r>
            <a:endParaRPr lang="sk-SK" dirty="0"/>
          </a:p>
        </p:txBody>
      </p:sp>
    </p:spTree>
    <p:extLst>
      <p:ext uri="{BB962C8B-B14F-4D97-AF65-F5344CB8AC3E}">
        <p14:creationId xmlns:p14="http://schemas.microsoft.com/office/powerpoint/2010/main" val="47565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10</a:t>
            </a:fld>
            <a:endParaRPr lang="sk-SK"/>
          </a:p>
        </p:txBody>
      </p:sp>
      <p:sp>
        <p:nvSpPr>
          <p:cNvPr id="6" name="Obdĺžnik 5">
            <a:extLst>
              <a:ext uri="{FF2B5EF4-FFF2-40B4-BE49-F238E27FC236}">
                <a16:creationId xmlns:a16="http://schemas.microsoft.com/office/drawing/2014/main" id="{7906474F-E959-42D9-B010-786E1FB265CA}"/>
              </a:ext>
            </a:extLst>
          </p:cNvPr>
          <p:cNvSpPr/>
          <p:nvPr/>
        </p:nvSpPr>
        <p:spPr>
          <a:xfrm>
            <a:off x="851214" y="1807217"/>
            <a:ext cx="6631681"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POVINNÉ AKTIVITY NA MOODLE</a:t>
            </a:r>
          </a:p>
        </p:txBody>
      </p:sp>
      <p:sp>
        <p:nvSpPr>
          <p:cNvPr id="7" name="Obdĺžnik 6">
            <a:extLst>
              <a:ext uri="{FF2B5EF4-FFF2-40B4-BE49-F238E27FC236}">
                <a16:creationId xmlns:a16="http://schemas.microsoft.com/office/drawing/2014/main" id="{2E99E36D-F243-4FEE-9F54-B769421B966D}"/>
              </a:ext>
            </a:extLst>
          </p:cNvPr>
          <p:cNvSpPr/>
          <p:nvPr/>
        </p:nvSpPr>
        <p:spPr>
          <a:xfrm>
            <a:off x="7611683" y="1807217"/>
            <a:ext cx="2962672"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60</a:t>
            </a:r>
            <a:r>
              <a:rPr lang="sk-SK" sz="3600" dirty="0">
                <a:effectLst>
                  <a:outerShdw blurRad="38100" dist="38100" dir="2700000" algn="tl">
                    <a:srgbClr val="000000">
                      <a:alpha val="43137"/>
                    </a:srgbClr>
                  </a:outerShdw>
                </a:effectLst>
              </a:rPr>
              <a:t> bodov</a:t>
            </a:r>
          </a:p>
        </p:txBody>
      </p:sp>
      <p:sp>
        <p:nvSpPr>
          <p:cNvPr id="8" name="Obdĺžnik 7">
            <a:extLst>
              <a:ext uri="{FF2B5EF4-FFF2-40B4-BE49-F238E27FC236}">
                <a16:creationId xmlns:a16="http://schemas.microsoft.com/office/drawing/2014/main" id="{6F0DE450-8E88-4E0C-B376-A2F509C9BA95}"/>
              </a:ext>
            </a:extLst>
          </p:cNvPr>
          <p:cNvSpPr/>
          <p:nvPr/>
        </p:nvSpPr>
        <p:spPr>
          <a:xfrm>
            <a:off x="1283263" y="5014302"/>
            <a:ext cx="619963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Arial" panose="020B0604020202020204" pitchFamily="34" charset="0"/>
              <a:buChar char="•"/>
            </a:pPr>
            <a:r>
              <a:rPr lang="sk-SK" sz="3200" dirty="0">
                <a:effectLst>
                  <a:outerShdw blurRad="38100" dist="38100" dir="2700000" algn="tl">
                    <a:srgbClr val="000000">
                      <a:alpha val="43137"/>
                    </a:srgbClr>
                  </a:outerShdw>
                </a:effectLst>
              </a:rPr>
              <a:t>použitá literatúra</a:t>
            </a:r>
          </a:p>
        </p:txBody>
      </p:sp>
      <p:sp>
        <p:nvSpPr>
          <p:cNvPr id="9" name="Obdĺžnik 8">
            <a:extLst>
              <a:ext uri="{FF2B5EF4-FFF2-40B4-BE49-F238E27FC236}">
                <a16:creationId xmlns:a16="http://schemas.microsoft.com/office/drawing/2014/main" id="{D81A8150-BB7E-49AC-A6BB-14CFD07C087C}"/>
              </a:ext>
            </a:extLst>
          </p:cNvPr>
          <p:cNvSpPr/>
          <p:nvPr/>
        </p:nvSpPr>
        <p:spPr>
          <a:xfrm>
            <a:off x="7611683" y="5020375"/>
            <a:ext cx="296267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k-SK" sz="6000" b="1" dirty="0">
                <a:effectLst>
                  <a:outerShdw blurRad="38100" dist="38100" dir="2700000" algn="tl">
                    <a:srgbClr val="000000">
                      <a:alpha val="43137"/>
                    </a:srgbClr>
                  </a:outerShdw>
                </a:effectLst>
              </a:rPr>
              <a:t>20</a:t>
            </a:r>
            <a:r>
              <a:rPr lang="sk-SK" sz="2800" dirty="0">
                <a:effectLst>
                  <a:outerShdw blurRad="38100" dist="38100" dir="2700000" algn="tl">
                    <a:srgbClr val="000000">
                      <a:alpha val="43137"/>
                    </a:srgbClr>
                  </a:outerShdw>
                </a:effectLst>
              </a:rPr>
              <a:t> bodov</a:t>
            </a:r>
          </a:p>
        </p:txBody>
      </p:sp>
      <p:sp>
        <p:nvSpPr>
          <p:cNvPr id="10" name="Obdĺžnik 9">
            <a:extLst>
              <a:ext uri="{FF2B5EF4-FFF2-40B4-BE49-F238E27FC236}">
                <a16:creationId xmlns:a16="http://schemas.microsoft.com/office/drawing/2014/main" id="{3469842E-0EA4-43E2-AA1D-B1EAC8A4D8FF}"/>
              </a:ext>
            </a:extLst>
          </p:cNvPr>
          <p:cNvSpPr/>
          <p:nvPr/>
        </p:nvSpPr>
        <p:spPr>
          <a:xfrm>
            <a:off x="1283263" y="4090892"/>
            <a:ext cx="619963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Arial" panose="020B0604020202020204" pitchFamily="34" charset="0"/>
              <a:buChar char="•"/>
            </a:pPr>
            <a:r>
              <a:rPr lang="sk-SK" sz="3200" dirty="0">
                <a:effectLst>
                  <a:outerShdw blurRad="38100" dist="38100" dir="2700000" algn="tl">
                    <a:srgbClr val="000000">
                      <a:alpha val="43137"/>
                    </a:srgbClr>
                  </a:outerShdw>
                </a:effectLst>
              </a:rPr>
              <a:t>osnova záverečnej práce</a:t>
            </a:r>
          </a:p>
        </p:txBody>
      </p:sp>
      <p:sp>
        <p:nvSpPr>
          <p:cNvPr id="11" name="Obdĺžnik 10">
            <a:extLst>
              <a:ext uri="{FF2B5EF4-FFF2-40B4-BE49-F238E27FC236}">
                <a16:creationId xmlns:a16="http://schemas.microsoft.com/office/drawing/2014/main" id="{9BEC599F-2EAD-4A48-BA56-D9698A1F18FE}"/>
              </a:ext>
            </a:extLst>
          </p:cNvPr>
          <p:cNvSpPr/>
          <p:nvPr/>
        </p:nvSpPr>
        <p:spPr>
          <a:xfrm>
            <a:off x="7611683" y="4092939"/>
            <a:ext cx="296267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k-SK" sz="6000" b="1" dirty="0">
                <a:effectLst>
                  <a:outerShdw blurRad="38100" dist="38100" dir="2700000" algn="tl">
                    <a:srgbClr val="000000">
                      <a:alpha val="43137"/>
                    </a:srgbClr>
                  </a:outerShdw>
                </a:effectLst>
              </a:rPr>
              <a:t>30</a:t>
            </a:r>
            <a:r>
              <a:rPr lang="sk-SK" sz="2800" dirty="0">
                <a:effectLst>
                  <a:outerShdw blurRad="38100" dist="38100" dir="2700000" algn="tl">
                    <a:srgbClr val="000000">
                      <a:alpha val="43137"/>
                    </a:srgbClr>
                  </a:outerShdw>
                </a:effectLst>
              </a:rPr>
              <a:t> bodov</a:t>
            </a:r>
          </a:p>
        </p:txBody>
      </p:sp>
      <p:sp>
        <p:nvSpPr>
          <p:cNvPr id="12" name="Obdĺžnik 11">
            <a:extLst>
              <a:ext uri="{FF2B5EF4-FFF2-40B4-BE49-F238E27FC236}">
                <a16:creationId xmlns:a16="http://schemas.microsoft.com/office/drawing/2014/main" id="{E8C569D4-56BD-4065-AF68-5996A6CBB3ED}"/>
              </a:ext>
            </a:extLst>
          </p:cNvPr>
          <p:cNvSpPr/>
          <p:nvPr/>
        </p:nvSpPr>
        <p:spPr>
          <a:xfrm>
            <a:off x="1283263" y="3169296"/>
            <a:ext cx="619963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Arial" panose="020B0604020202020204" pitchFamily="34" charset="0"/>
              <a:buChar char="•"/>
            </a:pPr>
            <a:r>
              <a:rPr lang="sk-SK" sz="3200" dirty="0">
                <a:effectLst>
                  <a:outerShdw blurRad="38100" dist="38100" dir="2700000" algn="tl">
                    <a:srgbClr val="000000">
                      <a:alpha val="43137"/>
                    </a:srgbClr>
                  </a:outerShdw>
                </a:effectLst>
              </a:rPr>
              <a:t>cieľ záverečnej práce   </a:t>
            </a:r>
          </a:p>
        </p:txBody>
      </p:sp>
      <p:sp>
        <p:nvSpPr>
          <p:cNvPr id="13" name="Obdĺžnik 12">
            <a:extLst>
              <a:ext uri="{FF2B5EF4-FFF2-40B4-BE49-F238E27FC236}">
                <a16:creationId xmlns:a16="http://schemas.microsoft.com/office/drawing/2014/main" id="{0E89846B-6A03-44CD-B431-83A69457506D}"/>
              </a:ext>
            </a:extLst>
          </p:cNvPr>
          <p:cNvSpPr/>
          <p:nvPr/>
        </p:nvSpPr>
        <p:spPr>
          <a:xfrm>
            <a:off x="7611683" y="3169296"/>
            <a:ext cx="296267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k-SK" sz="6000" b="1" dirty="0">
                <a:effectLst>
                  <a:outerShdw blurRad="38100" dist="38100" dir="2700000" algn="tl">
                    <a:srgbClr val="000000">
                      <a:alpha val="43137"/>
                    </a:srgbClr>
                  </a:outerShdw>
                </a:effectLst>
              </a:rPr>
              <a:t>10</a:t>
            </a:r>
            <a:r>
              <a:rPr lang="sk-SK" sz="2800" dirty="0">
                <a:effectLst>
                  <a:outerShdw blurRad="38100" dist="38100" dir="2700000" algn="tl">
                    <a:srgbClr val="000000">
                      <a:alpha val="43137"/>
                    </a:srgbClr>
                  </a:outerShdw>
                </a:effectLst>
              </a:rPr>
              <a:t> bodov</a:t>
            </a:r>
          </a:p>
        </p:txBody>
      </p:sp>
      <p:sp>
        <p:nvSpPr>
          <p:cNvPr id="14" name="Obdĺžnik 13">
            <a:extLst>
              <a:ext uri="{FF2B5EF4-FFF2-40B4-BE49-F238E27FC236}">
                <a16:creationId xmlns:a16="http://schemas.microsoft.com/office/drawing/2014/main" id="{930BA456-63EB-4B2B-A1F5-E0C9D49B7BB7}"/>
              </a:ext>
            </a:extLst>
          </p:cNvPr>
          <p:cNvSpPr/>
          <p:nvPr/>
        </p:nvSpPr>
        <p:spPr>
          <a:xfrm>
            <a:off x="851214" y="136525"/>
            <a:ext cx="6631681"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POVINNÁ ÚČASŤ NA PREDNÁŠKE</a:t>
            </a:r>
          </a:p>
        </p:txBody>
      </p:sp>
      <p:sp>
        <p:nvSpPr>
          <p:cNvPr id="15" name="Obdĺžnik 14">
            <a:extLst>
              <a:ext uri="{FF2B5EF4-FFF2-40B4-BE49-F238E27FC236}">
                <a16:creationId xmlns:a16="http://schemas.microsoft.com/office/drawing/2014/main" id="{B58FC716-C5FB-4348-BDA4-A8FD44339EBC}"/>
              </a:ext>
            </a:extLst>
          </p:cNvPr>
          <p:cNvSpPr/>
          <p:nvPr/>
        </p:nvSpPr>
        <p:spPr>
          <a:xfrm>
            <a:off x="7611683" y="136525"/>
            <a:ext cx="2962672"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40</a:t>
            </a:r>
            <a:r>
              <a:rPr lang="sk-SK" sz="3600" dirty="0">
                <a:effectLst>
                  <a:outerShdw blurRad="38100" dist="38100" dir="2700000" algn="tl">
                    <a:srgbClr val="000000">
                      <a:alpha val="43137"/>
                    </a:srgbClr>
                  </a:outerShdw>
                </a:effectLst>
              </a:rPr>
              <a:t> bodov</a:t>
            </a:r>
          </a:p>
        </p:txBody>
      </p:sp>
      <p:sp>
        <p:nvSpPr>
          <p:cNvPr id="16" name="Obdĺžnik 15">
            <a:extLst>
              <a:ext uri="{FF2B5EF4-FFF2-40B4-BE49-F238E27FC236}">
                <a16:creationId xmlns:a16="http://schemas.microsoft.com/office/drawing/2014/main" id="{6955918D-330E-4723-9E8E-8656210CF105}"/>
              </a:ext>
            </a:extLst>
          </p:cNvPr>
          <p:cNvSpPr/>
          <p:nvPr/>
        </p:nvSpPr>
        <p:spPr>
          <a:xfrm>
            <a:off x="743711" y="1623715"/>
            <a:ext cx="10030306" cy="4359966"/>
          </a:xfrm>
          <a:prstGeom prst="rect">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3985783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100</a:t>
            </a:fld>
            <a:endParaRPr lang="sk-SK"/>
          </a:p>
        </p:txBody>
      </p:sp>
      <p:sp>
        <p:nvSpPr>
          <p:cNvPr id="5" name="BlokTextu 4">
            <a:extLst>
              <a:ext uri="{FF2B5EF4-FFF2-40B4-BE49-F238E27FC236}">
                <a16:creationId xmlns:a16="http://schemas.microsoft.com/office/drawing/2014/main" id="{81162B18-AA38-41DB-80CF-6170B5E2E8A2}"/>
              </a:ext>
            </a:extLst>
          </p:cNvPr>
          <p:cNvSpPr txBox="1"/>
          <p:nvPr/>
        </p:nvSpPr>
        <p:spPr>
          <a:xfrm>
            <a:off x="492384" y="425515"/>
            <a:ext cx="10247151" cy="2677656"/>
          </a:xfrm>
          <a:prstGeom prst="rect">
            <a:avLst/>
          </a:prstGeom>
          <a:noFill/>
        </p:spPr>
        <p:txBody>
          <a:bodyPr wrap="square" rtlCol="0">
            <a:spAutoFit/>
          </a:bodyPr>
          <a:lstStyle/>
          <a:p>
            <a:pPr marL="457200" indent="-457200">
              <a:buFont typeface="Arial" panose="020B0604020202020204" pitchFamily="34" charset="0"/>
              <a:buChar char="•"/>
            </a:pPr>
            <a:r>
              <a:rPr lang="sk-SK" sz="2800" dirty="0"/>
              <a:t>Aké nástroje marketingového mixu zvýšia počet záujemcov o produkty spoločnosti XYZ s.r.o.?</a:t>
            </a:r>
          </a:p>
          <a:p>
            <a:pPr marL="457200" indent="-457200">
              <a:buFont typeface="Arial" panose="020B0604020202020204" pitchFamily="34" charset="0"/>
              <a:buChar char="•"/>
            </a:pPr>
            <a:r>
              <a:rPr lang="sk-SK" sz="2800" dirty="0"/>
              <a:t>Ktoré nástroje marketingového komunikačného mixu spoločnosti XYZ s.r.o. negatívne ovplyvňujú počet zákazníkov?</a:t>
            </a:r>
          </a:p>
          <a:p>
            <a:pPr marL="457200" indent="-457200">
              <a:buFont typeface="Arial" panose="020B0604020202020204" pitchFamily="34" charset="0"/>
              <a:buChar char="•"/>
            </a:pPr>
            <a:r>
              <a:rPr lang="sk-SK" sz="2800" dirty="0"/>
              <a:t>Čo spôsobuje výraznú fluktuáciu v spoločnosti XYZ s.r.o. ?</a:t>
            </a:r>
          </a:p>
        </p:txBody>
      </p:sp>
      <p:sp>
        <p:nvSpPr>
          <p:cNvPr id="7" name="BlokTextu 6">
            <a:extLst>
              <a:ext uri="{FF2B5EF4-FFF2-40B4-BE49-F238E27FC236}">
                <a16:creationId xmlns:a16="http://schemas.microsoft.com/office/drawing/2014/main" id="{297F76DD-6568-4007-B4BD-483DF7043C44}"/>
              </a:ext>
            </a:extLst>
          </p:cNvPr>
          <p:cNvSpPr txBox="1"/>
          <p:nvPr/>
        </p:nvSpPr>
        <p:spPr>
          <a:xfrm>
            <a:off x="492384" y="3638362"/>
            <a:ext cx="10247151" cy="954107"/>
          </a:xfrm>
          <a:prstGeom prst="rect">
            <a:avLst/>
          </a:prstGeom>
          <a:noFill/>
        </p:spPr>
        <p:txBody>
          <a:bodyPr wrap="square" rtlCol="0">
            <a:spAutoFit/>
          </a:bodyPr>
          <a:lstStyle/>
          <a:p>
            <a:pPr marL="457200" indent="-457200">
              <a:buFont typeface="Arial" panose="020B0604020202020204" pitchFamily="34" charset="0"/>
              <a:buChar char="•"/>
            </a:pPr>
            <a:r>
              <a:rPr lang="sk-SK" sz="2800" dirty="0">
                <a:solidFill>
                  <a:srgbClr val="088022"/>
                </a:solidFill>
              </a:rPr>
              <a:t>Využívanie nástrojov digitálneho marketingu je efektívnejšie ako využívanie nástrojov klasického marketingu.</a:t>
            </a:r>
          </a:p>
        </p:txBody>
      </p:sp>
      <p:sp>
        <p:nvSpPr>
          <p:cNvPr id="8" name="BlokTextu 7">
            <a:extLst>
              <a:ext uri="{FF2B5EF4-FFF2-40B4-BE49-F238E27FC236}">
                <a16:creationId xmlns:a16="http://schemas.microsoft.com/office/drawing/2014/main" id="{E32B2FB1-EED6-44B9-97E4-588F79679717}"/>
              </a:ext>
            </a:extLst>
          </p:cNvPr>
          <p:cNvSpPr txBox="1"/>
          <p:nvPr/>
        </p:nvSpPr>
        <p:spPr>
          <a:xfrm>
            <a:off x="492384" y="4650606"/>
            <a:ext cx="10247151" cy="954107"/>
          </a:xfrm>
          <a:prstGeom prst="rect">
            <a:avLst/>
          </a:prstGeom>
          <a:noFill/>
        </p:spPr>
        <p:txBody>
          <a:bodyPr wrap="square" rtlCol="0">
            <a:spAutoFit/>
          </a:bodyPr>
          <a:lstStyle/>
          <a:p>
            <a:pPr marL="457200" indent="-457200">
              <a:buFont typeface="Arial" panose="020B0604020202020204" pitchFamily="34" charset="0"/>
              <a:buChar char="•"/>
            </a:pPr>
            <a:r>
              <a:rPr lang="sk-SK" sz="2800" dirty="0">
                <a:solidFill>
                  <a:srgbClr val="088022"/>
                </a:solidFill>
              </a:rPr>
              <a:t>Využívanie nástrojov digitálneho marketingu prináša vyšší počet nových zákazníkov.</a:t>
            </a:r>
          </a:p>
        </p:txBody>
      </p:sp>
    </p:spTree>
    <p:extLst>
      <p:ext uri="{BB962C8B-B14F-4D97-AF65-F5344CB8AC3E}">
        <p14:creationId xmlns:p14="http://schemas.microsoft.com/office/powerpoint/2010/main" val="10513171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101</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11128"/>
            <a:ext cx="1385669" cy="1385669"/>
          </a:xfrm>
          <a:prstGeom prst="rect">
            <a:avLst/>
          </a:prstGeom>
        </p:spPr>
      </p:pic>
      <p:sp>
        <p:nvSpPr>
          <p:cNvPr id="11" name="BlokTextu 10">
            <a:extLst>
              <a:ext uri="{FF2B5EF4-FFF2-40B4-BE49-F238E27FC236}">
                <a16:creationId xmlns:a16="http://schemas.microsoft.com/office/drawing/2014/main" id="{668DA690-FB95-4914-9B60-80B6B5E42183}"/>
              </a:ext>
            </a:extLst>
          </p:cNvPr>
          <p:cNvSpPr txBox="1"/>
          <p:nvPr/>
        </p:nvSpPr>
        <p:spPr>
          <a:xfrm>
            <a:off x="3352799" y="302660"/>
            <a:ext cx="2743200" cy="1015663"/>
          </a:xfrm>
          <a:prstGeom prst="rect">
            <a:avLst/>
          </a:prstGeom>
          <a:noFill/>
        </p:spPr>
        <p:txBody>
          <a:bodyPr wrap="square" rtlCol="0">
            <a:spAutoFit/>
          </a:bodyPr>
          <a:lstStyle/>
          <a:p>
            <a:pPr algn="ctr"/>
            <a:r>
              <a:rPr lang="sk-SK" sz="2000" dirty="0"/>
              <a:t>stanovenie témy, voľba a vymedzenie problému</a:t>
            </a:r>
          </a:p>
        </p:txBody>
      </p:sp>
      <p:sp>
        <p:nvSpPr>
          <p:cNvPr id="12" name="BlokTextu 11">
            <a:extLst>
              <a:ext uri="{FF2B5EF4-FFF2-40B4-BE49-F238E27FC236}">
                <a16:creationId xmlns:a16="http://schemas.microsoft.com/office/drawing/2014/main" id="{F6D085D3-4E4A-4BAB-81C7-5B4E65409316}"/>
              </a:ext>
            </a:extLst>
          </p:cNvPr>
          <p:cNvSpPr txBox="1"/>
          <p:nvPr/>
        </p:nvSpPr>
        <p:spPr>
          <a:xfrm>
            <a:off x="6578990" y="302659"/>
            <a:ext cx="2743200" cy="1015663"/>
          </a:xfrm>
          <a:prstGeom prst="rect">
            <a:avLst/>
          </a:prstGeom>
          <a:noFill/>
        </p:spPr>
        <p:txBody>
          <a:bodyPr wrap="square" rtlCol="0">
            <a:spAutoFit/>
          </a:bodyPr>
          <a:lstStyle/>
          <a:p>
            <a:pPr algn="ctr"/>
            <a:r>
              <a:rPr lang="sk-SK" sz="2000" dirty="0"/>
              <a:t>štúdium literatúry a prehľad skúmania v danej problematike</a:t>
            </a:r>
          </a:p>
        </p:txBody>
      </p:sp>
      <p:sp>
        <p:nvSpPr>
          <p:cNvPr id="13" name="BlokTextu 12">
            <a:extLst>
              <a:ext uri="{FF2B5EF4-FFF2-40B4-BE49-F238E27FC236}">
                <a16:creationId xmlns:a16="http://schemas.microsoft.com/office/drawing/2014/main" id="{7E0AFF47-8EC3-4A6B-80F4-6A72289D61CA}"/>
              </a:ext>
            </a:extLst>
          </p:cNvPr>
          <p:cNvSpPr txBox="1"/>
          <p:nvPr/>
        </p:nvSpPr>
        <p:spPr>
          <a:xfrm>
            <a:off x="8200674" y="1926932"/>
            <a:ext cx="3347484" cy="1015663"/>
          </a:xfrm>
          <a:prstGeom prst="rect">
            <a:avLst/>
          </a:prstGeom>
          <a:noFill/>
        </p:spPr>
        <p:txBody>
          <a:bodyPr wrap="square" rtlCol="0">
            <a:spAutoFit/>
          </a:bodyPr>
          <a:lstStyle/>
          <a:p>
            <a:pPr algn="ctr"/>
            <a:r>
              <a:rPr lang="sk-SK" sz="2000" dirty="0"/>
              <a:t>formulácia hlavného cieľa a pracovných hypotéz skúmania</a:t>
            </a:r>
          </a:p>
        </p:txBody>
      </p:sp>
      <p:sp>
        <p:nvSpPr>
          <p:cNvPr id="14" name="BlokTextu 13">
            <a:extLst>
              <a:ext uri="{FF2B5EF4-FFF2-40B4-BE49-F238E27FC236}">
                <a16:creationId xmlns:a16="http://schemas.microsoft.com/office/drawing/2014/main" id="{4400F9EA-9B3B-4CFB-8468-49EECF519993}"/>
              </a:ext>
            </a:extLst>
          </p:cNvPr>
          <p:cNvSpPr txBox="1"/>
          <p:nvPr/>
        </p:nvSpPr>
        <p:spPr>
          <a:xfrm>
            <a:off x="8351519" y="3941586"/>
            <a:ext cx="2743200" cy="830997"/>
          </a:xfrm>
          <a:prstGeom prst="rect">
            <a:avLst/>
          </a:prstGeom>
          <a:noFill/>
        </p:spPr>
        <p:txBody>
          <a:bodyPr wrap="square" rtlCol="0">
            <a:spAutoFit/>
          </a:bodyPr>
          <a:lstStyle/>
          <a:p>
            <a:pPr algn="ctr"/>
            <a:r>
              <a:rPr lang="sk-SK" sz="2400" b="1" dirty="0"/>
              <a:t>organizácia skúmania</a:t>
            </a:r>
          </a:p>
        </p:txBody>
      </p:sp>
      <p:sp>
        <p:nvSpPr>
          <p:cNvPr id="15" name="Šípka: doprava 14">
            <a:extLst>
              <a:ext uri="{FF2B5EF4-FFF2-40B4-BE49-F238E27FC236}">
                <a16:creationId xmlns:a16="http://schemas.microsoft.com/office/drawing/2014/main" id="{1597A95F-4DB6-4BDB-8FF5-4E44657617F9}"/>
              </a:ext>
            </a:extLst>
          </p:cNvPr>
          <p:cNvSpPr/>
          <p:nvPr/>
        </p:nvSpPr>
        <p:spPr>
          <a:xfrm>
            <a:off x="6016282" y="491661"/>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7" name="Šípka: doprava 16">
            <a:extLst>
              <a:ext uri="{FF2B5EF4-FFF2-40B4-BE49-F238E27FC236}">
                <a16:creationId xmlns:a16="http://schemas.microsoft.com/office/drawing/2014/main" id="{44E9744D-B022-4C62-99AE-C29310F2626E}"/>
              </a:ext>
            </a:extLst>
          </p:cNvPr>
          <p:cNvSpPr/>
          <p:nvPr/>
        </p:nvSpPr>
        <p:spPr>
          <a:xfrm rot="2974864">
            <a:off x="9200607" y="112263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8" name="Šípka: doprava 17">
            <a:extLst>
              <a:ext uri="{FF2B5EF4-FFF2-40B4-BE49-F238E27FC236}">
                <a16:creationId xmlns:a16="http://schemas.microsoft.com/office/drawing/2014/main" id="{00B9D4FF-465C-4B69-ABF4-89A054C2CA5D}"/>
              </a:ext>
            </a:extLst>
          </p:cNvPr>
          <p:cNvSpPr/>
          <p:nvPr/>
        </p:nvSpPr>
        <p:spPr>
          <a:xfrm rot="5400000">
            <a:off x="9401906" y="316249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23073"/>
            <a:ext cx="1612296" cy="1612296"/>
          </a:xfrm>
          <a:prstGeom prst="rect">
            <a:avLst/>
          </a:prstGeom>
        </p:spPr>
      </p:pic>
    </p:spTree>
    <p:extLst>
      <p:ext uri="{BB962C8B-B14F-4D97-AF65-F5344CB8AC3E}">
        <p14:creationId xmlns:p14="http://schemas.microsoft.com/office/powerpoint/2010/main" val="3680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102</a:t>
            </a:fld>
            <a:endParaRPr lang="sk-SK"/>
          </a:p>
        </p:txBody>
      </p:sp>
      <p:pic>
        <p:nvPicPr>
          <p:cNvPr id="1026" name="Picture 2">
            <a:extLst>
              <a:ext uri="{FF2B5EF4-FFF2-40B4-BE49-F238E27FC236}">
                <a16:creationId xmlns:a16="http://schemas.microsoft.com/office/drawing/2014/main" id="{78BF591B-2905-4CAD-899A-613E451DC30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2192000" cy="6245225"/>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a:extLst>
              <a:ext uri="{FF2B5EF4-FFF2-40B4-BE49-F238E27FC236}">
                <a16:creationId xmlns:a16="http://schemas.microsoft.com/office/drawing/2014/main" id="{1A95E1FF-FBA2-4084-A4A7-324C3FC473D8}"/>
              </a:ext>
            </a:extLst>
          </p:cNvPr>
          <p:cNvSpPr txBox="1"/>
          <p:nvPr/>
        </p:nvSpPr>
        <p:spPr>
          <a:xfrm>
            <a:off x="5001209" y="975049"/>
            <a:ext cx="2444206" cy="3262432"/>
          </a:xfrm>
          <a:prstGeom prst="rect">
            <a:avLst/>
          </a:prstGeom>
          <a:noFill/>
        </p:spPr>
        <p:txBody>
          <a:bodyPr wrap="square" rtlCol="0">
            <a:spAutoFit/>
          </a:bodyPr>
          <a:lstStyle/>
          <a:p>
            <a:pPr algn="ctr"/>
            <a:r>
              <a:rPr lang="sk-SK" sz="16600" b="1" dirty="0">
                <a:solidFill>
                  <a:srgbClr val="FFFF00"/>
                </a:solidFill>
                <a:effectLst>
                  <a:outerShdw blurRad="38100" dist="38100" dir="2700000" algn="tl">
                    <a:srgbClr val="000000">
                      <a:alpha val="43137"/>
                    </a:srgbClr>
                  </a:outerShdw>
                </a:effectLst>
              </a:rPr>
              <a:t>?</a:t>
            </a:r>
            <a:endParaRPr lang="sk-SK" sz="3600" b="1" dirty="0">
              <a:solidFill>
                <a:srgbClr val="FFFF00"/>
              </a:solidFill>
              <a:effectLst>
                <a:outerShdw blurRad="38100" dist="38100" dir="2700000" algn="tl">
                  <a:srgbClr val="000000">
                    <a:alpha val="43137"/>
                  </a:srgbClr>
                </a:outerShdw>
              </a:effectLst>
            </a:endParaRPr>
          </a:p>
          <a:p>
            <a:r>
              <a:rPr lang="sk-SK" sz="4000" b="1" dirty="0">
                <a:solidFill>
                  <a:srgbClr val="FFFF00"/>
                </a:solidFill>
                <a:effectLst>
                  <a:outerShdw blurRad="38100" dist="38100" dir="2700000" algn="tl">
                    <a:srgbClr val="000000">
                      <a:alpha val="43137"/>
                    </a:srgbClr>
                  </a:outerShdw>
                </a:effectLst>
              </a:rPr>
              <a:t>VÝSKUM</a:t>
            </a:r>
          </a:p>
        </p:txBody>
      </p:sp>
      <p:sp>
        <p:nvSpPr>
          <p:cNvPr id="6" name="BlokTextu 5">
            <a:extLst>
              <a:ext uri="{FF2B5EF4-FFF2-40B4-BE49-F238E27FC236}">
                <a16:creationId xmlns:a16="http://schemas.microsoft.com/office/drawing/2014/main" id="{EB6B7F14-CCEA-4D30-AA14-93CFB80BAC87}"/>
              </a:ext>
            </a:extLst>
          </p:cNvPr>
          <p:cNvSpPr txBox="1"/>
          <p:nvPr/>
        </p:nvSpPr>
        <p:spPr>
          <a:xfrm>
            <a:off x="247262" y="290091"/>
            <a:ext cx="4506686" cy="3693319"/>
          </a:xfrm>
          <a:prstGeom prst="rect">
            <a:avLst/>
          </a:prstGeom>
          <a:solidFill>
            <a:srgbClr val="FFFFFF">
              <a:alpha val="85098"/>
            </a:srgbClr>
          </a:solidFill>
        </p:spPr>
        <p:txBody>
          <a:bodyPr wrap="square" rtlCol="0">
            <a:spAutoFit/>
          </a:bodyPr>
          <a:lstStyle/>
          <a:p>
            <a:pPr algn="l"/>
            <a:r>
              <a:rPr lang="sk-SK" b="1" dirty="0"/>
              <a:t>TEORETICKÝ alebo EMPIRICKÝ ?</a:t>
            </a:r>
            <a:r>
              <a:rPr lang="sk-SK" dirty="0"/>
              <a:t> </a:t>
            </a:r>
          </a:p>
          <a:p>
            <a:pPr marL="285750" indent="-285750" algn="l">
              <a:buFont typeface="Arial" panose="020B0604020202020204" pitchFamily="34" charset="0"/>
              <a:buChar char="•"/>
            </a:pPr>
            <a:r>
              <a:rPr lang="sk-SK" dirty="0"/>
              <a:t>Teoretický výskum poskytuje  systematické vysvetlenie javov s použitím logických metód, pomocou ktorých prichádza k teoretickým záverom. </a:t>
            </a:r>
          </a:p>
          <a:p>
            <a:pPr marL="285750" indent="-285750" algn="l">
              <a:buFont typeface="Arial" panose="020B0604020202020204" pitchFamily="34" charset="0"/>
              <a:buChar char="•"/>
            </a:pPr>
            <a:r>
              <a:rPr lang="sk-SK" dirty="0"/>
              <a:t>Empirický výskum zisťuje a analyzuje údaje o reálne existujúcich javoch a procesoch. Je to organizovaný, systematický a logický proces skúmania, pri ktorom sa využíva empirická informácia pre zodpovedanie otázok (alebo testovanie hypotéz)“.</a:t>
            </a:r>
          </a:p>
        </p:txBody>
      </p:sp>
      <p:sp>
        <p:nvSpPr>
          <p:cNvPr id="8" name="BlokTextu 7">
            <a:extLst>
              <a:ext uri="{FF2B5EF4-FFF2-40B4-BE49-F238E27FC236}">
                <a16:creationId xmlns:a16="http://schemas.microsoft.com/office/drawing/2014/main" id="{2FD96C67-380B-4488-AFA6-F8414369C55C}"/>
              </a:ext>
            </a:extLst>
          </p:cNvPr>
          <p:cNvSpPr txBox="1"/>
          <p:nvPr/>
        </p:nvSpPr>
        <p:spPr>
          <a:xfrm>
            <a:off x="7692676" y="290091"/>
            <a:ext cx="4379374" cy="4247317"/>
          </a:xfrm>
          <a:prstGeom prst="rect">
            <a:avLst/>
          </a:prstGeom>
          <a:solidFill>
            <a:srgbClr val="FFFFFF">
              <a:alpha val="85098"/>
            </a:srgbClr>
          </a:solidFill>
        </p:spPr>
        <p:txBody>
          <a:bodyPr wrap="square" rtlCol="0">
            <a:spAutoFit/>
          </a:bodyPr>
          <a:lstStyle/>
          <a:p>
            <a:pPr algn="l"/>
            <a:r>
              <a:rPr lang="sk-SK" b="1" dirty="0"/>
              <a:t>APLIKOVANÝ alebo ZÁKLADNÝ ? </a:t>
            </a:r>
          </a:p>
          <a:p>
            <a:pPr marL="285750" indent="-285750" algn="l">
              <a:buFont typeface="Arial" panose="020B0604020202020204" pitchFamily="34" charset="0"/>
              <a:buChar char="•"/>
            </a:pPr>
            <a:r>
              <a:rPr lang="sk-SK" dirty="0"/>
              <a:t>Aplikovaný výskum hľadá odpovede na otázky, ktoré vzišli z nejakého  praktického problému, napríklad vyriešiť nejaký problém v organizácii. Keďže jeho výsledky bezprostredne slúžia praxi, typická je pre neho spolupráca s nejakou organizáciu, vládou a pod. </a:t>
            </a:r>
          </a:p>
          <a:p>
            <a:pPr marL="285750" indent="-285750" algn="l">
              <a:buFont typeface="Arial" panose="020B0604020202020204" pitchFamily="34" charset="0"/>
              <a:buChar char="•"/>
            </a:pPr>
            <a:r>
              <a:rPr lang="sk-SK" dirty="0"/>
              <a:t>Základný výskum sa zameriava na získavanie nových poznatkov, predstavuje ďalší rozvoj v určitej oblasti. Napriek jeho aplikačnému potenciálu poznatky nemusia mať bezprostredné využitie v praxi.</a:t>
            </a:r>
          </a:p>
        </p:txBody>
      </p:sp>
      <p:sp>
        <p:nvSpPr>
          <p:cNvPr id="9" name="BlokTextu 8">
            <a:extLst>
              <a:ext uri="{FF2B5EF4-FFF2-40B4-BE49-F238E27FC236}">
                <a16:creationId xmlns:a16="http://schemas.microsoft.com/office/drawing/2014/main" id="{9F90EB64-2D9F-4B25-B0DA-3A45165008AE}"/>
              </a:ext>
            </a:extLst>
          </p:cNvPr>
          <p:cNvSpPr txBox="1"/>
          <p:nvPr/>
        </p:nvSpPr>
        <p:spPr>
          <a:xfrm>
            <a:off x="1241387" y="4537408"/>
            <a:ext cx="3257938" cy="923330"/>
          </a:xfrm>
          <a:prstGeom prst="rect">
            <a:avLst/>
          </a:prstGeom>
          <a:solidFill>
            <a:srgbClr val="FFFFFF">
              <a:alpha val="85098"/>
            </a:srgbClr>
          </a:solidFill>
        </p:spPr>
        <p:txBody>
          <a:bodyPr wrap="square" rtlCol="0">
            <a:spAutoFit/>
          </a:bodyPr>
          <a:lstStyle/>
          <a:p>
            <a:pPr algn="ctr"/>
            <a:r>
              <a:rPr lang="sk-SK" b="1" dirty="0"/>
              <a:t>KVANTITATÍVNY </a:t>
            </a:r>
          </a:p>
          <a:p>
            <a:pPr algn="ctr"/>
            <a:r>
              <a:rPr lang="sk-SK" b="1" dirty="0"/>
              <a:t>alebo </a:t>
            </a:r>
          </a:p>
          <a:p>
            <a:pPr algn="ctr"/>
            <a:r>
              <a:rPr lang="sk-SK" b="1" dirty="0"/>
              <a:t>KVALITATÍVNY ?</a:t>
            </a:r>
            <a:r>
              <a:rPr lang="sk-SK" dirty="0"/>
              <a:t> </a:t>
            </a:r>
          </a:p>
        </p:txBody>
      </p:sp>
    </p:spTree>
    <p:extLst>
      <p:ext uri="{BB962C8B-B14F-4D97-AF65-F5344CB8AC3E}">
        <p14:creationId xmlns:p14="http://schemas.microsoft.com/office/powerpoint/2010/main" val="4206483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103</a:t>
            </a:fld>
            <a:endParaRPr lang="sk-SK"/>
          </a:p>
        </p:txBody>
      </p:sp>
      <p:sp>
        <p:nvSpPr>
          <p:cNvPr id="8" name="BlokTextu 7">
            <a:extLst>
              <a:ext uri="{FF2B5EF4-FFF2-40B4-BE49-F238E27FC236}">
                <a16:creationId xmlns:a16="http://schemas.microsoft.com/office/drawing/2014/main" id="{66316D15-8665-4363-A5F4-EB95E684F3D8}"/>
              </a:ext>
            </a:extLst>
          </p:cNvPr>
          <p:cNvSpPr txBox="1"/>
          <p:nvPr/>
        </p:nvSpPr>
        <p:spPr>
          <a:xfrm>
            <a:off x="436097" y="1074908"/>
            <a:ext cx="5458265" cy="5078313"/>
          </a:xfrm>
          <a:prstGeom prst="rect">
            <a:avLst/>
          </a:prstGeom>
          <a:noFill/>
        </p:spPr>
        <p:txBody>
          <a:bodyPr wrap="square" rtlCol="0">
            <a:spAutoFit/>
          </a:bodyPr>
          <a:lstStyle/>
          <a:p>
            <a:r>
              <a:rPr lang="sk-SK" b="1" dirty="0"/>
              <a:t>Ciele výskumu:</a:t>
            </a:r>
          </a:p>
          <a:p>
            <a:pPr marL="285750" indent="-285750">
              <a:buFont typeface="Arial" panose="020B0604020202020204" pitchFamily="34" charset="0"/>
              <a:buChar char="•"/>
            </a:pPr>
            <a:r>
              <a:rPr lang="sk-SK" dirty="0"/>
              <a:t>zovšeobecnenie</a:t>
            </a:r>
          </a:p>
          <a:p>
            <a:pPr marL="285750" indent="-285750">
              <a:buFont typeface="Arial" panose="020B0604020202020204" pitchFamily="34" charset="0"/>
              <a:buChar char="•"/>
            </a:pPr>
            <a:r>
              <a:rPr lang="sk-SK" dirty="0"/>
              <a:t>overenie teórie</a:t>
            </a:r>
          </a:p>
          <a:p>
            <a:r>
              <a:rPr lang="sk-SK" b="1" dirty="0"/>
              <a:t>Výskumný proces:</a:t>
            </a:r>
          </a:p>
          <a:p>
            <a:pPr marL="285750" indent="-285750">
              <a:buFont typeface="Arial" panose="020B0604020202020204" pitchFamily="34" charset="0"/>
              <a:buChar char="•"/>
            </a:pPr>
            <a:r>
              <a:rPr lang="sk-SK" dirty="0"/>
              <a:t>kontrolované prostredie</a:t>
            </a:r>
          </a:p>
          <a:p>
            <a:pPr marL="285750" indent="-285750">
              <a:buFont typeface="Arial" panose="020B0604020202020204" pitchFamily="34" charset="0"/>
              <a:buChar char="•"/>
            </a:pPr>
            <a:r>
              <a:rPr lang="sk-SK" dirty="0"/>
              <a:t>deduktívny</a:t>
            </a:r>
          </a:p>
          <a:p>
            <a:pPr marL="285750" indent="-285750">
              <a:buFont typeface="Arial" panose="020B0604020202020204" pitchFamily="34" charset="0"/>
              <a:buChar char="•"/>
            </a:pPr>
            <a:r>
              <a:rPr lang="sk-SK" dirty="0"/>
              <a:t>partikulárny (čiastkový)</a:t>
            </a:r>
          </a:p>
          <a:p>
            <a:pPr marL="285750" indent="-285750">
              <a:buFont typeface="Arial" panose="020B0604020202020204" pitchFamily="34" charset="0"/>
              <a:buChar char="•"/>
            </a:pPr>
            <a:r>
              <a:rPr lang="sk-SK" dirty="0"/>
              <a:t>skúmanie premenných</a:t>
            </a:r>
          </a:p>
          <a:p>
            <a:pPr marL="285750" indent="-285750">
              <a:buFont typeface="Arial" panose="020B0604020202020204" pitchFamily="34" charset="0"/>
              <a:buChar char="•"/>
            </a:pPr>
            <a:r>
              <a:rPr lang="sk-SK" dirty="0"/>
              <a:t>odstup výskumníka od skúmaných osôb</a:t>
            </a:r>
          </a:p>
          <a:p>
            <a:r>
              <a:rPr lang="sk-SK" b="1" dirty="0"/>
              <a:t>Skúmané osoby:</a:t>
            </a:r>
          </a:p>
          <a:p>
            <a:pPr marL="285750" indent="-285750">
              <a:buFont typeface="Arial" panose="020B0604020202020204" pitchFamily="34" charset="0"/>
              <a:buChar char="•"/>
            </a:pPr>
            <a:r>
              <a:rPr lang="sk-SK" dirty="0"/>
              <a:t>náhodný výber</a:t>
            </a:r>
          </a:p>
          <a:p>
            <a:pPr marL="285750" indent="-285750">
              <a:buFont typeface="Arial" panose="020B0604020202020204" pitchFamily="34" charset="0"/>
              <a:buChar char="•"/>
            </a:pPr>
            <a:r>
              <a:rPr lang="sk-SK" dirty="0"/>
              <a:t>populácia, veľké skupiny</a:t>
            </a:r>
          </a:p>
          <a:p>
            <a:r>
              <a:rPr lang="sk-SK" b="1" dirty="0"/>
              <a:t>Hlavné výskumné metódy:</a:t>
            </a:r>
          </a:p>
          <a:p>
            <a:pPr marL="285750" indent="-285750">
              <a:buFont typeface="Arial" panose="020B0604020202020204" pitchFamily="34" charset="0"/>
              <a:buChar char="•"/>
            </a:pPr>
            <a:r>
              <a:rPr lang="sk-SK" dirty="0"/>
              <a:t>dotazník, škálovanie, </a:t>
            </a:r>
            <a:r>
              <a:rPr lang="sk-SK" dirty="0" err="1"/>
              <a:t>štrukturovaný</a:t>
            </a:r>
            <a:r>
              <a:rPr lang="sk-SK" dirty="0"/>
              <a:t> rozhovor (interview), pozorovanie, experiment, ...</a:t>
            </a:r>
          </a:p>
          <a:p>
            <a:r>
              <a:rPr lang="sk-SK" b="1" dirty="0"/>
              <a:t>Vedecký jazyk:</a:t>
            </a:r>
          </a:p>
          <a:p>
            <a:pPr marL="285750" indent="-285750">
              <a:buFont typeface="Arial" panose="020B0604020202020204" pitchFamily="34" charset="0"/>
              <a:buChar char="•"/>
            </a:pPr>
            <a:r>
              <a:rPr lang="sk-SK" dirty="0"/>
              <a:t>vecný štýl</a:t>
            </a:r>
          </a:p>
          <a:p>
            <a:pPr marL="285750" indent="-285750">
              <a:buFont typeface="Arial" panose="020B0604020202020204" pitchFamily="34" charset="0"/>
              <a:buChar char="•"/>
            </a:pPr>
            <a:r>
              <a:rPr lang="sk-SK" dirty="0"/>
              <a:t>my (vedecký plurál)</a:t>
            </a:r>
          </a:p>
        </p:txBody>
      </p:sp>
      <p:sp>
        <p:nvSpPr>
          <p:cNvPr id="9" name="BlokTextu 8">
            <a:extLst>
              <a:ext uri="{FF2B5EF4-FFF2-40B4-BE49-F238E27FC236}">
                <a16:creationId xmlns:a16="http://schemas.microsoft.com/office/drawing/2014/main" id="{8C92BDA3-39AB-495D-828B-A44C88CC0EA3}"/>
              </a:ext>
            </a:extLst>
          </p:cNvPr>
          <p:cNvSpPr txBox="1"/>
          <p:nvPr/>
        </p:nvSpPr>
        <p:spPr>
          <a:xfrm>
            <a:off x="5589559" y="1074908"/>
            <a:ext cx="5659903" cy="5078313"/>
          </a:xfrm>
          <a:prstGeom prst="rect">
            <a:avLst/>
          </a:prstGeom>
          <a:noFill/>
        </p:spPr>
        <p:txBody>
          <a:bodyPr wrap="square" rtlCol="0">
            <a:spAutoFit/>
          </a:bodyPr>
          <a:lstStyle/>
          <a:p>
            <a:r>
              <a:rPr lang="sk-SK" b="1" dirty="0"/>
              <a:t>Ciele výskumu:</a:t>
            </a:r>
          </a:p>
          <a:p>
            <a:pPr marL="285750" indent="-285750">
              <a:buFont typeface="Arial" panose="020B0604020202020204" pitchFamily="34" charset="0"/>
              <a:buChar char="•"/>
            </a:pPr>
            <a:r>
              <a:rPr lang="sk-SK" dirty="0"/>
              <a:t>porozumenie javom</a:t>
            </a:r>
          </a:p>
          <a:p>
            <a:pPr marL="285750" indent="-285750">
              <a:buFont typeface="Arial" panose="020B0604020202020204" pitchFamily="34" charset="0"/>
              <a:buChar char="•"/>
            </a:pPr>
            <a:r>
              <a:rPr lang="sk-SK" dirty="0"/>
              <a:t>vytvorenie teórie</a:t>
            </a:r>
          </a:p>
          <a:p>
            <a:r>
              <a:rPr lang="sk-SK" b="1" dirty="0"/>
              <a:t>Výskumný proces:</a:t>
            </a:r>
          </a:p>
          <a:p>
            <a:pPr marL="285750" indent="-285750">
              <a:buFont typeface="Arial" panose="020B0604020202020204" pitchFamily="34" charset="0"/>
              <a:buChar char="•"/>
            </a:pPr>
            <a:r>
              <a:rPr lang="sk-SK" dirty="0"/>
              <a:t>prirodzené prostredie</a:t>
            </a:r>
          </a:p>
          <a:p>
            <a:pPr marL="285750" indent="-285750">
              <a:buFont typeface="Arial" panose="020B0604020202020204" pitchFamily="34" charset="0"/>
              <a:buChar char="•"/>
            </a:pPr>
            <a:r>
              <a:rPr lang="sk-SK" dirty="0"/>
              <a:t>induktívny</a:t>
            </a:r>
          </a:p>
          <a:p>
            <a:pPr marL="285750" indent="-285750">
              <a:buFont typeface="Arial" panose="020B0604020202020204" pitchFamily="34" charset="0"/>
              <a:buChar char="•"/>
            </a:pPr>
            <a:r>
              <a:rPr lang="sk-SK" dirty="0"/>
              <a:t>holistický (celostný)</a:t>
            </a:r>
          </a:p>
          <a:p>
            <a:pPr marL="285750" indent="-285750">
              <a:buFont typeface="Arial" panose="020B0604020202020204" pitchFamily="34" charset="0"/>
              <a:buChar char="•"/>
            </a:pPr>
            <a:r>
              <a:rPr lang="sk-SK" dirty="0"/>
              <a:t>skúmanie významov</a:t>
            </a:r>
          </a:p>
          <a:p>
            <a:pPr marL="285750" indent="-285750">
              <a:buFont typeface="Arial" panose="020B0604020202020204" pitchFamily="34" charset="0"/>
              <a:buChar char="•"/>
            </a:pPr>
            <a:r>
              <a:rPr lang="sk-SK" dirty="0"/>
              <a:t>vcítenie sa výskumníka, skúmanie tvárou v tvár</a:t>
            </a:r>
          </a:p>
          <a:p>
            <a:r>
              <a:rPr lang="sk-SK" b="1" dirty="0"/>
              <a:t>Skúmané osoby:</a:t>
            </a:r>
          </a:p>
          <a:p>
            <a:pPr marL="285750" indent="-285750">
              <a:buFont typeface="Arial" panose="020B0604020202020204" pitchFamily="34" charset="0"/>
              <a:buChar char="•"/>
            </a:pPr>
            <a:r>
              <a:rPr lang="sk-SK" dirty="0"/>
              <a:t>výber</a:t>
            </a:r>
          </a:p>
          <a:p>
            <a:pPr marL="285750" indent="-285750">
              <a:buFont typeface="Arial" panose="020B0604020202020204" pitchFamily="34" charset="0"/>
              <a:buChar char="•"/>
            </a:pPr>
            <a:r>
              <a:rPr lang="sk-SK" dirty="0"/>
              <a:t>malé skupiny, jednotlivci</a:t>
            </a:r>
          </a:p>
          <a:p>
            <a:r>
              <a:rPr lang="sk-SK" b="1" dirty="0"/>
              <a:t>Hlavné výskumné metódy:</a:t>
            </a:r>
          </a:p>
          <a:p>
            <a:pPr marL="285750" indent="-285750">
              <a:buFont typeface="Arial" panose="020B0604020202020204" pitchFamily="34" charset="0"/>
              <a:buChar char="•"/>
            </a:pPr>
            <a:r>
              <a:rPr lang="sk-SK" dirty="0"/>
              <a:t>neštruktúrované pozorovanie, neštruktúrované interview, analýza ľudských produktov...</a:t>
            </a:r>
          </a:p>
          <a:p>
            <a:r>
              <a:rPr lang="sk-SK" b="1" dirty="0"/>
              <a:t>Vedecký jazyk:</a:t>
            </a:r>
          </a:p>
          <a:p>
            <a:pPr marL="285750" indent="-285750">
              <a:buFont typeface="Arial" panose="020B0604020202020204" pitchFamily="34" charset="0"/>
              <a:buChar char="•"/>
            </a:pPr>
            <a:r>
              <a:rPr lang="sk-SK" dirty="0"/>
              <a:t>živý štýl</a:t>
            </a:r>
          </a:p>
          <a:p>
            <a:pPr marL="285750" indent="-285750">
              <a:buFont typeface="Arial" panose="020B0604020202020204" pitchFamily="34" charset="0"/>
              <a:buChar char="•"/>
            </a:pPr>
            <a:r>
              <a:rPr lang="sk-SK" dirty="0"/>
              <a:t>ja</a:t>
            </a:r>
          </a:p>
        </p:txBody>
      </p:sp>
      <p:sp>
        <p:nvSpPr>
          <p:cNvPr id="10" name="Obdĺžnik 9">
            <a:extLst>
              <a:ext uri="{FF2B5EF4-FFF2-40B4-BE49-F238E27FC236}">
                <a16:creationId xmlns:a16="http://schemas.microsoft.com/office/drawing/2014/main" id="{8359D928-6906-47E7-97E5-A938C1F7285F}"/>
              </a:ext>
            </a:extLst>
          </p:cNvPr>
          <p:cNvSpPr/>
          <p:nvPr/>
        </p:nvSpPr>
        <p:spPr>
          <a:xfrm>
            <a:off x="436097" y="365764"/>
            <a:ext cx="4867423" cy="612000"/>
          </a:xfrm>
          <a:prstGeom prst="rect">
            <a:avLst/>
          </a:prstGeom>
          <a:solidFill>
            <a:srgbClr val="0880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effectLst>
                  <a:outerShdw blurRad="38100" dist="38100" dir="2700000" algn="tl">
                    <a:srgbClr val="000000">
                      <a:alpha val="43137"/>
                    </a:srgbClr>
                  </a:outerShdw>
                </a:effectLst>
              </a:rPr>
              <a:t>KVANTITATÍVNY VÝSKUM</a:t>
            </a:r>
          </a:p>
        </p:txBody>
      </p:sp>
      <p:sp>
        <p:nvSpPr>
          <p:cNvPr id="11" name="Obdĺžnik 10">
            <a:extLst>
              <a:ext uri="{FF2B5EF4-FFF2-40B4-BE49-F238E27FC236}">
                <a16:creationId xmlns:a16="http://schemas.microsoft.com/office/drawing/2014/main" id="{B1A6E00A-F5E7-461D-85F9-230FC5D0FEDC}"/>
              </a:ext>
            </a:extLst>
          </p:cNvPr>
          <p:cNvSpPr/>
          <p:nvPr/>
        </p:nvSpPr>
        <p:spPr>
          <a:xfrm>
            <a:off x="5589559" y="365764"/>
            <a:ext cx="4867423" cy="612000"/>
          </a:xfrm>
          <a:prstGeom prst="rect">
            <a:avLst/>
          </a:prstGeom>
          <a:solidFill>
            <a:srgbClr val="0880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effectLst>
                  <a:outerShdw blurRad="38100" dist="38100" dir="2700000" algn="tl">
                    <a:srgbClr val="000000">
                      <a:alpha val="43137"/>
                    </a:srgbClr>
                  </a:outerShdw>
                </a:effectLst>
              </a:rPr>
              <a:t>KVALITATÍVNY VÝSKUM</a:t>
            </a:r>
          </a:p>
        </p:txBody>
      </p:sp>
      <p:cxnSp>
        <p:nvCxnSpPr>
          <p:cNvPr id="13" name="Rovná spojnica 12">
            <a:extLst>
              <a:ext uri="{FF2B5EF4-FFF2-40B4-BE49-F238E27FC236}">
                <a16:creationId xmlns:a16="http://schemas.microsoft.com/office/drawing/2014/main" id="{3EB091F0-8593-4CDF-9138-5713D36C0AEB}"/>
              </a:ext>
            </a:extLst>
          </p:cNvPr>
          <p:cNvCxnSpPr/>
          <p:nvPr/>
        </p:nvCxnSpPr>
        <p:spPr>
          <a:xfrm>
            <a:off x="5430129" y="365764"/>
            <a:ext cx="0" cy="5787457"/>
          </a:xfrm>
          <a:prstGeom prst="line">
            <a:avLst/>
          </a:prstGeom>
          <a:ln w="28575">
            <a:solidFill>
              <a:srgbClr val="088022"/>
            </a:solidFill>
            <a:prstDash val="lgDashDot"/>
          </a:ln>
        </p:spPr>
        <p:style>
          <a:lnRef idx="1">
            <a:schemeClr val="accent1"/>
          </a:lnRef>
          <a:fillRef idx="0">
            <a:schemeClr val="accent1"/>
          </a:fillRef>
          <a:effectRef idx="0">
            <a:schemeClr val="accent1"/>
          </a:effectRef>
          <a:fontRef idx="minor">
            <a:schemeClr val="tx1"/>
          </a:fontRef>
        </p:style>
      </p:cxnSp>
      <p:sp>
        <p:nvSpPr>
          <p:cNvPr id="12" name="BlokTextu 11">
            <a:extLst>
              <a:ext uri="{FF2B5EF4-FFF2-40B4-BE49-F238E27FC236}">
                <a16:creationId xmlns:a16="http://schemas.microsoft.com/office/drawing/2014/main" id="{0005BA33-5DF1-4B9E-8319-870562B05C4B}"/>
              </a:ext>
            </a:extLst>
          </p:cNvPr>
          <p:cNvSpPr txBox="1"/>
          <p:nvPr/>
        </p:nvSpPr>
        <p:spPr>
          <a:xfrm>
            <a:off x="436097" y="1074908"/>
            <a:ext cx="10020882" cy="3046988"/>
          </a:xfrm>
          <a:prstGeom prst="rect">
            <a:avLst/>
          </a:prstGeom>
          <a:solidFill>
            <a:srgbClr val="088022"/>
          </a:solidFill>
        </p:spPr>
        <p:txBody>
          <a:bodyPr wrap="square" numCol="2">
            <a:spAutoFit/>
          </a:bodyPr>
          <a:lstStyle/>
          <a:p>
            <a:pPr marL="342900" indent="-342900">
              <a:buFont typeface="Arial" panose="020B0604020202020204" pitchFamily="34" charset="0"/>
              <a:buChar char="•"/>
            </a:pPr>
            <a:r>
              <a:rPr lang="sk-SK" sz="2400" dirty="0">
                <a:solidFill>
                  <a:schemeClr val="bg1"/>
                </a:solidFill>
              </a:rPr>
              <a:t>snaží sa realitu zjednodušiť, kategorizovať</a:t>
            </a:r>
          </a:p>
          <a:p>
            <a:pPr marL="342900" indent="-342900">
              <a:buFont typeface="Arial" panose="020B0604020202020204" pitchFamily="34" charset="0"/>
              <a:buChar char="•"/>
            </a:pPr>
            <a:r>
              <a:rPr lang="sk-SK" sz="2400" dirty="0">
                <a:solidFill>
                  <a:schemeClr val="bg1"/>
                </a:solidFill>
              </a:rPr>
              <a:t>zvyčajne narába s číselným vyjadrením javov</a:t>
            </a:r>
          </a:p>
          <a:p>
            <a:pPr marL="342900" indent="-342900">
              <a:buFont typeface="Arial" panose="020B0604020202020204" pitchFamily="34" charset="0"/>
              <a:buChar char="•"/>
            </a:pPr>
            <a:r>
              <a:rPr lang="sk-SK" sz="2400" dirty="0">
                <a:solidFill>
                  <a:schemeClr val="bg1"/>
                </a:solidFill>
              </a:rPr>
              <a:t>používa štatistické postupy z deskriptívnej alebo indukčnej štatistiky</a:t>
            </a:r>
            <a:br>
              <a:rPr lang="sk-SK" sz="2400" dirty="0">
                <a:solidFill>
                  <a:schemeClr val="bg1"/>
                </a:solidFill>
              </a:rPr>
            </a:br>
            <a:endParaRPr lang="sk-SK" sz="2400" dirty="0">
              <a:solidFill>
                <a:schemeClr val="bg1"/>
              </a:solidFill>
            </a:endParaRPr>
          </a:p>
          <a:p>
            <a:pPr marL="625475" indent="-342900">
              <a:buFont typeface="Arial" panose="020B0604020202020204" pitchFamily="34" charset="0"/>
              <a:buChar char="•"/>
            </a:pPr>
            <a:r>
              <a:rPr lang="sk-SK" sz="2400" dirty="0">
                <a:solidFill>
                  <a:schemeClr val="bg1"/>
                </a:solidFill>
              </a:rPr>
              <a:t>snaží sa realitu opísať v celej jej komplexnosti</a:t>
            </a:r>
          </a:p>
          <a:p>
            <a:pPr marL="625475" indent="-342900">
              <a:buFont typeface="Arial" panose="020B0604020202020204" pitchFamily="34" charset="0"/>
              <a:buChar char="•"/>
            </a:pPr>
            <a:r>
              <a:rPr lang="sk-SK" sz="2400" dirty="0">
                <a:solidFill>
                  <a:schemeClr val="bg1"/>
                </a:solidFill>
              </a:rPr>
              <a:t>narába zvyčajne skôr so slovami a symbolmi , ich analýzou a interpretáciou</a:t>
            </a:r>
          </a:p>
        </p:txBody>
      </p:sp>
    </p:spTree>
    <p:extLst>
      <p:ext uri="{BB962C8B-B14F-4D97-AF65-F5344CB8AC3E}">
        <p14:creationId xmlns:p14="http://schemas.microsoft.com/office/powerpoint/2010/main" val="334933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104</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11128"/>
            <a:ext cx="1385669" cy="1385669"/>
          </a:xfrm>
          <a:prstGeom prst="rect">
            <a:avLst/>
          </a:prstGeom>
        </p:spPr>
      </p:pic>
      <p:sp>
        <p:nvSpPr>
          <p:cNvPr id="8" name="BlokTextu 7">
            <a:extLst>
              <a:ext uri="{FF2B5EF4-FFF2-40B4-BE49-F238E27FC236}">
                <a16:creationId xmlns:a16="http://schemas.microsoft.com/office/drawing/2014/main" id="{CE39EA46-FA61-41A9-9C1C-D5D45B890F4F}"/>
              </a:ext>
            </a:extLst>
          </p:cNvPr>
          <p:cNvSpPr txBox="1"/>
          <p:nvPr/>
        </p:nvSpPr>
        <p:spPr>
          <a:xfrm>
            <a:off x="4746526" y="4735318"/>
            <a:ext cx="3092253" cy="1200329"/>
          </a:xfrm>
          <a:prstGeom prst="rect">
            <a:avLst/>
          </a:prstGeom>
          <a:noFill/>
        </p:spPr>
        <p:txBody>
          <a:bodyPr wrap="square" rtlCol="0">
            <a:spAutoFit/>
          </a:bodyPr>
          <a:lstStyle/>
          <a:p>
            <a:pPr algn="ctr"/>
            <a:r>
              <a:rPr lang="sk-SK" sz="2400" b="1" dirty="0"/>
              <a:t>voľba metód skúmania, postup pri ich použití</a:t>
            </a:r>
          </a:p>
        </p:txBody>
      </p:sp>
      <p:sp>
        <p:nvSpPr>
          <p:cNvPr id="11" name="BlokTextu 10">
            <a:extLst>
              <a:ext uri="{FF2B5EF4-FFF2-40B4-BE49-F238E27FC236}">
                <a16:creationId xmlns:a16="http://schemas.microsoft.com/office/drawing/2014/main" id="{668DA690-FB95-4914-9B60-80B6B5E42183}"/>
              </a:ext>
            </a:extLst>
          </p:cNvPr>
          <p:cNvSpPr txBox="1"/>
          <p:nvPr/>
        </p:nvSpPr>
        <p:spPr>
          <a:xfrm>
            <a:off x="3352799" y="302660"/>
            <a:ext cx="2743200" cy="1015663"/>
          </a:xfrm>
          <a:prstGeom prst="rect">
            <a:avLst/>
          </a:prstGeom>
          <a:noFill/>
        </p:spPr>
        <p:txBody>
          <a:bodyPr wrap="square" rtlCol="0">
            <a:spAutoFit/>
          </a:bodyPr>
          <a:lstStyle/>
          <a:p>
            <a:pPr algn="ctr"/>
            <a:r>
              <a:rPr lang="sk-SK" sz="2000" dirty="0"/>
              <a:t>stanovenie témy, voľba a vymedzenie problému</a:t>
            </a:r>
          </a:p>
        </p:txBody>
      </p:sp>
      <p:sp>
        <p:nvSpPr>
          <p:cNvPr id="12" name="BlokTextu 11">
            <a:extLst>
              <a:ext uri="{FF2B5EF4-FFF2-40B4-BE49-F238E27FC236}">
                <a16:creationId xmlns:a16="http://schemas.microsoft.com/office/drawing/2014/main" id="{F6D085D3-4E4A-4BAB-81C7-5B4E65409316}"/>
              </a:ext>
            </a:extLst>
          </p:cNvPr>
          <p:cNvSpPr txBox="1"/>
          <p:nvPr/>
        </p:nvSpPr>
        <p:spPr>
          <a:xfrm>
            <a:off x="6578990" y="302659"/>
            <a:ext cx="2743200" cy="1015663"/>
          </a:xfrm>
          <a:prstGeom prst="rect">
            <a:avLst/>
          </a:prstGeom>
          <a:noFill/>
        </p:spPr>
        <p:txBody>
          <a:bodyPr wrap="square" rtlCol="0">
            <a:spAutoFit/>
          </a:bodyPr>
          <a:lstStyle/>
          <a:p>
            <a:pPr algn="ctr"/>
            <a:r>
              <a:rPr lang="sk-SK" sz="2000" dirty="0"/>
              <a:t>štúdium literatúry a prehľad skúmania v danej problematike</a:t>
            </a:r>
          </a:p>
        </p:txBody>
      </p:sp>
      <p:sp>
        <p:nvSpPr>
          <p:cNvPr id="13" name="BlokTextu 12">
            <a:extLst>
              <a:ext uri="{FF2B5EF4-FFF2-40B4-BE49-F238E27FC236}">
                <a16:creationId xmlns:a16="http://schemas.microsoft.com/office/drawing/2014/main" id="{7E0AFF47-8EC3-4A6B-80F4-6A72289D61CA}"/>
              </a:ext>
            </a:extLst>
          </p:cNvPr>
          <p:cNvSpPr txBox="1"/>
          <p:nvPr/>
        </p:nvSpPr>
        <p:spPr>
          <a:xfrm>
            <a:off x="8308458" y="1798545"/>
            <a:ext cx="3347484" cy="1200329"/>
          </a:xfrm>
          <a:prstGeom prst="rect">
            <a:avLst/>
          </a:prstGeom>
          <a:noFill/>
        </p:spPr>
        <p:txBody>
          <a:bodyPr wrap="square" rtlCol="0">
            <a:spAutoFit/>
          </a:bodyPr>
          <a:lstStyle/>
          <a:p>
            <a:pPr algn="ctr"/>
            <a:r>
              <a:rPr lang="sk-SK" sz="2400" b="1" dirty="0"/>
              <a:t>formulácia hlavného cieľa a pracovných hypotéz skúmania</a:t>
            </a:r>
          </a:p>
        </p:txBody>
      </p:sp>
      <p:sp>
        <p:nvSpPr>
          <p:cNvPr id="14" name="BlokTextu 13">
            <a:extLst>
              <a:ext uri="{FF2B5EF4-FFF2-40B4-BE49-F238E27FC236}">
                <a16:creationId xmlns:a16="http://schemas.microsoft.com/office/drawing/2014/main" id="{4400F9EA-9B3B-4CFB-8468-49EECF519993}"/>
              </a:ext>
            </a:extLst>
          </p:cNvPr>
          <p:cNvSpPr txBox="1"/>
          <p:nvPr/>
        </p:nvSpPr>
        <p:spPr>
          <a:xfrm>
            <a:off x="8351519" y="3941586"/>
            <a:ext cx="2743200" cy="400110"/>
          </a:xfrm>
          <a:prstGeom prst="rect">
            <a:avLst/>
          </a:prstGeom>
          <a:noFill/>
        </p:spPr>
        <p:txBody>
          <a:bodyPr wrap="square" rtlCol="0">
            <a:spAutoFit/>
          </a:bodyPr>
          <a:lstStyle/>
          <a:p>
            <a:pPr algn="ctr"/>
            <a:r>
              <a:rPr lang="sk-SK" sz="2000" dirty="0"/>
              <a:t>organizácia skúmania</a:t>
            </a:r>
          </a:p>
        </p:txBody>
      </p:sp>
      <p:sp>
        <p:nvSpPr>
          <p:cNvPr id="15" name="Šípka: doprava 14">
            <a:extLst>
              <a:ext uri="{FF2B5EF4-FFF2-40B4-BE49-F238E27FC236}">
                <a16:creationId xmlns:a16="http://schemas.microsoft.com/office/drawing/2014/main" id="{1597A95F-4DB6-4BDB-8FF5-4E44657617F9}"/>
              </a:ext>
            </a:extLst>
          </p:cNvPr>
          <p:cNvSpPr/>
          <p:nvPr/>
        </p:nvSpPr>
        <p:spPr>
          <a:xfrm>
            <a:off x="6016282" y="491661"/>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7" name="Šípka: doprava 16">
            <a:extLst>
              <a:ext uri="{FF2B5EF4-FFF2-40B4-BE49-F238E27FC236}">
                <a16:creationId xmlns:a16="http://schemas.microsoft.com/office/drawing/2014/main" id="{44E9744D-B022-4C62-99AE-C29310F2626E}"/>
              </a:ext>
            </a:extLst>
          </p:cNvPr>
          <p:cNvSpPr/>
          <p:nvPr/>
        </p:nvSpPr>
        <p:spPr>
          <a:xfrm rot="2974864">
            <a:off x="9200607" y="112263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8" name="Šípka: doprava 17">
            <a:extLst>
              <a:ext uri="{FF2B5EF4-FFF2-40B4-BE49-F238E27FC236}">
                <a16:creationId xmlns:a16="http://schemas.microsoft.com/office/drawing/2014/main" id="{00B9D4FF-465C-4B69-ABF4-89A054C2CA5D}"/>
              </a:ext>
            </a:extLst>
          </p:cNvPr>
          <p:cNvSpPr/>
          <p:nvPr/>
        </p:nvSpPr>
        <p:spPr>
          <a:xfrm rot="5400000">
            <a:off x="9401906" y="316249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9" name="Šípka: doprava 18">
            <a:extLst>
              <a:ext uri="{FF2B5EF4-FFF2-40B4-BE49-F238E27FC236}">
                <a16:creationId xmlns:a16="http://schemas.microsoft.com/office/drawing/2014/main" id="{093C7A63-8747-47FB-A168-E8F1C4B313E8}"/>
              </a:ext>
            </a:extLst>
          </p:cNvPr>
          <p:cNvSpPr/>
          <p:nvPr/>
        </p:nvSpPr>
        <p:spPr>
          <a:xfrm rot="8507082">
            <a:off x="7933767" y="466984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23073"/>
            <a:ext cx="1612296" cy="1612296"/>
          </a:xfrm>
          <a:prstGeom prst="rect">
            <a:avLst/>
          </a:prstGeom>
        </p:spPr>
      </p:pic>
    </p:spTree>
    <p:extLst>
      <p:ext uri="{BB962C8B-B14F-4D97-AF65-F5344CB8AC3E}">
        <p14:creationId xmlns:p14="http://schemas.microsoft.com/office/powerpoint/2010/main" val="300439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105</a:t>
            </a:fld>
            <a:endParaRPr lang="sk-SK"/>
          </a:p>
        </p:txBody>
      </p:sp>
      <p:sp>
        <p:nvSpPr>
          <p:cNvPr id="6" name="Obdĺžnik 5">
            <a:extLst>
              <a:ext uri="{FF2B5EF4-FFF2-40B4-BE49-F238E27FC236}">
                <a16:creationId xmlns:a16="http://schemas.microsoft.com/office/drawing/2014/main" id="{ACD8E3EB-F566-4844-800C-1B317B015D86}"/>
              </a:ext>
            </a:extLst>
          </p:cNvPr>
          <p:cNvSpPr/>
          <p:nvPr/>
        </p:nvSpPr>
        <p:spPr>
          <a:xfrm>
            <a:off x="597159" y="136525"/>
            <a:ext cx="11224727" cy="603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1"/>
            <a:r>
              <a:rPr lang="sk-SK" sz="4400" b="1" dirty="0">
                <a:effectLst>
                  <a:outerShdw blurRad="38100" dist="38100" dir="2700000" algn="tl">
                    <a:srgbClr val="000000">
                      <a:alpha val="43137"/>
                    </a:srgbClr>
                  </a:outerShdw>
                </a:effectLst>
              </a:rPr>
              <a:t>METODOLÓGIA</a:t>
            </a:r>
          </a:p>
        </p:txBody>
      </p:sp>
      <p:sp>
        <p:nvSpPr>
          <p:cNvPr id="11" name="Obdĺžnik 10">
            <a:extLst>
              <a:ext uri="{FF2B5EF4-FFF2-40B4-BE49-F238E27FC236}">
                <a16:creationId xmlns:a16="http://schemas.microsoft.com/office/drawing/2014/main" id="{95B74E03-D398-4A50-A759-BAB1C0BD235D}"/>
              </a:ext>
            </a:extLst>
          </p:cNvPr>
          <p:cNvSpPr/>
          <p:nvPr/>
        </p:nvSpPr>
        <p:spPr>
          <a:xfrm>
            <a:off x="597159" y="1783110"/>
            <a:ext cx="9582540" cy="43844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lvl="1"/>
            <a:r>
              <a:rPr lang="sk-SK" sz="4400" b="1" dirty="0">
                <a:effectLst>
                  <a:outerShdw blurRad="38100" dist="38100" dir="2700000" algn="tl">
                    <a:srgbClr val="000000">
                      <a:alpha val="43137"/>
                    </a:srgbClr>
                  </a:outerShdw>
                </a:effectLst>
              </a:rPr>
              <a:t>METODIKA</a:t>
            </a:r>
          </a:p>
        </p:txBody>
      </p:sp>
      <p:sp>
        <p:nvSpPr>
          <p:cNvPr id="12" name="Obdĺžnik 11">
            <a:extLst>
              <a:ext uri="{FF2B5EF4-FFF2-40B4-BE49-F238E27FC236}">
                <a16:creationId xmlns:a16="http://schemas.microsoft.com/office/drawing/2014/main" id="{2B42A109-D428-4657-92DA-439DB4151278}"/>
              </a:ext>
            </a:extLst>
          </p:cNvPr>
          <p:cNvSpPr/>
          <p:nvPr/>
        </p:nvSpPr>
        <p:spPr>
          <a:xfrm>
            <a:off x="597158" y="3099480"/>
            <a:ext cx="7837715" cy="3068055"/>
          </a:xfrm>
          <a:prstGeom prst="rect">
            <a:avLst/>
          </a:prstGeom>
        </p:spPr>
        <p:style>
          <a:lnRef idx="1">
            <a:schemeClr val="accent2"/>
          </a:lnRef>
          <a:fillRef idx="3">
            <a:schemeClr val="accent2"/>
          </a:fillRef>
          <a:effectRef idx="2">
            <a:schemeClr val="accent2"/>
          </a:effectRef>
          <a:fontRef idx="minor">
            <a:schemeClr val="lt1"/>
          </a:fontRef>
        </p:style>
        <p:txBody>
          <a:bodyPr rtlCol="0" anchor="t"/>
          <a:lstStyle/>
          <a:p>
            <a:pPr lvl="1"/>
            <a:r>
              <a:rPr lang="sk-SK" sz="4400" b="1" dirty="0">
                <a:effectLst>
                  <a:outerShdw blurRad="38100" dist="38100" dir="2700000" algn="tl">
                    <a:srgbClr val="000000">
                      <a:alpha val="43137"/>
                    </a:srgbClr>
                  </a:outerShdw>
                </a:effectLst>
              </a:rPr>
              <a:t>METÓDA</a:t>
            </a:r>
          </a:p>
        </p:txBody>
      </p:sp>
      <p:sp>
        <p:nvSpPr>
          <p:cNvPr id="13" name="BlokTextu 12">
            <a:extLst>
              <a:ext uri="{FF2B5EF4-FFF2-40B4-BE49-F238E27FC236}">
                <a16:creationId xmlns:a16="http://schemas.microsoft.com/office/drawing/2014/main" id="{5CC35DAF-22DC-4265-8CC9-9093572E2CED}"/>
              </a:ext>
            </a:extLst>
          </p:cNvPr>
          <p:cNvSpPr txBox="1"/>
          <p:nvPr/>
        </p:nvSpPr>
        <p:spPr>
          <a:xfrm>
            <a:off x="1129004" y="886409"/>
            <a:ext cx="10562253" cy="707886"/>
          </a:xfrm>
          <a:prstGeom prst="rect">
            <a:avLst/>
          </a:prstGeom>
          <a:noFill/>
        </p:spPr>
        <p:txBody>
          <a:bodyPr wrap="square" rtlCol="0">
            <a:spAutoFit/>
          </a:bodyPr>
          <a:lstStyle/>
          <a:p>
            <a:r>
              <a:rPr lang="sk-SK" sz="2000" dirty="0">
                <a:solidFill>
                  <a:schemeClr val="bg1"/>
                </a:solidFill>
              </a:rPr>
              <a:t>- náuka o metódach, ktoré možno používať pri vedeckej práci. Predmetom jej skúmania je filozofia vedy, </a:t>
            </a:r>
            <a:r>
              <a:rPr lang="sk-SK" sz="2000" dirty="0" err="1">
                <a:solidFill>
                  <a:schemeClr val="bg1"/>
                </a:solidFill>
              </a:rPr>
              <a:t>t.j</a:t>
            </a:r>
            <a:r>
              <a:rPr lang="sk-SK" sz="2000" dirty="0">
                <a:solidFill>
                  <a:schemeClr val="bg1"/>
                </a:solidFill>
              </a:rPr>
              <a:t>. štúdium metód a vedeckých postupov.</a:t>
            </a:r>
          </a:p>
        </p:txBody>
      </p:sp>
      <p:sp>
        <p:nvSpPr>
          <p:cNvPr id="14" name="BlokTextu 13">
            <a:extLst>
              <a:ext uri="{FF2B5EF4-FFF2-40B4-BE49-F238E27FC236}">
                <a16:creationId xmlns:a16="http://schemas.microsoft.com/office/drawing/2014/main" id="{2745B294-2CEA-4DFC-8625-BBB251B2A674}"/>
              </a:ext>
            </a:extLst>
          </p:cNvPr>
          <p:cNvSpPr txBox="1"/>
          <p:nvPr/>
        </p:nvSpPr>
        <p:spPr>
          <a:xfrm>
            <a:off x="1129004" y="2510555"/>
            <a:ext cx="8887193" cy="400110"/>
          </a:xfrm>
          <a:prstGeom prst="rect">
            <a:avLst/>
          </a:prstGeom>
          <a:noFill/>
        </p:spPr>
        <p:txBody>
          <a:bodyPr wrap="square" rtlCol="0">
            <a:spAutoFit/>
          </a:bodyPr>
          <a:lstStyle/>
          <a:p>
            <a:r>
              <a:rPr lang="sk-SK" sz="2000" dirty="0">
                <a:solidFill>
                  <a:schemeClr val="bg1"/>
                </a:solidFill>
              </a:rPr>
              <a:t>- konkrétne stanovený spôsob riešenia nejakého vedeckého problému.</a:t>
            </a:r>
          </a:p>
        </p:txBody>
      </p:sp>
      <p:sp>
        <p:nvSpPr>
          <p:cNvPr id="15" name="BlokTextu 14">
            <a:extLst>
              <a:ext uri="{FF2B5EF4-FFF2-40B4-BE49-F238E27FC236}">
                <a16:creationId xmlns:a16="http://schemas.microsoft.com/office/drawing/2014/main" id="{42DDBFBE-2AB1-4EEA-96DD-3479D3B48825}"/>
              </a:ext>
            </a:extLst>
          </p:cNvPr>
          <p:cNvSpPr txBox="1"/>
          <p:nvPr/>
        </p:nvSpPr>
        <p:spPr>
          <a:xfrm>
            <a:off x="1129004" y="3838717"/>
            <a:ext cx="6941976" cy="1938992"/>
          </a:xfrm>
          <a:prstGeom prst="rect">
            <a:avLst/>
          </a:prstGeom>
          <a:noFill/>
        </p:spPr>
        <p:txBody>
          <a:bodyPr wrap="square" rtlCol="0">
            <a:spAutoFit/>
          </a:bodyPr>
          <a:lstStyle/>
          <a:p>
            <a:r>
              <a:rPr lang="sk-SK" sz="2000" dirty="0">
                <a:solidFill>
                  <a:schemeClr val="bg1"/>
                </a:solidFill>
              </a:rPr>
              <a:t>- systematické, premyslené a objektívne postupy k získaniu poznatkov a dosiahnutie cieľov. Predstavuje spôsob, ako sa od určitého východiskového stavu dospejeme určitou usporiadanou cieľavedomou činnosťou k nájdeniu alebo objasneniu vedeckých poznatkov a zákonitostí skúmaného objektu.</a:t>
            </a:r>
          </a:p>
        </p:txBody>
      </p:sp>
    </p:spTree>
    <p:extLst>
      <p:ext uri="{BB962C8B-B14F-4D97-AF65-F5344CB8AC3E}">
        <p14:creationId xmlns:p14="http://schemas.microsoft.com/office/powerpoint/2010/main" val="23177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106</a:t>
            </a:fld>
            <a:endParaRPr lang="sk-SK"/>
          </a:p>
        </p:txBody>
      </p:sp>
      <p:sp>
        <p:nvSpPr>
          <p:cNvPr id="5" name="Obdĺžnik: zaoblené rohy 4">
            <a:extLst>
              <a:ext uri="{FF2B5EF4-FFF2-40B4-BE49-F238E27FC236}">
                <a16:creationId xmlns:a16="http://schemas.microsoft.com/office/drawing/2014/main" id="{B0E1A97B-9ECD-41E4-B284-FE880072E119}"/>
              </a:ext>
            </a:extLst>
          </p:cNvPr>
          <p:cNvSpPr/>
          <p:nvPr/>
        </p:nvSpPr>
        <p:spPr>
          <a:xfrm>
            <a:off x="248481" y="2385202"/>
            <a:ext cx="3502425" cy="1411937"/>
          </a:xfrm>
          <a:prstGeom prst="roundRect">
            <a:avLst>
              <a:gd name="adj" fmla="val 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sk-SK" sz="3200" b="1" dirty="0"/>
              <a:t>VEDECKÉ METÓDY</a:t>
            </a:r>
          </a:p>
        </p:txBody>
      </p:sp>
      <p:pic>
        <p:nvPicPr>
          <p:cNvPr id="6" name="Grafický objekt 5" descr="Hlava s ozubenými kolieskami obrys">
            <a:extLst>
              <a:ext uri="{FF2B5EF4-FFF2-40B4-BE49-F238E27FC236}">
                <a16:creationId xmlns:a16="http://schemas.microsoft.com/office/drawing/2014/main" id="{F7292A1A-C1A9-41F2-A42F-6194E0EA1DE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530" y="2587501"/>
            <a:ext cx="1007338" cy="1007338"/>
          </a:xfrm>
          <a:prstGeom prst="rect">
            <a:avLst/>
          </a:prstGeom>
        </p:spPr>
      </p:pic>
      <p:sp>
        <p:nvSpPr>
          <p:cNvPr id="7" name="Obdĺžnik: zaoblené rohy 6">
            <a:extLst>
              <a:ext uri="{FF2B5EF4-FFF2-40B4-BE49-F238E27FC236}">
                <a16:creationId xmlns:a16="http://schemas.microsoft.com/office/drawing/2014/main" id="{77F7CF49-EBBD-46CC-9716-6CC341E6E1AE}"/>
              </a:ext>
            </a:extLst>
          </p:cNvPr>
          <p:cNvSpPr/>
          <p:nvPr/>
        </p:nvSpPr>
        <p:spPr>
          <a:xfrm>
            <a:off x="7959012" y="2385202"/>
            <a:ext cx="3706143" cy="1411937"/>
          </a:xfrm>
          <a:prstGeom prst="roundRect">
            <a:avLst>
              <a:gd name="adj" fmla="val 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tabLst>
                <a:tab pos="2957513" algn="l"/>
                <a:tab pos="3498850" algn="l"/>
              </a:tabLst>
            </a:pPr>
            <a:r>
              <a:rPr lang="sk-SK" sz="3200" b="1" dirty="0"/>
              <a:t>VÝSKUMNÉ    </a:t>
            </a:r>
            <a:r>
              <a:rPr lang="sk-SK" sz="3200" b="1" dirty="0">
                <a:solidFill>
                  <a:srgbClr val="088022"/>
                </a:solidFill>
              </a:rPr>
              <a:t>.</a:t>
            </a:r>
            <a:r>
              <a:rPr lang="sk-SK" sz="3200" b="1" dirty="0"/>
              <a:t>  METÓDY</a:t>
            </a:r>
            <a:r>
              <a:rPr lang="sk-SK" sz="3200" b="1" dirty="0">
                <a:solidFill>
                  <a:srgbClr val="088022"/>
                </a:solidFill>
              </a:rPr>
              <a:t>    .</a:t>
            </a:r>
            <a:endParaRPr lang="sk-SK" sz="3200" b="1" dirty="0"/>
          </a:p>
        </p:txBody>
      </p:sp>
      <p:pic>
        <p:nvPicPr>
          <p:cNvPr id="8" name="Grafický objekt 7" descr="Hlava s ozubenými kolieskami obrys">
            <a:extLst>
              <a:ext uri="{FF2B5EF4-FFF2-40B4-BE49-F238E27FC236}">
                <a16:creationId xmlns:a16="http://schemas.microsoft.com/office/drawing/2014/main" id="{A25E6A22-367A-4868-B38F-34B826B10D1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0590245" y="2587501"/>
            <a:ext cx="1007338" cy="1007338"/>
          </a:xfrm>
          <a:prstGeom prst="rect">
            <a:avLst/>
          </a:prstGeom>
        </p:spPr>
      </p:pic>
      <p:pic>
        <p:nvPicPr>
          <p:cNvPr id="2052" name="Picture 4">
            <a:extLst>
              <a:ext uri="{FF2B5EF4-FFF2-40B4-BE49-F238E27FC236}">
                <a16:creationId xmlns:a16="http://schemas.microsoft.com/office/drawing/2014/main" id="{14A0F2F9-F8EF-452B-B832-B062B3BE12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50906" y="2385201"/>
            <a:ext cx="4208106" cy="2086519"/>
          </a:xfrm>
          <a:prstGeom prst="rect">
            <a:avLst/>
          </a:prstGeom>
          <a:noFill/>
          <a:extLst>
            <a:ext uri="{909E8E84-426E-40DD-AFC4-6F175D3DCCD1}">
              <a14:hiddenFill xmlns:a14="http://schemas.microsoft.com/office/drawing/2010/main">
                <a:solidFill>
                  <a:srgbClr val="FFFFFF"/>
                </a:solidFill>
              </a14:hiddenFill>
            </a:ext>
          </a:extLst>
        </p:spPr>
      </p:pic>
      <p:sp>
        <p:nvSpPr>
          <p:cNvPr id="12" name="BlokTextu 11">
            <a:extLst>
              <a:ext uri="{FF2B5EF4-FFF2-40B4-BE49-F238E27FC236}">
                <a16:creationId xmlns:a16="http://schemas.microsoft.com/office/drawing/2014/main" id="{223D3B8F-7BFC-464E-895D-51FBE10392E4}"/>
              </a:ext>
            </a:extLst>
          </p:cNvPr>
          <p:cNvSpPr txBox="1"/>
          <p:nvPr/>
        </p:nvSpPr>
        <p:spPr>
          <a:xfrm>
            <a:off x="248481" y="3950832"/>
            <a:ext cx="3502425" cy="1200329"/>
          </a:xfrm>
          <a:prstGeom prst="rect">
            <a:avLst/>
          </a:prstGeom>
          <a:noFill/>
        </p:spPr>
        <p:txBody>
          <a:bodyPr wrap="square">
            <a:spAutoFit/>
          </a:bodyPr>
          <a:lstStyle/>
          <a:p>
            <a:pPr algn="ctr"/>
            <a:r>
              <a:rPr lang="sk-SK" sz="2400"/>
              <a:t>súbor metód, ktoré sú využívané vo všetkých vedných disciplínach. </a:t>
            </a:r>
            <a:endParaRPr lang="sk-SK" sz="2400" dirty="0"/>
          </a:p>
        </p:txBody>
      </p:sp>
      <p:sp>
        <p:nvSpPr>
          <p:cNvPr id="14" name="BlokTextu 13">
            <a:extLst>
              <a:ext uri="{FF2B5EF4-FFF2-40B4-BE49-F238E27FC236}">
                <a16:creationId xmlns:a16="http://schemas.microsoft.com/office/drawing/2014/main" id="{D305D777-4BBD-4F5B-99E6-8C523957C05C}"/>
              </a:ext>
            </a:extLst>
          </p:cNvPr>
          <p:cNvSpPr txBox="1"/>
          <p:nvPr/>
        </p:nvSpPr>
        <p:spPr>
          <a:xfrm>
            <a:off x="8024326" y="3950832"/>
            <a:ext cx="3706144" cy="1569660"/>
          </a:xfrm>
          <a:prstGeom prst="rect">
            <a:avLst/>
          </a:prstGeom>
          <a:noFill/>
        </p:spPr>
        <p:txBody>
          <a:bodyPr wrap="square">
            <a:spAutoFit/>
          </a:bodyPr>
          <a:lstStyle/>
          <a:p>
            <a:pPr algn="ctr"/>
            <a:r>
              <a:rPr lang="sk-SK" sz="2400" dirty="0"/>
              <a:t>konkrétne postupy využívané v jednotlivých vedných disciplínach pri zisťovaní údajov</a:t>
            </a:r>
          </a:p>
        </p:txBody>
      </p:sp>
    </p:spTree>
    <p:extLst>
      <p:ext uri="{BB962C8B-B14F-4D97-AF65-F5344CB8AC3E}">
        <p14:creationId xmlns:p14="http://schemas.microsoft.com/office/powerpoint/2010/main" val="18858259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107</a:t>
            </a:fld>
            <a:endParaRPr lang="sk-SK"/>
          </a:p>
        </p:txBody>
      </p:sp>
      <p:sp>
        <p:nvSpPr>
          <p:cNvPr id="5" name="Obdĺžnik: zaoblené rohy 4">
            <a:extLst>
              <a:ext uri="{FF2B5EF4-FFF2-40B4-BE49-F238E27FC236}">
                <a16:creationId xmlns:a16="http://schemas.microsoft.com/office/drawing/2014/main" id="{BA046A11-4A83-4B16-ACC2-B40AD11BA739}"/>
              </a:ext>
            </a:extLst>
          </p:cNvPr>
          <p:cNvSpPr/>
          <p:nvPr/>
        </p:nvSpPr>
        <p:spPr>
          <a:xfrm>
            <a:off x="248482" y="136525"/>
            <a:ext cx="3502425" cy="1411937"/>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sk-SK" sz="3200" b="1" dirty="0"/>
              <a:t>VEDECKÉ METÓDY</a:t>
            </a:r>
          </a:p>
        </p:txBody>
      </p:sp>
      <p:sp>
        <p:nvSpPr>
          <p:cNvPr id="6" name="Obdĺžnik: zaoblené rohy 5">
            <a:extLst>
              <a:ext uri="{FF2B5EF4-FFF2-40B4-BE49-F238E27FC236}">
                <a16:creationId xmlns:a16="http://schemas.microsoft.com/office/drawing/2014/main" id="{0A100EC4-C61C-4CA2-9B23-9FDD5EBB216F}"/>
              </a:ext>
            </a:extLst>
          </p:cNvPr>
          <p:cNvSpPr/>
          <p:nvPr/>
        </p:nvSpPr>
        <p:spPr>
          <a:xfrm>
            <a:off x="7030281" y="2986117"/>
            <a:ext cx="3502425" cy="720000"/>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LOGICKÉ</a:t>
            </a:r>
          </a:p>
        </p:txBody>
      </p:sp>
      <p:sp>
        <p:nvSpPr>
          <p:cNvPr id="7" name="Obdĺžnik: zaoblené rohy 6">
            <a:extLst>
              <a:ext uri="{FF2B5EF4-FFF2-40B4-BE49-F238E27FC236}">
                <a16:creationId xmlns:a16="http://schemas.microsoft.com/office/drawing/2014/main" id="{24CB5480-8389-411A-B644-6AA411105DFD}"/>
              </a:ext>
            </a:extLst>
          </p:cNvPr>
          <p:cNvSpPr/>
          <p:nvPr/>
        </p:nvSpPr>
        <p:spPr>
          <a:xfrm>
            <a:off x="1604532" y="2158911"/>
            <a:ext cx="3502425" cy="720000"/>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EMPIRICKÉ</a:t>
            </a:r>
          </a:p>
        </p:txBody>
      </p:sp>
      <p:pic>
        <p:nvPicPr>
          <p:cNvPr id="8" name="Grafický objekt 7" descr="Hlava s ozubenými kolieskami obrys">
            <a:extLst>
              <a:ext uri="{FF2B5EF4-FFF2-40B4-BE49-F238E27FC236}">
                <a16:creationId xmlns:a16="http://schemas.microsoft.com/office/drawing/2014/main" id="{E139639A-B437-438A-93B6-142EC501898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34531" y="338824"/>
            <a:ext cx="1007338" cy="1007338"/>
          </a:xfrm>
          <a:prstGeom prst="rect">
            <a:avLst/>
          </a:prstGeom>
        </p:spPr>
      </p:pic>
      <p:cxnSp>
        <p:nvCxnSpPr>
          <p:cNvPr id="10" name="Rovná spojnica 9">
            <a:extLst>
              <a:ext uri="{FF2B5EF4-FFF2-40B4-BE49-F238E27FC236}">
                <a16:creationId xmlns:a16="http://schemas.microsoft.com/office/drawing/2014/main" id="{139ADC4B-0797-48BD-8D61-4BC4D7293195}"/>
              </a:ext>
            </a:extLst>
          </p:cNvPr>
          <p:cNvCxnSpPr>
            <a:stCxn id="5" idx="2"/>
            <a:endCxn id="7" idx="0"/>
          </p:cNvCxnSpPr>
          <p:nvPr/>
        </p:nvCxnSpPr>
        <p:spPr>
          <a:xfrm>
            <a:off x="1999695" y="1548462"/>
            <a:ext cx="1356050" cy="610449"/>
          </a:xfrm>
          <a:prstGeom prst="line">
            <a:avLst/>
          </a:prstGeom>
          <a:ln w="57150">
            <a:solidFill>
              <a:srgbClr val="088022"/>
            </a:solidFill>
          </a:ln>
        </p:spPr>
        <p:style>
          <a:lnRef idx="1">
            <a:schemeClr val="accent1"/>
          </a:lnRef>
          <a:fillRef idx="0">
            <a:schemeClr val="accent1"/>
          </a:fillRef>
          <a:effectRef idx="0">
            <a:schemeClr val="accent1"/>
          </a:effectRef>
          <a:fontRef idx="minor">
            <a:schemeClr val="tx1"/>
          </a:fontRef>
        </p:style>
      </p:cxnSp>
      <p:cxnSp>
        <p:nvCxnSpPr>
          <p:cNvPr id="11" name="Rovná spojnica 10">
            <a:extLst>
              <a:ext uri="{FF2B5EF4-FFF2-40B4-BE49-F238E27FC236}">
                <a16:creationId xmlns:a16="http://schemas.microsoft.com/office/drawing/2014/main" id="{4B918FC0-FEFC-4235-8F14-18A25472C127}"/>
              </a:ext>
            </a:extLst>
          </p:cNvPr>
          <p:cNvCxnSpPr>
            <a:cxnSpLocks/>
            <a:endCxn id="6" idx="1"/>
          </p:cNvCxnSpPr>
          <p:nvPr/>
        </p:nvCxnSpPr>
        <p:spPr>
          <a:xfrm>
            <a:off x="3581400" y="1244800"/>
            <a:ext cx="3448881" cy="2101317"/>
          </a:xfrm>
          <a:prstGeom prst="line">
            <a:avLst/>
          </a:prstGeom>
          <a:ln w="57150">
            <a:solidFill>
              <a:srgbClr val="088022"/>
            </a:solidFill>
          </a:ln>
        </p:spPr>
        <p:style>
          <a:lnRef idx="1">
            <a:schemeClr val="accent1"/>
          </a:lnRef>
          <a:fillRef idx="0">
            <a:schemeClr val="accent1"/>
          </a:fillRef>
          <a:effectRef idx="0">
            <a:schemeClr val="accent1"/>
          </a:effectRef>
          <a:fontRef idx="minor">
            <a:schemeClr val="tx1"/>
          </a:fontRef>
        </p:style>
      </p:cxnSp>
      <p:sp>
        <p:nvSpPr>
          <p:cNvPr id="15" name="BlokTextu 14">
            <a:extLst>
              <a:ext uri="{FF2B5EF4-FFF2-40B4-BE49-F238E27FC236}">
                <a16:creationId xmlns:a16="http://schemas.microsoft.com/office/drawing/2014/main" id="{911C1808-90D2-408E-8ACE-438F9328E7E3}"/>
              </a:ext>
            </a:extLst>
          </p:cNvPr>
          <p:cNvSpPr txBox="1"/>
          <p:nvPr/>
        </p:nvSpPr>
        <p:spPr>
          <a:xfrm>
            <a:off x="164507" y="3014729"/>
            <a:ext cx="6581526" cy="3139321"/>
          </a:xfrm>
          <a:prstGeom prst="rect">
            <a:avLst/>
          </a:prstGeom>
          <a:noFill/>
        </p:spPr>
        <p:txBody>
          <a:bodyPr wrap="square">
            <a:spAutoFit/>
          </a:bodyPr>
          <a:lstStyle/>
          <a:p>
            <a:pPr marL="285750" indent="-285750">
              <a:buFont typeface="Arial" panose="020B0604020202020204" pitchFamily="34" charset="0"/>
              <a:buChar char="•"/>
            </a:pPr>
            <a:r>
              <a:rPr lang="sk-SK" dirty="0"/>
              <a:t>metódy </a:t>
            </a:r>
            <a:r>
              <a:rPr lang="sk-SK" b="1" dirty="0" err="1"/>
              <a:t>exploratívne</a:t>
            </a:r>
            <a:r>
              <a:rPr lang="sk-SK" dirty="0"/>
              <a:t> – zisťovacie;  </a:t>
            </a:r>
          </a:p>
          <a:p>
            <a:pPr marL="285750" indent="-285750">
              <a:buFont typeface="Arial" panose="020B0604020202020204" pitchFamily="34" charset="0"/>
              <a:buChar char="•"/>
            </a:pPr>
            <a:r>
              <a:rPr lang="sk-SK" dirty="0"/>
              <a:t>metódy </a:t>
            </a:r>
            <a:r>
              <a:rPr lang="sk-SK" b="1" dirty="0" err="1"/>
              <a:t>observačné</a:t>
            </a:r>
            <a:r>
              <a:rPr lang="sk-SK" dirty="0"/>
              <a:t> – pozorovacie; </a:t>
            </a:r>
          </a:p>
          <a:p>
            <a:pPr marL="285750" indent="-285750">
              <a:buFont typeface="Arial" panose="020B0604020202020204" pitchFamily="34" charset="0"/>
              <a:buChar char="•"/>
            </a:pPr>
            <a:r>
              <a:rPr lang="sk-SK" b="1" dirty="0"/>
              <a:t>experiment</a:t>
            </a:r>
            <a:r>
              <a:rPr lang="sk-SK" dirty="0"/>
              <a:t> – ten slúži na štúdium pôsobenia alebo účinkov navodených činiteľov v konkrétnom, presne definovanom celku; </a:t>
            </a:r>
          </a:p>
          <a:p>
            <a:pPr marL="285750" indent="-285750">
              <a:buFont typeface="Arial" panose="020B0604020202020204" pitchFamily="34" charset="0"/>
              <a:buChar char="•"/>
            </a:pPr>
            <a:r>
              <a:rPr lang="sk-SK" b="1" dirty="0"/>
              <a:t>historická</a:t>
            </a:r>
            <a:r>
              <a:rPr lang="sk-SK" dirty="0"/>
              <a:t> metóda – ktorá umožňuje študovať vznik, vývoj a fungovanie predmetu alebo javu. Na základe pozorovania vývojového procesu je možné naznačiť vývojový trend. </a:t>
            </a:r>
          </a:p>
          <a:p>
            <a:pPr marL="285750" indent="-285750">
              <a:buFont typeface="Arial" panose="020B0604020202020204" pitchFamily="34" charset="0"/>
              <a:buChar char="•"/>
            </a:pPr>
            <a:r>
              <a:rPr lang="sk-SK" b="1" dirty="0"/>
              <a:t>obsahová</a:t>
            </a:r>
            <a:r>
              <a:rPr lang="sk-SK" dirty="0"/>
              <a:t> analýza – je špecifickou empirickou výskumnou metódou, ktorá sa používa na opis a rozbor písomných materiálov.</a:t>
            </a:r>
          </a:p>
        </p:txBody>
      </p:sp>
      <p:sp>
        <p:nvSpPr>
          <p:cNvPr id="21" name="BlokTextu 20">
            <a:extLst>
              <a:ext uri="{FF2B5EF4-FFF2-40B4-BE49-F238E27FC236}">
                <a16:creationId xmlns:a16="http://schemas.microsoft.com/office/drawing/2014/main" id="{23ED2336-608F-4777-987C-BA8AE4228302}"/>
              </a:ext>
            </a:extLst>
          </p:cNvPr>
          <p:cNvSpPr txBox="1"/>
          <p:nvPr/>
        </p:nvSpPr>
        <p:spPr>
          <a:xfrm>
            <a:off x="7850491" y="3980648"/>
            <a:ext cx="2898708" cy="2031325"/>
          </a:xfrm>
          <a:prstGeom prst="rect">
            <a:avLst/>
          </a:prstGeom>
          <a:noFill/>
        </p:spPr>
        <p:txBody>
          <a:bodyPr wrap="square">
            <a:spAutoFit/>
          </a:bodyPr>
          <a:lstStyle/>
          <a:p>
            <a:pPr marL="285750" indent="-285750">
              <a:buFont typeface="Arial" panose="020B0604020202020204" pitchFamily="34" charset="0"/>
              <a:buChar char="•"/>
            </a:pPr>
            <a:r>
              <a:rPr lang="sk-SK" dirty="0"/>
              <a:t>indukcia,</a:t>
            </a:r>
          </a:p>
          <a:p>
            <a:pPr marL="285750" indent="-285750">
              <a:buFont typeface="Arial" panose="020B0604020202020204" pitchFamily="34" charset="0"/>
              <a:buChar char="•"/>
            </a:pPr>
            <a:r>
              <a:rPr lang="sk-SK" dirty="0"/>
              <a:t>dedukcia,</a:t>
            </a:r>
          </a:p>
          <a:p>
            <a:pPr marL="285750" indent="-285750">
              <a:buFont typeface="Arial" panose="020B0604020202020204" pitchFamily="34" charset="0"/>
              <a:buChar char="•"/>
            </a:pPr>
            <a:r>
              <a:rPr lang="sk-SK" dirty="0"/>
              <a:t>analýza,</a:t>
            </a:r>
          </a:p>
          <a:p>
            <a:pPr marL="285750" indent="-285750">
              <a:buFont typeface="Arial" panose="020B0604020202020204" pitchFamily="34" charset="0"/>
              <a:buChar char="•"/>
            </a:pPr>
            <a:r>
              <a:rPr lang="sk-SK" dirty="0"/>
              <a:t>syntéza,</a:t>
            </a:r>
          </a:p>
          <a:p>
            <a:pPr marL="285750" indent="-285750">
              <a:buFont typeface="Arial" panose="020B0604020202020204" pitchFamily="34" charset="0"/>
              <a:buChar char="•"/>
            </a:pPr>
            <a:r>
              <a:rPr lang="sk-SK" dirty="0"/>
              <a:t>komparácia,</a:t>
            </a:r>
          </a:p>
          <a:p>
            <a:pPr marL="285750" indent="-285750">
              <a:buFont typeface="Arial" panose="020B0604020202020204" pitchFamily="34" charset="0"/>
              <a:buChar char="•"/>
            </a:pPr>
            <a:r>
              <a:rPr lang="sk-SK" dirty="0"/>
              <a:t>analógia,</a:t>
            </a:r>
          </a:p>
          <a:p>
            <a:pPr marL="285750" indent="-285750">
              <a:buFont typeface="Arial" panose="020B0604020202020204" pitchFamily="34" charset="0"/>
              <a:buChar char="•"/>
            </a:pPr>
            <a:r>
              <a:rPr lang="sk-SK" dirty="0"/>
              <a:t>generalizácia, ...</a:t>
            </a:r>
          </a:p>
        </p:txBody>
      </p:sp>
      <p:sp>
        <p:nvSpPr>
          <p:cNvPr id="23" name="Obdĺžnik: zaoblené rohy 22">
            <a:extLst>
              <a:ext uri="{FF2B5EF4-FFF2-40B4-BE49-F238E27FC236}">
                <a16:creationId xmlns:a16="http://schemas.microsoft.com/office/drawing/2014/main" id="{48AFC126-D161-455F-B447-044078D98F82}"/>
              </a:ext>
            </a:extLst>
          </p:cNvPr>
          <p:cNvSpPr/>
          <p:nvPr/>
        </p:nvSpPr>
        <p:spPr>
          <a:xfrm>
            <a:off x="6860774" y="828462"/>
            <a:ext cx="3502425" cy="720000"/>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ŠTATISTICKÉ</a:t>
            </a:r>
          </a:p>
        </p:txBody>
      </p:sp>
      <p:cxnSp>
        <p:nvCxnSpPr>
          <p:cNvPr id="24" name="Rovná spojnica 23">
            <a:extLst>
              <a:ext uri="{FF2B5EF4-FFF2-40B4-BE49-F238E27FC236}">
                <a16:creationId xmlns:a16="http://schemas.microsoft.com/office/drawing/2014/main" id="{182BA582-FE76-44B6-A55A-6F4AB5BEF70B}"/>
              </a:ext>
            </a:extLst>
          </p:cNvPr>
          <p:cNvCxnSpPr>
            <a:cxnSpLocks/>
            <a:stCxn id="5" idx="3"/>
            <a:endCxn id="23" idx="1"/>
          </p:cNvCxnSpPr>
          <p:nvPr/>
        </p:nvCxnSpPr>
        <p:spPr>
          <a:xfrm>
            <a:off x="3750907" y="842494"/>
            <a:ext cx="3109867" cy="345968"/>
          </a:xfrm>
          <a:prstGeom prst="line">
            <a:avLst/>
          </a:prstGeom>
          <a:ln w="57150">
            <a:solidFill>
              <a:srgbClr val="088022"/>
            </a:solidFill>
          </a:ln>
        </p:spPr>
        <p:style>
          <a:lnRef idx="1">
            <a:schemeClr val="accent1"/>
          </a:lnRef>
          <a:fillRef idx="0">
            <a:schemeClr val="accent1"/>
          </a:fillRef>
          <a:effectRef idx="0">
            <a:schemeClr val="accent1"/>
          </a:effectRef>
          <a:fontRef idx="minor">
            <a:schemeClr val="tx1"/>
          </a:fontRef>
        </p:style>
      </p:cxnSp>
      <p:sp>
        <p:nvSpPr>
          <p:cNvPr id="29" name="BlokTextu 28">
            <a:extLst>
              <a:ext uri="{FF2B5EF4-FFF2-40B4-BE49-F238E27FC236}">
                <a16:creationId xmlns:a16="http://schemas.microsoft.com/office/drawing/2014/main" id="{74AA1C26-A56A-43BB-BCB5-FAB384D60E48}"/>
              </a:ext>
            </a:extLst>
          </p:cNvPr>
          <p:cNvSpPr txBox="1"/>
          <p:nvPr/>
        </p:nvSpPr>
        <p:spPr>
          <a:xfrm>
            <a:off x="7464491" y="1705238"/>
            <a:ext cx="2898708" cy="646331"/>
          </a:xfrm>
          <a:prstGeom prst="rect">
            <a:avLst/>
          </a:prstGeom>
          <a:noFill/>
        </p:spPr>
        <p:txBody>
          <a:bodyPr wrap="square">
            <a:spAutoFit/>
          </a:bodyPr>
          <a:lstStyle/>
          <a:p>
            <a:pPr marL="285750" indent="-285750">
              <a:buFont typeface="Arial" panose="020B0604020202020204" pitchFamily="34" charset="0"/>
              <a:buChar char="•"/>
            </a:pPr>
            <a:r>
              <a:rPr lang="sk-SK" dirty="0"/>
              <a:t>deskriptívna štatistika,</a:t>
            </a:r>
          </a:p>
          <a:p>
            <a:pPr marL="285750" indent="-285750">
              <a:buFont typeface="Arial" panose="020B0604020202020204" pitchFamily="34" charset="0"/>
              <a:buChar char="•"/>
            </a:pPr>
            <a:r>
              <a:rPr lang="sk-SK" dirty="0"/>
              <a:t>induktívna štatistika </a:t>
            </a:r>
          </a:p>
        </p:txBody>
      </p:sp>
    </p:spTree>
    <p:extLst>
      <p:ext uri="{BB962C8B-B14F-4D97-AF65-F5344CB8AC3E}">
        <p14:creationId xmlns:p14="http://schemas.microsoft.com/office/powerpoint/2010/main" val="22533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108</a:t>
            </a:fld>
            <a:endParaRPr lang="sk-SK"/>
          </a:p>
        </p:txBody>
      </p:sp>
      <p:sp>
        <p:nvSpPr>
          <p:cNvPr id="5" name="Obdĺžnik: zaoblené rohy 4">
            <a:extLst>
              <a:ext uri="{FF2B5EF4-FFF2-40B4-BE49-F238E27FC236}">
                <a16:creationId xmlns:a16="http://schemas.microsoft.com/office/drawing/2014/main" id="{6B38C17D-AE53-4164-B28C-F0CC1536217E}"/>
              </a:ext>
            </a:extLst>
          </p:cNvPr>
          <p:cNvSpPr/>
          <p:nvPr/>
        </p:nvSpPr>
        <p:spPr>
          <a:xfrm>
            <a:off x="239151" y="323557"/>
            <a:ext cx="10761784" cy="745588"/>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VEDECKÉ METÓDY</a:t>
            </a:r>
          </a:p>
        </p:txBody>
      </p:sp>
      <p:sp>
        <p:nvSpPr>
          <p:cNvPr id="6" name="BlokTextu 5">
            <a:extLst>
              <a:ext uri="{FF2B5EF4-FFF2-40B4-BE49-F238E27FC236}">
                <a16:creationId xmlns:a16="http://schemas.microsoft.com/office/drawing/2014/main" id="{724FE38B-BF3E-4DB9-951F-0CD2A3607D52}"/>
              </a:ext>
            </a:extLst>
          </p:cNvPr>
          <p:cNvSpPr txBox="1"/>
          <p:nvPr/>
        </p:nvSpPr>
        <p:spPr>
          <a:xfrm>
            <a:off x="3963043" y="1358257"/>
            <a:ext cx="7989806" cy="1569660"/>
          </a:xfrm>
          <a:prstGeom prst="rect">
            <a:avLst/>
          </a:prstGeom>
          <a:noFill/>
        </p:spPr>
        <p:txBody>
          <a:bodyPr wrap="square" rtlCol="0">
            <a:spAutoFit/>
          </a:bodyPr>
          <a:lstStyle/>
          <a:p>
            <a:r>
              <a:rPr lang="sk-SK" sz="2400" dirty="0"/>
              <a:t>vyhľadávanie informácií k danej problematike z hľadiska súčasnej vedeckej alebo odbornej literatúry, súhrn teoretických východísk. Hlavným cieľom je vytvoriť si ucelený prehľad súčasnej literatúry ku konkrétnej téme.</a:t>
            </a:r>
          </a:p>
        </p:txBody>
      </p:sp>
      <p:sp>
        <p:nvSpPr>
          <p:cNvPr id="7" name="Obdĺžnik 6">
            <a:extLst>
              <a:ext uri="{FF2B5EF4-FFF2-40B4-BE49-F238E27FC236}">
                <a16:creationId xmlns:a16="http://schemas.microsoft.com/office/drawing/2014/main" id="{FE47280B-D480-4C3E-8431-AB5EB014EEF1}"/>
              </a:ext>
            </a:extLst>
          </p:cNvPr>
          <p:cNvSpPr/>
          <p:nvPr/>
        </p:nvSpPr>
        <p:spPr>
          <a:xfrm>
            <a:off x="239151" y="1358257"/>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REŠERŠ</a:t>
            </a:r>
          </a:p>
        </p:txBody>
      </p:sp>
      <p:pic>
        <p:nvPicPr>
          <p:cNvPr id="10" name="Obrázok 9">
            <a:extLst>
              <a:ext uri="{FF2B5EF4-FFF2-40B4-BE49-F238E27FC236}">
                <a16:creationId xmlns:a16="http://schemas.microsoft.com/office/drawing/2014/main" id="{971662BA-FFE5-46C8-B657-D7CDEAD78AE6}"/>
              </a:ext>
            </a:extLst>
          </p:cNvPr>
          <p:cNvPicPr>
            <a:picLocks noChangeAspect="1"/>
          </p:cNvPicPr>
          <p:nvPr/>
        </p:nvPicPr>
        <p:blipFill>
          <a:blip r:embed="rId2"/>
          <a:stretch>
            <a:fillRect/>
          </a:stretch>
        </p:blipFill>
        <p:spPr>
          <a:xfrm rot="21384078">
            <a:off x="290726" y="3892347"/>
            <a:ext cx="6516998" cy="1848104"/>
          </a:xfrm>
          <a:prstGeom prst="rect">
            <a:avLst/>
          </a:prstGeom>
          <a:ln>
            <a:noFill/>
          </a:ln>
          <a:effectLst>
            <a:outerShdw blurRad="292100" dist="139700" dir="2700000" algn="tl" rotWithShape="0">
              <a:srgbClr val="333333">
                <a:alpha val="65000"/>
              </a:srgbClr>
            </a:outerShdw>
          </a:effectLst>
        </p:spPr>
      </p:pic>
      <p:sp>
        <p:nvSpPr>
          <p:cNvPr id="8" name="BlokTextu 7">
            <a:extLst>
              <a:ext uri="{FF2B5EF4-FFF2-40B4-BE49-F238E27FC236}">
                <a16:creationId xmlns:a16="http://schemas.microsoft.com/office/drawing/2014/main" id="{9A8902DB-4978-4ED5-89E4-CA2B05B6C1E7}"/>
              </a:ext>
            </a:extLst>
          </p:cNvPr>
          <p:cNvSpPr txBox="1"/>
          <p:nvPr/>
        </p:nvSpPr>
        <p:spPr>
          <a:xfrm>
            <a:off x="5485622" y="3168360"/>
            <a:ext cx="6577241" cy="2800767"/>
          </a:xfrm>
          <a:prstGeom prst="rect">
            <a:avLst/>
          </a:prstGeom>
          <a:noFill/>
        </p:spPr>
        <p:txBody>
          <a:bodyPr wrap="square" rtlCol="0">
            <a:spAutoFit/>
          </a:bodyPr>
          <a:lstStyle/>
          <a:p>
            <a:pPr algn="ctr"/>
            <a:r>
              <a:rPr lang="sk-SK" sz="4400" b="1" cap="all" dirty="0">
                <a:solidFill>
                  <a:srgbClr val="088022"/>
                </a:solidFill>
                <a:effectLst>
                  <a:outerShdw blurRad="38100" dist="38100" dir="2700000" algn="tl">
                    <a:srgbClr val="000000">
                      <a:alpha val="43137"/>
                    </a:srgbClr>
                  </a:outerShdw>
                </a:effectLst>
              </a:rPr>
              <a:t>systematický výber relevantnej odbornej literatúry</a:t>
            </a:r>
          </a:p>
        </p:txBody>
      </p:sp>
    </p:spTree>
    <p:extLst>
      <p:ext uri="{BB962C8B-B14F-4D97-AF65-F5344CB8AC3E}">
        <p14:creationId xmlns:p14="http://schemas.microsoft.com/office/powerpoint/2010/main" val="177615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109</a:t>
            </a:fld>
            <a:endParaRPr lang="sk-SK"/>
          </a:p>
        </p:txBody>
      </p:sp>
      <p:sp>
        <p:nvSpPr>
          <p:cNvPr id="5" name="Obdĺžnik: zaoblené rohy 4">
            <a:extLst>
              <a:ext uri="{FF2B5EF4-FFF2-40B4-BE49-F238E27FC236}">
                <a16:creationId xmlns:a16="http://schemas.microsoft.com/office/drawing/2014/main" id="{6B38C17D-AE53-4164-B28C-F0CC1536217E}"/>
              </a:ext>
            </a:extLst>
          </p:cNvPr>
          <p:cNvSpPr/>
          <p:nvPr/>
        </p:nvSpPr>
        <p:spPr>
          <a:xfrm>
            <a:off x="239151" y="323557"/>
            <a:ext cx="10761784" cy="745588"/>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VEDECKÉ METÓDY</a:t>
            </a:r>
          </a:p>
        </p:txBody>
      </p:sp>
      <p:sp>
        <p:nvSpPr>
          <p:cNvPr id="6" name="BlokTextu 5">
            <a:extLst>
              <a:ext uri="{FF2B5EF4-FFF2-40B4-BE49-F238E27FC236}">
                <a16:creationId xmlns:a16="http://schemas.microsoft.com/office/drawing/2014/main" id="{724FE38B-BF3E-4DB9-951F-0CD2A3607D52}"/>
              </a:ext>
            </a:extLst>
          </p:cNvPr>
          <p:cNvSpPr txBox="1"/>
          <p:nvPr/>
        </p:nvSpPr>
        <p:spPr>
          <a:xfrm>
            <a:off x="3963043" y="1189441"/>
            <a:ext cx="7989806" cy="1569660"/>
          </a:xfrm>
          <a:prstGeom prst="rect">
            <a:avLst/>
          </a:prstGeom>
          <a:noFill/>
        </p:spPr>
        <p:txBody>
          <a:bodyPr wrap="square" rtlCol="0">
            <a:spAutoFit/>
          </a:bodyPr>
          <a:lstStyle/>
          <a:p>
            <a:r>
              <a:rPr lang="sk-SK" sz="2400" dirty="0"/>
              <a:t>- cieľavedomé a systematické sledovanie určitých javov, ktoré je plánované. Príkladom môže byť pozorovanie historického vývoja ekonomických javov a ich následná interpretácia.</a:t>
            </a:r>
          </a:p>
        </p:txBody>
      </p:sp>
      <p:sp>
        <p:nvSpPr>
          <p:cNvPr id="7" name="Obdĺžnik 6">
            <a:extLst>
              <a:ext uri="{FF2B5EF4-FFF2-40B4-BE49-F238E27FC236}">
                <a16:creationId xmlns:a16="http://schemas.microsoft.com/office/drawing/2014/main" id="{FE47280B-D480-4C3E-8431-AB5EB014EEF1}"/>
              </a:ext>
            </a:extLst>
          </p:cNvPr>
          <p:cNvSpPr/>
          <p:nvPr/>
        </p:nvSpPr>
        <p:spPr>
          <a:xfrm>
            <a:off x="239151" y="1189441"/>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POZOROVANIE</a:t>
            </a:r>
          </a:p>
        </p:txBody>
      </p:sp>
      <p:sp>
        <p:nvSpPr>
          <p:cNvPr id="8" name="BlokTextu 7">
            <a:extLst>
              <a:ext uri="{FF2B5EF4-FFF2-40B4-BE49-F238E27FC236}">
                <a16:creationId xmlns:a16="http://schemas.microsoft.com/office/drawing/2014/main" id="{DC301FDA-37A3-4189-95DA-24AD94F23311}"/>
              </a:ext>
            </a:extLst>
          </p:cNvPr>
          <p:cNvSpPr txBox="1"/>
          <p:nvPr/>
        </p:nvSpPr>
        <p:spPr>
          <a:xfrm>
            <a:off x="3963043" y="2903657"/>
            <a:ext cx="7989806" cy="1569660"/>
          </a:xfrm>
          <a:prstGeom prst="rect">
            <a:avLst/>
          </a:prstGeom>
          <a:noFill/>
        </p:spPr>
        <p:txBody>
          <a:bodyPr wrap="square" rtlCol="0">
            <a:spAutoFit/>
          </a:bodyPr>
          <a:lstStyle/>
          <a:p>
            <a:r>
              <a:rPr lang="sk-SK" sz="2400" dirty="0"/>
              <a:t>zisťovanie rozdielov alebo podobností pri dvoch alebo viac objektov (javov).</a:t>
            </a:r>
          </a:p>
          <a:p>
            <a:pPr marL="342900" indent="-342900">
              <a:buFont typeface="Arial" panose="020B0604020202020204" pitchFamily="34" charset="0"/>
              <a:buChar char="•"/>
            </a:pPr>
            <a:r>
              <a:rPr lang="sk-SK" sz="2400" dirty="0"/>
              <a:t>komparácia názorov a hypotéz</a:t>
            </a:r>
          </a:p>
          <a:p>
            <a:pPr marL="342900" indent="-342900">
              <a:buFont typeface="Arial" panose="020B0604020202020204" pitchFamily="34" charset="0"/>
              <a:buChar char="•"/>
            </a:pPr>
            <a:r>
              <a:rPr lang="sk-SK" sz="2400" dirty="0"/>
              <a:t>komparácia ukazovateľov a ich hodnôt </a:t>
            </a:r>
          </a:p>
        </p:txBody>
      </p:sp>
      <p:sp>
        <p:nvSpPr>
          <p:cNvPr id="9" name="Obdĺžnik 8">
            <a:extLst>
              <a:ext uri="{FF2B5EF4-FFF2-40B4-BE49-F238E27FC236}">
                <a16:creationId xmlns:a16="http://schemas.microsoft.com/office/drawing/2014/main" id="{7C1F4A8F-C961-41D1-8B25-B571BA2B2F20}"/>
              </a:ext>
            </a:extLst>
          </p:cNvPr>
          <p:cNvSpPr/>
          <p:nvPr/>
        </p:nvSpPr>
        <p:spPr>
          <a:xfrm>
            <a:off x="239151" y="2903657"/>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KOMPARÁCIA</a:t>
            </a:r>
          </a:p>
        </p:txBody>
      </p:sp>
      <p:sp>
        <p:nvSpPr>
          <p:cNvPr id="10" name="BlokTextu 9">
            <a:extLst>
              <a:ext uri="{FF2B5EF4-FFF2-40B4-BE49-F238E27FC236}">
                <a16:creationId xmlns:a16="http://schemas.microsoft.com/office/drawing/2014/main" id="{A9E88153-D4F5-4551-A1D3-6993F3BAE032}"/>
              </a:ext>
            </a:extLst>
          </p:cNvPr>
          <p:cNvSpPr txBox="1"/>
          <p:nvPr/>
        </p:nvSpPr>
        <p:spPr>
          <a:xfrm>
            <a:off x="3963043" y="4617874"/>
            <a:ext cx="7989806" cy="1569660"/>
          </a:xfrm>
          <a:prstGeom prst="rect">
            <a:avLst/>
          </a:prstGeom>
          <a:noFill/>
        </p:spPr>
        <p:txBody>
          <a:bodyPr wrap="square" rtlCol="0">
            <a:spAutoFit/>
          </a:bodyPr>
          <a:lstStyle/>
          <a:p>
            <a:r>
              <a:rPr lang="sk-SK" sz="2400" dirty="0"/>
              <a:t>... vychádza z metód porovnávania. Predstavuje myšlienkový postup, pri ktorom na základe zistenia zhody  niektorých vlastností dvoch alebo viacerých objektov alebo javov usudzujeme ich približnú zhodu.</a:t>
            </a:r>
          </a:p>
        </p:txBody>
      </p:sp>
      <p:sp>
        <p:nvSpPr>
          <p:cNvPr id="11" name="Obdĺžnik 10">
            <a:extLst>
              <a:ext uri="{FF2B5EF4-FFF2-40B4-BE49-F238E27FC236}">
                <a16:creationId xmlns:a16="http://schemas.microsoft.com/office/drawing/2014/main" id="{E61EB595-83B4-45CE-8C1C-6AE32AD091FA}"/>
              </a:ext>
            </a:extLst>
          </p:cNvPr>
          <p:cNvSpPr/>
          <p:nvPr/>
        </p:nvSpPr>
        <p:spPr>
          <a:xfrm>
            <a:off x="239151" y="4617874"/>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ANALÓGIA</a:t>
            </a:r>
          </a:p>
        </p:txBody>
      </p:sp>
    </p:spTree>
    <p:extLst>
      <p:ext uri="{BB962C8B-B14F-4D97-AF65-F5344CB8AC3E}">
        <p14:creationId xmlns:p14="http://schemas.microsoft.com/office/powerpoint/2010/main" val="214358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11</a:t>
            </a:fld>
            <a:endParaRPr lang="sk-SK"/>
          </a:p>
        </p:txBody>
      </p:sp>
      <p:sp>
        <p:nvSpPr>
          <p:cNvPr id="9" name="BlokTextu 8">
            <a:extLst>
              <a:ext uri="{FF2B5EF4-FFF2-40B4-BE49-F238E27FC236}">
                <a16:creationId xmlns:a16="http://schemas.microsoft.com/office/drawing/2014/main" id="{5916E08E-4317-4F6B-B045-1194A381A6C3}"/>
              </a:ext>
            </a:extLst>
          </p:cNvPr>
          <p:cNvSpPr txBox="1"/>
          <p:nvPr/>
        </p:nvSpPr>
        <p:spPr>
          <a:xfrm>
            <a:off x="335772" y="2654513"/>
            <a:ext cx="11520456" cy="3293209"/>
          </a:xfrm>
          <a:prstGeom prst="rect">
            <a:avLst/>
          </a:prstGeom>
          <a:noFill/>
        </p:spPr>
        <p:txBody>
          <a:bodyPr wrap="square">
            <a:spAutoFit/>
          </a:bodyPr>
          <a:lstStyle/>
          <a:p>
            <a:pPr marL="285750" indent="-285750">
              <a:buFont typeface="Arial" panose="020B0604020202020204" pitchFamily="34" charset="0"/>
              <a:buChar char="•"/>
            </a:pPr>
            <a:r>
              <a:rPr lang="sk-SK" sz="2600" b="1" dirty="0">
                <a:effectLst/>
                <a:latin typeface="+mj-lt"/>
              </a:rPr>
              <a:t>špecifickosť </a:t>
            </a:r>
            <a:r>
              <a:rPr lang="sk-SK" sz="2600" dirty="0">
                <a:effectLst/>
                <a:latin typeface="+mj-lt"/>
              </a:rPr>
              <a:t>(špecifickosť znamená, že cieľ je jasne, presne a špecificky stanovený)</a:t>
            </a:r>
            <a:endParaRPr lang="sk-SK" sz="2600" dirty="0">
              <a:latin typeface="+mj-lt"/>
            </a:endParaRPr>
          </a:p>
          <a:p>
            <a:pPr marL="285750" indent="-285750">
              <a:buFont typeface="Arial" panose="020B0604020202020204" pitchFamily="34" charset="0"/>
              <a:buChar char="•"/>
            </a:pPr>
            <a:r>
              <a:rPr lang="sk-SK" sz="2600" b="1" dirty="0">
                <a:effectLst/>
                <a:latin typeface="+mj-lt"/>
              </a:rPr>
              <a:t>merateľnosť </a:t>
            </a:r>
            <a:r>
              <a:rPr lang="sk-SK" sz="2600" dirty="0">
                <a:effectLst/>
                <a:latin typeface="+mj-lt"/>
              </a:rPr>
              <a:t>(merateľnosť znamená, že cieľ je možné zmerať, resp. s niečím porovnať)</a:t>
            </a:r>
            <a:endParaRPr lang="sk-SK" sz="2600" dirty="0">
              <a:latin typeface="+mj-lt"/>
            </a:endParaRPr>
          </a:p>
          <a:p>
            <a:pPr marL="285750" indent="-285750">
              <a:buFont typeface="Arial" panose="020B0604020202020204" pitchFamily="34" charset="0"/>
              <a:buChar char="•"/>
            </a:pPr>
            <a:r>
              <a:rPr lang="sk-SK" sz="2600" b="1" dirty="0">
                <a:effectLst/>
                <a:latin typeface="+mj-lt"/>
              </a:rPr>
              <a:t>dosiahnuteľnosť </a:t>
            </a:r>
            <a:r>
              <a:rPr lang="sk-SK" sz="2600" dirty="0">
                <a:effectLst/>
                <a:latin typeface="+mj-lt"/>
              </a:rPr>
              <a:t>(dosiahnuteľnosť znamená, že cieľ je dosiahnuteľný)</a:t>
            </a:r>
            <a:endParaRPr lang="sk-SK" sz="2600" dirty="0">
              <a:latin typeface="+mj-lt"/>
            </a:endParaRPr>
          </a:p>
          <a:p>
            <a:pPr marL="285750" indent="-285750">
              <a:buFont typeface="Arial" panose="020B0604020202020204" pitchFamily="34" charset="0"/>
              <a:buChar char="•"/>
            </a:pPr>
            <a:r>
              <a:rPr lang="sk-SK" sz="2600" b="1" dirty="0">
                <a:effectLst/>
                <a:latin typeface="+mj-lt"/>
              </a:rPr>
              <a:t>aktuálnosť </a:t>
            </a:r>
            <a:r>
              <a:rPr lang="sk-SK" sz="2600" dirty="0">
                <a:effectLst/>
                <a:latin typeface="+mj-lt"/>
              </a:rPr>
              <a:t>(aktuálnosť znamená, že cieľ a téma je aktuálna)</a:t>
            </a:r>
            <a:endParaRPr lang="sk-SK" sz="2600" dirty="0">
              <a:latin typeface="+mj-lt"/>
            </a:endParaRPr>
          </a:p>
          <a:p>
            <a:pPr marL="285750" indent="-285750">
              <a:buFont typeface="Arial" panose="020B0604020202020204" pitchFamily="34" charset="0"/>
              <a:buChar char="•"/>
            </a:pPr>
            <a:r>
              <a:rPr lang="sk-SK" sz="2600" b="1" dirty="0">
                <a:effectLst/>
                <a:latin typeface="+mj-lt"/>
              </a:rPr>
              <a:t>vedeckosť </a:t>
            </a:r>
            <a:r>
              <a:rPr lang="sk-SK" sz="2600" dirty="0">
                <a:effectLst/>
                <a:latin typeface="+mj-lt"/>
              </a:rPr>
              <a:t>(vedeckosť znamená, že cieľ je dostatočne odborne (vedecky) naformulovaný vzhľadom k vybranej téme) </a:t>
            </a:r>
            <a:endParaRPr lang="sk-SK" sz="2600" dirty="0">
              <a:latin typeface="+mj-lt"/>
            </a:endParaRPr>
          </a:p>
        </p:txBody>
      </p:sp>
      <p:sp>
        <p:nvSpPr>
          <p:cNvPr id="11" name="Obdĺžnik 10">
            <a:extLst>
              <a:ext uri="{FF2B5EF4-FFF2-40B4-BE49-F238E27FC236}">
                <a16:creationId xmlns:a16="http://schemas.microsoft.com/office/drawing/2014/main" id="{DBA65A22-96D8-4BED-9662-370F7AC4A43A}"/>
              </a:ext>
            </a:extLst>
          </p:cNvPr>
          <p:cNvSpPr/>
          <p:nvPr/>
        </p:nvSpPr>
        <p:spPr>
          <a:xfrm>
            <a:off x="446257" y="136525"/>
            <a:ext cx="6631681"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POVINNÉ AKTIVITY NA MOODLE</a:t>
            </a:r>
          </a:p>
        </p:txBody>
      </p:sp>
      <p:sp>
        <p:nvSpPr>
          <p:cNvPr id="12" name="Obdĺžnik 11">
            <a:extLst>
              <a:ext uri="{FF2B5EF4-FFF2-40B4-BE49-F238E27FC236}">
                <a16:creationId xmlns:a16="http://schemas.microsoft.com/office/drawing/2014/main" id="{C95D9384-B0CD-4A1F-ABC2-9947DCD3E0A5}"/>
              </a:ext>
            </a:extLst>
          </p:cNvPr>
          <p:cNvSpPr/>
          <p:nvPr/>
        </p:nvSpPr>
        <p:spPr>
          <a:xfrm>
            <a:off x="7206726" y="136525"/>
            <a:ext cx="2962672"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60</a:t>
            </a:r>
            <a:r>
              <a:rPr lang="sk-SK" sz="3600" dirty="0">
                <a:effectLst>
                  <a:outerShdw blurRad="38100" dist="38100" dir="2700000" algn="tl">
                    <a:srgbClr val="000000">
                      <a:alpha val="43137"/>
                    </a:srgbClr>
                  </a:outerShdw>
                </a:effectLst>
              </a:rPr>
              <a:t> bodov</a:t>
            </a:r>
          </a:p>
        </p:txBody>
      </p:sp>
      <p:sp>
        <p:nvSpPr>
          <p:cNvPr id="13" name="Obdĺžnik 12">
            <a:extLst>
              <a:ext uri="{FF2B5EF4-FFF2-40B4-BE49-F238E27FC236}">
                <a16:creationId xmlns:a16="http://schemas.microsoft.com/office/drawing/2014/main" id="{9378504C-78A5-4410-8047-5F5BB8CC7578}"/>
              </a:ext>
            </a:extLst>
          </p:cNvPr>
          <p:cNvSpPr/>
          <p:nvPr/>
        </p:nvSpPr>
        <p:spPr>
          <a:xfrm>
            <a:off x="878306" y="1498604"/>
            <a:ext cx="619963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Arial" panose="020B0604020202020204" pitchFamily="34" charset="0"/>
              <a:buChar char="•"/>
            </a:pPr>
            <a:r>
              <a:rPr lang="sk-SK" sz="3200" dirty="0">
                <a:effectLst>
                  <a:outerShdw blurRad="38100" dist="38100" dir="2700000" algn="tl">
                    <a:srgbClr val="000000">
                      <a:alpha val="43137"/>
                    </a:srgbClr>
                  </a:outerShdw>
                </a:effectLst>
              </a:rPr>
              <a:t>cieľ záverečnej práce   </a:t>
            </a:r>
          </a:p>
        </p:txBody>
      </p:sp>
      <p:sp>
        <p:nvSpPr>
          <p:cNvPr id="14" name="Obdĺžnik 13">
            <a:extLst>
              <a:ext uri="{FF2B5EF4-FFF2-40B4-BE49-F238E27FC236}">
                <a16:creationId xmlns:a16="http://schemas.microsoft.com/office/drawing/2014/main" id="{58491F46-A1EB-4946-B8EE-3EA66D496BDE}"/>
              </a:ext>
            </a:extLst>
          </p:cNvPr>
          <p:cNvSpPr/>
          <p:nvPr/>
        </p:nvSpPr>
        <p:spPr>
          <a:xfrm>
            <a:off x="7206726" y="1498604"/>
            <a:ext cx="296267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k-SK" sz="6000" b="1" dirty="0">
                <a:effectLst>
                  <a:outerShdw blurRad="38100" dist="38100" dir="2700000" algn="tl">
                    <a:srgbClr val="000000">
                      <a:alpha val="43137"/>
                    </a:srgbClr>
                  </a:outerShdw>
                </a:effectLst>
              </a:rPr>
              <a:t>10</a:t>
            </a:r>
            <a:r>
              <a:rPr lang="sk-SK" sz="2800" dirty="0">
                <a:effectLst>
                  <a:outerShdw blurRad="38100" dist="38100" dir="2700000" algn="tl">
                    <a:srgbClr val="000000">
                      <a:alpha val="43137"/>
                    </a:srgbClr>
                  </a:outerShdw>
                </a:effectLst>
              </a:rPr>
              <a:t> bodov</a:t>
            </a:r>
          </a:p>
        </p:txBody>
      </p:sp>
    </p:spTree>
    <p:extLst>
      <p:ext uri="{BB962C8B-B14F-4D97-AF65-F5344CB8AC3E}">
        <p14:creationId xmlns:p14="http://schemas.microsoft.com/office/powerpoint/2010/main" val="27253408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110</a:t>
            </a:fld>
            <a:endParaRPr lang="sk-SK"/>
          </a:p>
        </p:txBody>
      </p:sp>
      <p:sp>
        <p:nvSpPr>
          <p:cNvPr id="5" name="Obdĺžnik: zaoblené rohy 4">
            <a:extLst>
              <a:ext uri="{FF2B5EF4-FFF2-40B4-BE49-F238E27FC236}">
                <a16:creationId xmlns:a16="http://schemas.microsoft.com/office/drawing/2014/main" id="{6B38C17D-AE53-4164-B28C-F0CC1536217E}"/>
              </a:ext>
            </a:extLst>
          </p:cNvPr>
          <p:cNvSpPr/>
          <p:nvPr/>
        </p:nvSpPr>
        <p:spPr>
          <a:xfrm>
            <a:off x="239151" y="323557"/>
            <a:ext cx="10761784" cy="745588"/>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VEDECKÉ METÓDY</a:t>
            </a:r>
          </a:p>
        </p:txBody>
      </p:sp>
      <p:sp>
        <p:nvSpPr>
          <p:cNvPr id="6" name="BlokTextu 5">
            <a:extLst>
              <a:ext uri="{FF2B5EF4-FFF2-40B4-BE49-F238E27FC236}">
                <a16:creationId xmlns:a16="http://schemas.microsoft.com/office/drawing/2014/main" id="{724FE38B-BF3E-4DB9-951F-0CD2A3607D52}"/>
              </a:ext>
            </a:extLst>
          </p:cNvPr>
          <p:cNvSpPr txBox="1"/>
          <p:nvPr/>
        </p:nvSpPr>
        <p:spPr>
          <a:xfrm>
            <a:off x="3963043" y="1310744"/>
            <a:ext cx="7989806" cy="1938992"/>
          </a:xfrm>
          <a:prstGeom prst="rect">
            <a:avLst/>
          </a:prstGeom>
          <a:noFill/>
        </p:spPr>
        <p:txBody>
          <a:bodyPr wrap="square" rtlCol="0">
            <a:spAutoFit/>
          </a:bodyPr>
          <a:lstStyle/>
          <a:p>
            <a:r>
              <a:rPr lang="sk-SK" sz="2400" dirty="0"/>
              <a:t>- postupný zber informácií, ich triedenie, hodnotenie a následnú </a:t>
            </a:r>
            <a:r>
              <a:rPr lang="sk-SK" sz="2400" dirty="0" err="1"/>
              <a:t>intepretáciu</a:t>
            </a:r>
            <a:r>
              <a:rPr lang="sk-SK" sz="2400" dirty="0"/>
              <a:t>. Základom je myšlienkové rozloženie skúmaného javu na jednotlivé časti, ktoré sa stávajú predmetom ďalšieho skúmania a kritického zhodnotenia.</a:t>
            </a:r>
          </a:p>
        </p:txBody>
      </p:sp>
      <p:sp>
        <p:nvSpPr>
          <p:cNvPr id="7" name="Obdĺžnik 6">
            <a:extLst>
              <a:ext uri="{FF2B5EF4-FFF2-40B4-BE49-F238E27FC236}">
                <a16:creationId xmlns:a16="http://schemas.microsoft.com/office/drawing/2014/main" id="{FE47280B-D480-4C3E-8431-AB5EB014EEF1}"/>
              </a:ext>
            </a:extLst>
          </p:cNvPr>
          <p:cNvSpPr/>
          <p:nvPr/>
        </p:nvSpPr>
        <p:spPr>
          <a:xfrm>
            <a:off x="239151" y="1310744"/>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ANALÝZA</a:t>
            </a:r>
          </a:p>
        </p:txBody>
      </p:sp>
      <p:sp>
        <p:nvSpPr>
          <p:cNvPr id="8" name="BlokTextu 7">
            <a:extLst>
              <a:ext uri="{FF2B5EF4-FFF2-40B4-BE49-F238E27FC236}">
                <a16:creationId xmlns:a16="http://schemas.microsoft.com/office/drawing/2014/main" id="{DC301FDA-37A3-4189-95DA-24AD94F23311}"/>
              </a:ext>
            </a:extLst>
          </p:cNvPr>
          <p:cNvSpPr txBox="1"/>
          <p:nvPr/>
        </p:nvSpPr>
        <p:spPr>
          <a:xfrm>
            <a:off x="3963043" y="3650113"/>
            <a:ext cx="7989806" cy="1569660"/>
          </a:xfrm>
          <a:prstGeom prst="rect">
            <a:avLst/>
          </a:prstGeom>
          <a:noFill/>
        </p:spPr>
        <p:txBody>
          <a:bodyPr wrap="square" rtlCol="0">
            <a:spAutoFit/>
          </a:bodyPr>
          <a:lstStyle/>
          <a:p>
            <a:r>
              <a:rPr lang="sk-SK" sz="2400" dirty="0"/>
              <a:t>- veľmi úzko nadväzuje na </a:t>
            </a:r>
            <a:r>
              <a:rPr lang="sk-SK" sz="2400" i="1" dirty="0"/>
              <a:t>analýzu</a:t>
            </a:r>
            <a:r>
              <a:rPr lang="sk-SK" sz="2400" dirty="0"/>
              <a:t>. Predstavuje myšlienkové zjednotenie (spojenie) jednotlivých častí do celku. Umožňuje poznať vzájomné súvislosti medzi javmi a štruktúru celku.</a:t>
            </a:r>
          </a:p>
        </p:txBody>
      </p:sp>
      <p:sp>
        <p:nvSpPr>
          <p:cNvPr id="9" name="Obdĺžnik 8">
            <a:extLst>
              <a:ext uri="{FF2B5EF4-FFF2-40B4-BE49-F238E27FC236}">
                <a16:creationId xmlns:a16="http://schemas.microsoft.com/office/drawing/2014/main" id="{7C1F4A8F-C961-41D1-8B25-B571BA2B2F20}"/>
              </a:ext>
            </a:extLst>
          </p:cNvPr>
          <p:cNvSpPr/>
          <p:nvPr/>
        </p:nvSpPr>
        <p:spPr>
          <a:xfrm>
            <a:off x="239151" y="3650113"/>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SYNTÉZA</a:t>
            </a:r>
          </a:p>
        </p:txBody>
      </p:sp>
      <p:cxnSp>
        <p:nvCxnSpPr>
          <p:cNvPr id="11" name="Rovná spojnica 10">
            <a:extLst>
              <a:ext uri="{FF2B5EF4-FFF2-40B4-BE49-F238E27FC236}">
                <a16:creationId xmlns:a16="http://schemas.microsoft.com/office/drawing/2014/main" id="{B773EBAB-85F7-46AC-8CA7-CDEED9575675}"/>
              </a:ext>
            </a:extLst>
          </p:cNvPr>
          <p:cNvCxnSpPr>
            <a:stCxn id="7" idx="2"/>
            <a:endCxn id="9" idx="0"/>
          </p:cNvCxnSpPr>
          <p:nvPr/>
        </p:nvCxnSpPr>
        <p:spPr>
          <a:xfrm>
            <a:off x="1997613" y="2880404"/>
            <a:ext cx="0" cy="769709"/>
          </a:xfrm>
          <a:prstGeom prst="line">
            <a:avLst/>
          </a:prstGeom>
          <a:ln w="76200">
            <a:solidFill>
              <a:srgbClr val="0880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2333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111</a:t>
            </a:fld>
            <a:endParaRPr lang="sk-SK"/>
          </a:p>
        </p:txBody>
      </p:sp>
      <p:sp>
        <p:nvSpPr>
          <p:cNvPr id="5" name="Obdĺžnik: zaoblené rohy 4">
            <a:extLst>
              <a:ext uri="{FF2B5EF4-FFF2-40B4-BE49-F238E27FC236}">
                <a16:creationId xmlns:a16="http://schemas.microsoft.com/office/drawing/2014/main" id="{6B38C17D-AE53-4164-B28C-F0CC1536217E}"/>
              </a:ext>
            </a:extLst>
          </p:cNvPr>
          <p:cNvSpPr/>
          <p:nvPr/>
        </p:nvSpPr>
        <p:spPr>
          <a:xfrm>
            <a:off x="239151" y="323557"/>
            <a:ext cx="10761784" cy="745588"/>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VEDECKÉ METÓDY</a:t>
            </a:r>
          </a:p>
        </p:txBody>
      </p:sp>
      <p:sp>
        <p:nvSpPr>
          <p:cNvPr id="6" name="BlokTextu 5">
            <a:extLst>
              <a:ext uri="{FF2B5EF4-FFF2-40B4-BE49-F238E27FC236}">
                <a16:creationId xmlns:a16="http://schemas.microsoft.com/office/drawing/2014/main" id="{724FE38B-BF3E-4DB9-951F-0CD2A3607D52}"/>
              </a:ext>
            </a:extLst>
          </p:cNvPr>
          <p:cNvSpPr txBox="1"/>
          <p:nvPr/>
        </p:nvSpPr>
        <p:spPr>
          <a:xfrm>
            <a:off x="3963043" y="1338731"/>
            <a:ext cx="7989806" cy="1569660"/>
          </a:xfrm>
          <a:prstGeom prst="rect">
            <a:avLst/>
          </a:prstGeom>
          <a:noFill/>
        </p:spPr>
        <p:txBody>
          <a:bodyPr wrap="square" rtlCol="0">
            <a:spAutoFit/>
          </a:bodyPr>
          <a:lstStyle/>
          <a:p>
            <a:r>
              <a:rPr lang="sk-SK" sz="2400" dirty="0"/>
              <a:t>- odvodzovanie všeobecných záverov z empirického materiálu na základe mnohých poznatkov o jednotlivých častiach, od jednotlivých faktov ku všeobecným tvrdeniam.  </a:t>
            </a:r>
            <a:r>
              <a:rPr lang="sk-SK" sz="2400" i="1" dirty="0"/>
              <a:t>(prax – teória)</a:t>
            </a:r>
            <a:r>
              <a:rPr lang="sk-SK" sz="2400" dirty="0"/>
              <a:t> </a:t>
            </a:r>
          </a:p>
        </p:txBody>
      </p:sp>
      <p:sp>
        <p:nvSpPr>
          <p:cNvPr id="7" name="Obdĺžnik 6">
            <a:extLst>
              <a:ext uri="{FF2B5EF4-FFF2-40B4-BE49-F238E27FC236}">
                <a16:creationId xmlns:a16="http://schemas.microsoft.com/office/drawing/2014/main" id="{FE47280B-D480-4C3E-8431-AB5EB014EEF1}"/>
              </a:ext>
            </a:extLst>
          </p:cNvPr>
          <p:cNvSpPr/>
          <p:nvPr/>
        </p:nvSpPr>
        <p:spPr>
          <a:xfrm>
            <a:off x="239151" y="1338731"/>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INDUKCIA</a:t>
            </a:r>
          </a:p>
        </p:txBody>
      </p:sp>
      <p:sp>
        <p:nvSpPr>
          <p:cNvPr id="8" name="BlokTextu 7">
            <a:extLst>
              <a:ext uri="{FF2B5EF4-FFF2-40B4-BE49-F238E27FC236}">
                <a16:creationId xmlns:a16="http://schemas.microsoft.com/office/drawing/2014/main" id="{DC301FDA-37A3-4189-95DA-24AD94F23311}"/>
              </a:ext>
            </a:extLst>
          </p:cNvPr>
          <p:cNvSpPr txBox="1"/>
          <p:nvPr/>
        </p:nvSpPr>
        <p:spPr>
          <a:xfrm>
            <a:off x="3963043" y="3650101"/>
            <a:ext cx="7989806" cy="1569660"/>
          </a:xfrm>
          <a:prstGeom prst="rect">
            <a:avLst/>
          </a:prstGeom>
          <a:noFill/>
        </p:spPr>
        <p:txBody>
          <a:bodyPr wrap="square" rtlCol="0">
            <a:spAutoFit/>
          </a:bodyPr>
          <a:lstStyle/>
          <a:p>
            <a:r>
              <a:rPr lang="sk-SK" sz="2400" dirty="0"/>
              <a:t>- opak indukcie. Je to myšlienkový postup, keď sa zo všeobecných poznatkov logicky vyvodzuje poznatok konkrétnejší  (</a:t>
            </a:r>
            <a:r>
              <a:rPr lang="sk-SK" sz="2400" dirty="0" err="1"/>
              <a:t>t.j</a:t>
            </a:r>
            <a:r>
              <a:rPr lang="sk-SK" sz="2400" dirty="0"/>
              <a:t>. zo všeobecného sa vyvodzuje jednotlivé).     </a:t>
            </a:r>
            <a:r>
              <a:rPr lang="sk-SK" sz="2400" i="1" dirty="0"/>
              <a:t>(teória – prax)</a:t>
            </a:r>
            <a:endParaRPr lang="sk-SK" sz="2400" dirty="0"/>
          </a:p>
        </p:txBody>
      </p:sp>
      <p:sp>
        <p:nvSpPr>
          <p:cNvPr id="9" name="Obdĺžnik 8">
            <a:extLst>
              <a:ext uri="{FF2B5EF4-FFF2-40B4-BE49-F238E27FC236}">
                <a16:creationId xmlns:a16="http://schemas.microsoft.com/office/drawing/2014/main" id="{7C1F4A8F-C961-41D1-8B25-B571BA2B2F20}"/>
              </a:ext>
            </a:extLst>
          </p:cNvPr>
          <p:cNvSpPr/>
          <p:nvPr/>
        </p:nvSpPr>
        <p:spPr>
          <a:xfrm>
            <a:off x="239151" y="3650101"/>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DEDUKCIA</a:t>
            </a:r>
          </a:p>
        </p:txBody>
      </p:sp>
      <p:cxnSp>
        <p:nvCxnSpPr>
          <p:cNvPr id="10" name="Rovná spojnica 9">
            <a:extLst>
              <a:ext uri="{FF2B5EF4-FFF2-40B4-BE49-F238E27FC236}">
                <a16:creationId xmlns:a16="http://schemas.microsoft.com/office/drawing/2014/main" id="{D4DBEC8E-2C10-4113-8780-B6838A32F001}"/>
              </a:ext>
            </a:extLst>
          </p:cNvPr>
          <p:cNvCxnSpPr>
            <a:cxnSpLocks/>
          </p:cNvCxnSpPr>
          <p:nvPr/>
        </p:nvCxnSpPr>
        <p:spPr>
          <a:xfrm>
            <a:off x="1997613" y="2848505"/>
            <a:ext cx="0" cy="1011112"/>
          </a:xfrm>
          <a:prstGeom prst="line">
            <a:avLst/>
          </a:prstGeom>
          <a:ln w="76200">
            <a:solidFill>
              <a:srgbClr val="088022"/>
            </a:solidFill>
            <a:prstDash val="sysDot"/>
          </a:ln>
        </p:spPr>
        <p:style>
          <a:lnRef idx="1">
            <a:schemeClr val="accent1"/>
          </a:lnRef>
          <a:fillRef idx="0">
            <a:schemeClr val="accent1"/>
          </a:fillRef>
          <a:effectRef idx="0">
            <a:schemeClr val="accent1"/>
          </a:effectRef>
          <a:fontRef idx="minor">
            <a:schemeClr val="tx1"/>
          </a:fontRef>
        </p:style>
      </p:cxnSp>
      <p:sp>
        <p:nvSpPr>
          <p:cNvPr id="11" name="Ovál 10">
            <a:extLst>
              <a:ext uri="{FF2B5EF4-FFF2-40B4-BE49-F238E27FC236}">
                <a16:creationId xmlns:a16="http://schemas.microsoft.com/office/drawing/2014/main" id="{FFEAA35A-5AA9-4BA2-9C7B-E31923184948}"/>
              </a:ext>
            </a:extLst>
          </p:cNvPr>
          <p:cNvSpPr/>
          <p:nvPr/>
        </p:nvSpPr>
        <p:spPr>
          <a:xfrm>
            <a:off x="8097417" y="2546169"/>
            <a:ext cx="356118" cy="356118"/>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1">
            <a:extLst>
              <a:ext uri="{FF2B5EF4-FFF2-40B4-BE49-F238E27FC236}">
                <a16:creationId xmlns:a16="http://schemas.microsoft.com/office/drawing/2014/main" id="{89DDC9AF-A662-445D-BCC9-E983FD7A76A0}"/>
              </a:ext>
            </a:extLst>
          </p:cNvPr>
          <p:cNvSpPr/>
          <p:nvPr/>
        </p:nvSpPr>
        <p:spPr>
          <a:xfrm>
            <a:off x="7817499" y="2936404"/>
            <a:ext cx="356118" cy="356118"/>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Ovál 12">
            <a:extLst>
              <a:ext uri="{FF2B5EF4-FFF2-40B4-BE49-F238E27FC236}">
                <a16:creationId xmlns:a16="http://schemas.microsoft.com/office/drawing/2014/main" id="{033854B5-DD33-403B-83E6-D9E838A2C300}"/>
              </a:ext>
            </a:extLst>
          </p:cNvPr>
          <p:cNvSpPr/>
          <p:nvPr/>
        </p:nvSpPr>
        <p:spPr>
          <a:xfrm>
            <a:off x="8917733" y="2707817"/>
            <a:ext cx="788854" cy="788854"/>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vál 13">
            <a:extLst>
              <a:ext uri="{FF2B5EF4-FFF2-40B4-BE49-F238E27FC236}">
                <a16:creationId xmlns:a16="http://schemas.microsoft.com/office/drawing/2014/main" id="{63FC69BF-9264-4E12-B00A-925A994D1F4F}"/>
              </a:ext>
            </a:extLst>
          </p:cNvPr>
          <p:cNvSpPr/>
          <p:nvPr/>
        </p:nvSpPr>
        <p:spPr>
          <a:xfrm>
            <a:off x="8116078" y="3286228"/>
            <a:ext cx="356118" cy="356118"/>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6" name="Rovná spojovacia šípka 15">
            <a:extLst>
              <a:ext uri="{FF2B5EF4-FFF2-40B4-BE49-F238E27FC236}">
                <a16:creationId xmlns:a16="http://schemas.microsoft.com/office/drawing/2014/main" id="{872BBA8E-79D1-4CFE-87BE-D480900FFFD1}"/>
              </a:ext>
            </a:extLst>
          </p:cNvPr>
          <p:cNvCxnSpPr/>
          <p:nvPr/>
        </p:nvCxnSpPr>
        <p:spPr>
          <a:xfrm>
            <a:off x="8472196" y="2789853"/>
            <a:ext cx="445537" cy="146551"/>
          </a:xfrm>
          <a:prstGeom prst="straightConnector1">
            <a:avLst/>
          </a:prstGeom>
          <a:ln>
            <a:solidFill>
              <a:srgbClr val="088022"/>
            </a:solidFill>
            <a:tailEnd type="triangle"/>
          </a:ln>
        </p:spPr>
        <p:style>
          <a:lnRef idx="3">
            <a:schemeClr val="accent1"/>
          </a:lnRef>
          <a:fillRef idx="0">
            <a:schemeClr val="accent1"/>
          </a:fillRef>
          <a:effectRef idx="2">
            <a:schemeClr val="accent1"/>
          </a:effectRef>
          <a:fontRef idx="minor">
            <a:schemeClr val="tx1"/>
          </a:fontRef>
        </p:style>
      </p:cxnSp>
      <p:cxnSp>
        <p:nvCxnSpPr>
          <p:cNvPr id="17" name="Rovná spojovacia šípka 16">
            <a:extLst>
              <a:ext uri="{FF2B5EF4-FFF2-40B4-BE49-F238E27FC236}">
                <a16:creationId xmlns:a16="http://schemas.microsoft.com/office/drawing/2014/main" id="{ED53698E-30ED-4DD2-A02D-EFCA58075816}"/>
              </a:ext>
            </a:extLst>
          </p:cNvPr>
          <p:cNvCxnSpPr>
            <a:cxnSpLocks/>
          </p:cNvCxnSpPr>
          <p:nvPr/>
        </p:nvCxnSpPr>
        <p:spPr>
          <a:xfrm flipV="1">
            <a:off x="8498244" y="3341162"/>
            <a:ext cx="419489" cy="100067"/>
          </a:xfrm>
          <a:prstGeom prst="straightConnector1">
            <a:avLst/>
          </a:prstGeom>
          <a:ln>
            <a:solidFill>
              <a:srgbClr val="088022"/>
            </a:solidFill>
            <a:tailEnd type="triangle"/>
          </a:ln>
        </p:spPr>
        <p:style>
          <a:lnRef idx="3">
            <a:schemeClr val="accent1"/>
          </a:lnRef>
          <a:fillRef idx="0">
            <a:schemeClr val="accent1"/>
          </a:fillRef>
          <a:effectRef idx="2">
            <a:schemeClr val="accent1"/>
          </a:effectRef>
          <a:fontRef idx="minor">
            <a:schemeClr val="tx1"/>
          </a:fontRef>
        </p:style>
      </p:cxnSp>
      <p:cxnSp>
        <p:nvCxnSpPr>
          <p:cNvPr id="18" name="Rovná spojovacia šípka 17">
            <a:extLst>
              <a:ext uri="{FF2B5EF4-FFF2-40B4-BE49-F238E27FC236}">
                <a16:creationId xmlns:a16="http://schemas.microsoft.com/office/drawing/2014/main" id="{42FFCB89-47AC-49EA-A738-8F3CA752CACE}"/>
              </a:ext>
            </a:extLst>
          </p:cNvPr>
          <p:cNvCxnSpPr>
            <a:cxnSpLocks/>
          </p:cNvCxnSpPr>
          <p:nvPr/>
        </p:nvCxnSpPr>
        <p:spPr>
          <a:xfrm>
            <a:off x="8275476" y="3113315"/>
            <a:ext cx="551283" cy="22923"/>
          </a:xfrm>
          <a:prstGeom prst="straightConnector1">
            <a:avLst/>
          </a:prstGeom>
          <a:ln>
            <a:solidFill>
              <a:srgbClr val="088022"/>
            </a:solidFill>
            <a:tailEnd type="triangle"/>
          </a:ln>
        </p:spPr>
        <p:style>
          <a:lnRef idx="3">
            <a:schemeClr val="accent1"/>
          </a:lnRef>
          <a:fillRef idx="0">
            <a:schemeClr val="accent1"/>
          </a:fillRef>
          <a:effectRef idx="2">
            <a:schemeClr val="accent1"/>
          </a:effectRef>
          <a:fontRef idx="minor">
            <a:schemeClr val="tx1"/>
          </a:fontRef>
        </p:style>
      </p:cxnSp>
      <p:sp>
        <p:nvSpPr>
          <p:cNvPr id="21" name="Ovál 20">
            <a:extLst>
              <a:ext uri="{FF2B5EF4-FFF2-40B4-BE49-F238E27FC236}">
                <a16:creationId xmlns:a16="http://schemas.microsoft.com/office/drawing/2014/main" id="{DBD6DDDD-B03D-403B-A079-0946AC234C6B}"/>
              </a:ext>
            </a:extLst>
          </p:cNvPr>
          <p:cNvSpPr/>
          <p:nvPr/>
        </p:nvSpPr>
        <p:spPr>
          <a:xfrm>
            <a:off x="9804141" y="4928407"/>
            <a:ext cx="356118" cy="356118"/>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vál 21">
            <a:extLst>
              <a:ext uri="{FF2B5EF4-FFF2-40B4-BE49-F238E27FC236}">
                <a16:creationId xmlns:a16="http://schemas.microsoft.com/office/drawing/2014/main" id="{A023F129-9570-4679-A547-799F5BBC198E}"/>
              </a:ext>
            </a:extLst>
          </p:cNvPr>
          <p:cNvSpPr/>
          <p:nvPr/>
        </p:nvSpPr>
        <p:spPr>
          <a:xfrm>
            <a:off x="9982200" y="5305886"/>
            <a:ext cx="356118" cy="356118"/>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Ovál 22">
            <a:extLst>
              <a:ext uri="{FF2B5EF4-FFF2-40B4-BE49-F238E27FC236}">
                <a16:creationId xmlns:a16="http://schemas.microsoft.com/office/drawing/2014/main" id="{6C994355-9288-4E2D-9145-206DD1FBA343}"/>
              </a:ext>
            </a:extLst>
          </p:cNvPr>
          <p:cNvSpPr/>
          <p:nvPr/>
        </p:nvSpPr>
        <p:spPr>
          <a:xfrm>
            <a:off x="8344968" y="5056352"/>
            <a:ext cx="788854" cy="788854"/>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Ovál 23">
            <a:extLst>
              <a:ext uri="{FF2B5EF4-FFF2-40B4-BE49-F238E27FC236}">
                <a16:creationId xmlns:a16="http://schemas.microsoft.com/office/drawing/2014/main" id="{ACB52B03-029C-4DBF-AC06-2C662ED1F24D}"/>
              </a:ext>
            </a:extLst>
          </p:cNvPr>
          <p:cNvSpPr/>
          <p:nvPr/>
        </p:nvSpPr>
        <p:spPr>
          <a:xfrm>
            <a:off x="9804141" y="5713341"/>
            <a:ext cx="356118" cy="356118"/>
          </a:xfrm>
          <a:prstGeom prst="ellipse">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5" name="Rovná spojovacia šípka 24">
            <a:extLst>
              <a:ext uri="{FF2B5EF4-FFF2-40B4-BE49-F238E27FC236}">
                <a16:creationId xmlns:a16="http://schemas.microsoft.com/office/drawing/2014/main" id="{8B8EFB3D-41D2-4926-9622-08A26F25DC25}"/>
              </a:ext>
            </a:extLst>
          </p:cNvPr>
          <p:cNvCxnSpPr>
            <a:cxnSpLocks/>
          </p:cNvCxnSpPr>
          <p:nvPr/>
        </p:nvCxnSpPr>
        <p:spPr>
          <a:xfrm>
            <a:off x="9312160" y="5436309"/>
            <a:ext cx="576119" cy="26673"/>
          </a:xfrm>
          <a:prstGeom prst="straightConnector1">
            <a:avLst/>
          </a:prstGeom>
          <a:ln>
            <a:solidFill>
              <a:srgbClr val="088022"/>
            </a:solidFill>
            <a:tailEnd type="triangle"/>
          </a:ln>
        </p:spPr>
        <p:style>
          <a:lnRef idx="3">
            <a:schemeClr val="accent1"/>
          </a:lnRef>
          <a:fillRef idx="0">
            <a:schemeClr val="accent1"/>
          </a:fillRef>
          <a:effectRef idx="2">
            <a:schemeClr val="accent1"/>
          </a:effectRef>
          <a:fontRef idx="minor">
            <a:schemeClr val="tx1"/>
          </a:fontRef>
        </p:style>
      </p:cxnSp>
      <p:cxnSp>
        <p:nvCxnSpPr>
          <p:cNvPr id="26" name="Rovná spojovacia šípka 25">
            <a:extLst>
              <a:ext uri="{FF2B5EF4-FFF2-40B4-BE49-F238E27FC236}">
                <a16:creationId xmlns:a16="http://schemas.microsoft.com/office/drawing/2014/main" id="{238F1E17-1A50-4F9E-9077-044F4FB6680C}"/>
              </a:ext>
            </a:extLst>
          </p:cNvPr>
          <p:cNvCxnSpPr>
            <a:cxnSpLocks/>
          </p:cNvCxnSpPr>
          <p:nvPr/>
        </p:nvCxnSpPr>
        <p:spPr>
          <a:xfrm flipV="1">
            <a:off x="9237306" y="5125645"/>
            <a:ext cx="469281" cy="73795"/>
          </a:xfrm>
          <a:prstGeom prst="straightConnector1">
            <a:avLst/>
          </a:prstGeom>
          <a:ln>
            <a:solidFill>
              <a:srgbClr val="088022"/>
            </a:solidFill>
            <a:tailEnd type="triangle"/>
          </a:ln>
        </p:spPr>
        <p:style>
          <a:lnRef idx="3">
            <a:schemeClr val="accent1"/>
          </a:lnRef>
          <a:fillRef idx="0">
            <a:schemeClr val="accent1"/>
          </a:fillRef>
          <a:effectRef idx="2">
            <a:schemeClr val="accent1"/>
          </a:effectRef>
          <a:fontRef idx="minor">
            <a:schemeClr val="tx1"/>
          </a:fontRef>
        </p:style>
      </p:cxnSp>
      <p:cxnSp>
        <p:nvCxnSpPr>
          <p:cNvPr id="27" name="Rovná spojovacia šípka 26">
            <a:extLst>
              <a:ext uri="{FF2B5EF4-FFF2-40B4-BE49-F238E27FC236}">
                <a16:creationId xmlns:a16="http://schemas.microsoft.com/office/drawing/2014/main" id="{9D374EBC-3505-4DAF-8F80-4D9E7326793D}"/>
              </a:ext>
            </a:extLst>
          </p:cNvPr>
          <p:cNvCxnSpPr>
            <a:cxnSpLocks/>
          </p:cNvCxnSpPr>
          <p:nvPr/>
        </p:nvCxnSpPr>
        <p:spPr>
          <a:xfrm>
            <a:off x="9237306" y="5713341"/>
            <a:ext cx="469281" cy="128793"/>
          </a:xfrm>
          <a:prstGeom prst="straightConnector1">
            <a:avLst/>
          </a:prstGeom>
          <a:ln>
            <a:solidFill>
              <a:srgbClr val="088022"/>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93650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112</a:t>
            </a:fld>
            <a:endParaRPr lang="sk-SK"/>
          </a:p>
        </p:txBody>
      </p:sp>
      <p:sp>
        <p:nvSpPr>
          <p:cNvPr id="5" name="Obdĺžnik: zaoblené rohy 4">
            <a:extLst>
              <a:ext uri="{FF2B5EF4-FFF2-40B4-BE49-F238E27FC236}">
                <a16:creationId xmlns:a16="http://schemas.microsoft.com/office/drawing/2014/main" id="{6B38C17D-AE53-4164-B28C-F0CC1536217E}"/>
              </a:ext>
            </a:extLst>
          </p:cNvPr>
          <p:cNvSpPr/>
          <p:nvPr/>
        </p:nvSpPr>
        <p:spPr>
          <a:xfrm>
            <a:off x="239151" y="323557"/>
            <a:ext cx="10761784" cy="745588"/>
          </a:xfrm>
          <a:prstGeom prst="roundRect">
            <a:avLst>
              <a:gd name="adj" fmla="val 44969"/>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t>VEDECKÉ METÓDY</a:t>
            </a:r>
          </a:p>
        </p:txBody>
      </p:sp>
      <p:sp>
        <p:nvSpPr>
          <p:cNvPr id="6" name="BlokTextu 5">
            <a:extLst>
              <a:ext uri="{FF2B5EF4-FFF2-40B4-BE49-F238E27FC236}">
                <a16:creationId xmlns:a16="http://schemas.microsoft.com/office/drawing/2014/main" id="{724FE38B-BF3E-4DB9-951F-0CD2A3607D52}"/>
              </a:ext>
            </a:extLst>
          </p:cNvPr>
          <p:cNvSpPr txBox="1"/>
          <p:nvPr/>
        </p:nvSpPr>
        <p:spPr>
          <a:xfrm>
            <a:off x="3963043" y="1338731"/>
            <a:ext cx="2809897" cy="1200329"/>
          </a:xfrm>
          <a:prstGeom prst="rect">
            <a:avLst/>
          </a:prstGeom>
          <a:noFill/>
        </p:spPr>
        <p:txBody>
          <a:bodyPr wrap="square" rtlCol="0">
            <a:spAutoFit/>
          </a:bodyPr>
          <a:lstStyle/>
          <a:p>
            <a:pPr marL="342900" indent="-342900">
              <a:buFontTx/>
              <a:buChar char="-"/>
            </a:pPr>
            <a:r>
              <a:rPr lang="sk-SK" sz="2400" dirty="0"/>
              <a:t>pozorovanie</a:t>
            </a:r>
          </a:p>
          <a:p>
            <a:pPr marL="342900" indent="-342900">
              <a:buFontTx/>
              <a:buChar char="-"/>
            </a:pPr>
            <a:r>
              <a:rPr lang="sk-SK" sz="2400" dirty="0"/>
              <a:t>teória</a:t>
            </a:r>
          </a:p>
          <a:p>
            <a:pPr marL="342900" indent="-342900">
              <a:buFontTx/>
              <a:buChar char="-"/>
            </a:pPr>
            <a:r>
              <a:rPr lang="sk-SK" sz="2400" dirty="0"/>
              <a:t>indukcia</a:t>
            </a:r>
          </a:p>
        </p:txBody>
      </p:sp>
      <p:sp>
        <p:nvSpPr>
          <p:cNvPr id="7" name="Obdĺžnik 6">
            <a:extLst>
              <a:ext uri="{FF2B5EF4-FFF2-40B4-BE49-F238E27FC236}">
                <a16:creationId xmlns:a16="http://schemas.microsoft.com/office/drawing/2014/main" id="{FE47280B-D480-4C3E-8431-AB5EB014EEF1}"/>
              </a:ext>
            </a:extLst>
          </p:cNvPr>
          <p:cNvSpPr/>
          <p:nvPr/>
        </p:nvSpPr>
        <p:spPr>
          <a:xfrm>
            <a:off x="239151" y="1338731"/>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INDUKCIA</a:t>
            </a:r>
          </a:p>
        </p:txBody>
      </p:sp>
      <p:sp>
        <p:nvSpPr>
          <p:cNvPr id="8" name="BlokTextu 7">
            <a:extLst>
              <a:ext uri="{FF2B5EF4-FFF2-40B4-BE49-F238E27FC236}">
                <a16:creationId xmlns:a16="http://schemas.microsoft.com/office/drawing/2014/main" id="{DC301FDA-37A3-4189-95DA-24AD94F23311}"/>
              </a:ext>
            </a:extLst>
          </p:cNvPr>
          <p:cNvSpPr txBox="1"/>
          <p:nvPr/>
        </p:nvSpPr>
        <p:spPr>
          <a:xfrm>
            <a:off x="3963043" y="3650101"/>
            <a:ext cx="7989806" cy="1200329"/>
          </a:xfrm>
          <a:prstGeom prst="rect">
            <a:avLst/>
          </a:prstGeom>
          <a:noFill/>
        </p:spPr>
        <p:txBody>
          <a:bodyPr wrap="square" rtlCol="0">
            <a:spAutoFit/>
          </a:bodyPr>
          <a:lstStyle/>
          <a:p>
            <a:pPr marL="342900" indent="-342900">
              <a:buFontTx/>
              <a:buChar char="-"/>
            </a:pPr>
            <a:r>
              <a:rPr lang="sk-SK" sz="2400" dirty="0"/>
              <a:t>teória</a:t>
            </a:r>
          </a:p>
          <a:p>
            <a:pPr marL="342900" indent="-342900">
              <a:buFontTx/>
              <a:buChar char="-"/>
            </a:pPr>
            <a:r>
              <a:rPr lang="sk-SK" sz="2400" dirty="0"/>
              <a:t>pozorovanie</a:t>
            </a:r>
          </a:p>
          <a:p>
            <a:pPr marL="342900" indent="-342900">
              <a:buFontTx/>
              <a:buChar char="-"/>
            </a:pPr>
            <a:r>
              <a:rPr lang="sk-SK" sz="2400" dirty="0"/>
              <a:t>dedukcia</a:t>
            </a:r>
          </a:p>
        </p:txBody>
      </p:sp>
      <p:sp>
        <p:nvSpPr>
          <p:cNvPr id="9" name="Obdĺžnik 8">
            <a:extLst>
              <a:ext uri="{FF2B5EF4-FFF2-40B4-BE49-F238E27FC236}">
                <a16:creationId xmlns:a16="http://schemas.microsoft.com/office/drawing/2014/main" id="{7C1F4A8F-C961-41D1-8B25-B571BA2B2F20}"/>
              </a:ext>
            </a:extLst>
          </p:cNvPr>
          <p:cNvSpPr/>
          <p:nvPr/>
        </p:nvSpPr>
        <p:spPr>
          <a:xfrm>
            <a:off x="239151" y="3650101"/>
            <a:ext cx="3516923" cy="156966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t>DEDUKCIA</a:t>
            </a:r>
          </a:p>
        </p:txBody>
      </p:sp>
      <p:cxnSp>
        <p:nvCxnSpPr>
          <p:cNvPr id="10" name="Rovná spojnica 9">
            <a:extLst>
              <a:ext uri="{FF2B5EF4-FFF2-40B4-BE49-F238E27FC236}">
                <a16:creationId xmlns:a16="http://schemas.microsoft.com/office/drawing/2014/main" id="{D4DBEC8E-2C10-4113-8780-B6838A32F001}"/>
              </a:ext>
            </a:extLst>
          </p:cNvPr>
          <p:cNvCxnSpPr>
            <a:cxnSpLocks/>
          </p:cNvCxnSpPr>
          <p:nvPr/>
        </p:nvCxnSpPr>
        <p:spPr>
          <a:xfrm>
            <a:off x="1997613" y="2848505"/>
            <a:ext cx="0" cy="1011112"/>
          </a:xfrm>
          <a:prstGeom prst="line">
            <a:avLst/>
          </a:prstGeom>
          <a:ln w="76200">
            <a:solidFill>
              <a:srgbClr val="088022"/>
            </a:solidFill>
            <a:prstDash val="sysDot"/>
          </a:ln>
        </p:spPr>
        <p:style>
          <a:lnRef idx="1">
            <a:schemeClr val="accent1"/>
          </a:lnRef>
          <a:fillRef idx="0">
            <a:schemeClr val="accent1"/>
          </a:fillRef>
          <a:effectRef idx="0">
            <a:schemeClr val="accent1"/>
          </a:effectRef>
          <a:fontRef idx="minor">
            <a:schemeClr val="tx1"/>
          </a:fontRef>
        </p:style>
      </p:cxnSp>
      <p:sp>
        <p:nvSpPr>
          <p:cNvPr id="28" name="BlokTextu 27">
            <a:extLst>
              <a:ext uri="{FF2B5EF4-FFF2-40B4-BE49-F238E27FC236}">
                <a16:creationId xmlns:a16="http://schemas.microsoft.com/office/drawing/2014/main" id="{E4EB444D-AB0A-495D-A042-7F04187B8085}"/>
              </a:ext>
            </a:extLst>
          </p:cNvPr>
          <p:cNvSpPr txBox="1"/>
          <p:nvPr/>
        </p:nvSpPr>
        <p:spPr>
          <a:xfrm>
            <a:off x="6563146" y="1338731"/>
            <a:ext cx="4921870" cy="461665"/>
          </a:xfrm>
          <a:prstGeom prst="rect">
            <a:avLst/>
          </a:prstGeom>
          <a:noFill/>
        </p:spPr>
        <p:txBody>
          <a:bodyPr wrap="square" rtlCol="0">
            <a:spAutoFit/>
          </a:bodyPr>
          <a:lstStyle/>
          <a:p>
            <a:r>
              <a:rPr lang="sk-SK" sz="2400" i="1" dirty="0"/>
              <a:t>Keď si nedám kávu, som unavený.</a:t>
            </a:r>
          </a:p>
        </p:txBody>
      </p:sp>
      <p:sp>
        <p:nvSpPr>
          <p:cNvPr id="29" name="BlokTextu 28">
            <a:extLst>
              <a:ext uri="{FF2B5EF4-FFF2-40B4-BE49-F238E27FC236}">
                <a16:creationId xmlns:a16="http://schemas.microsoft.com/office/drawing/2014/main" id="{C117980F-935B-41AD-A68D-D9A0507507D2}"/>
              </a:ext>
            </a:extLst>
          </p:cNvPr>
          <p:cNvSpPr txBox="1"/>
          <p:nvPr/>
        </p:nvSpPr>
        <p:spPr>
          <a:xfrm>
            <a:off x="6563146" y="1718521"/>
            <a:ext cx="4921870" cy="461665"/>
          </a:xfrm>
          <a:prstGeom prst="rect">
            <a:avLst/>
          </a:prstGeom>
          <a:noFill/>
        </p:spPr>
        <p:txBody>
          <a:bodyPr wrap="square" rtlCol="0">
            <a:spAutoFit/>
          </a:bodyPr>
          <a:lstStyle/>
          <a:p>
            <a:r>
              <a:rPr lang="sk-SK" sz="2400" i="1" dirty="0"/>
              <a:t>Káva je návyková.</a:t>
            </a:r>
          </a:p>
        </p:txBody>
      </p:sp>
      <p:sp>
        <p:nvSpPr>
          <p:cNvPr id="30" name="BlokTextu 29">
            <a:extLst>
              <a:ext uri="{FF2B5EF4-FFF2-40B4-BE49-F238E27FC236}">
                <a16:creationId xmlns:a16="http://schemas.microsoft.com/office/drawing/2014/main" id="{E43D92A0-7BE8-4274-8926-51E3B4132BF1}"/>
              </a:ext>
            </a:extLst>
          </p:cNvPr>
          <p:cNvSpPr txBox="1"/>
          <p:nvPr/>
        </p:nvSpPr>
        <p:spPr>
          <a:xfrm>
            <a:off x="6561374" y="2094570"/>
            <a:ext cx="4921870" cy="461665"/>
          </a:xfrm>
          <a:prstGeom prst="rect">
            <a:avLst/>
          </a:prstGeom>
          <a:noFill/>
        </p:spPr>
        <p:txBody>
          <a:bodyPr wrap="square" rtlCol="0">
            <a:spAutoFit/>
          </a:bodyPr>
          <a:lstStyle/>
          <a:p>
            <a:r>
              <a:rPr lang="sk-SK" sz="2400" i="1" dirty="0"/>
              <a:t>Som závislý na káve.</a:t>
            </a:r>
          </a:p>
        </p:txBody>
      </p:sp>
      <p:sp>
        <p:nvSpPr>
          <p:cNvPr id="31" name="BlokTextu 30">
            <a:extLst>
              <a:ext uri="{FF2B5EF4-FFF2-40B4-BE49-F238E27FC236}">
                <a16:creationId xmlns:a16="http://schemas.microsoft.com/office/drawing/2014/main" id="{905039CD-EF41-4E25-B8C6-3FA1E66ADFDB}"/>
              </a:ext>
            </a:extLst>
          </p:cNvPr>
          <p:cNvSpPr txBox="1"/>
          <p:nvPr/>
        </p:nvSpPr>
        <p:spPr>
          <a:xfrm>
            <a:off x="6563145" y="3650101"/>
            <a:ext cx="5494175" cy="461665"/>
          </a:xfrm>
          <a:prstGeom prst="rect">
            <a:avLst/>
          </a:prstGeom>
          <a:noFill/>
        </p:spPr>
        <p:txBody>
          <a:bodyPr wrap="square" rtlCol="0">
            <a:spAutoFit/>
          </a:bodyPr>
          <a:lstStyle/>
          <a:p>
            <a:r>
              <a:rPr lang="sk-SK" sz="2400" i="1" dirty="0"/>
              <a:t>Ľudia potrebujú k svojmu životu kyslík.</a:t>
            </a:r>
          </a:p>
        </p:txBody>
      </p:sp>
      <p:sp>
        <p:nvSpPr>
          <p:cNvPr id="32" name="BlokTextu 31">
            <a:extLst>
              <a:ext uri="{FF2B5EF4-FFF2-40B4-BE49-F238E27FC236}">
                <a16:creationId xmlns:a16="http://schemas.microsoft.com/office/drawing/2014/main" id="{110A7166-A0CC-42EF-9FD8-D4F129483E07}"/>
              </a:ext>
            </a:extLst>
          </p:cNvPr>
          <p:cNvSpPr txBox="1"/>
          <p:nvPr/>
        </p:nvSpPr>
        <p:spPr>
          <a:xfrm>
            <a:off x="6563146" y="4029891"/>
            <a:ext cx="4921870" cy="461665"/>
          </a:xfrm>
          <a:prstGeom prst="rect">
            <a:avLst/>
          </a:prstGeom>
          <a:noFill/>
        </p:spPr>
        <p:txBody>
          <a:bodyPr wrap="square" rtlCol="0">
            <a:spAutoFit/>
          </a:bodyPr>
          <a:lstStyle/>
          <a:p>
            <a:r>
              <a:rPr lang="sk-SK" sz="2400" i="1" dirty="0"/>
              <a:t>Ja som človek.</a:t>
            </a:r>
          </a:p>
        </p:txBody>
      </p:sp>
      <p:sp>
        <p:nvSpPr>
          <p:cNvPr id="33" name="BlokTextu 32">
            <a:extLst>
              <a:ext uri="{FF2B5EF4-FFF2-40B4-BE49-F238E27FC236}">
                <a16:creationId xmlns:a16="http://schemas.microsoft.com/office/drawing/2014/main" id="{B44F9329-9CDE-4581-8F80-11C152EF90D0}"/>
              </a:ext>
            </a:extLst>
          </p:cNvPr>
          <p:cNvSpPr txBox="1"/>
          <p:nvPr/>
        </p:nvSpPr>
        <p:spPr>
          <a:xfrm>
            <a:off x="6561374" y="4405940"/>
            <a:ext cx="4921870" cy="461665"/>
          </a:xfrm>
          <a:prstGeom prst="rect">
            <a:avLst/>
          </a:prstGeom>
          <a:noFill/>
        </p:spPr>
        <p:txBody>
          <a:bodyPr wrap="square" rtlCol="0">
            <a:spAutoFit/>
          </a:bodyPr>
          <a:lstStyle/>
          <a:p>
            <a:r>
              <a:rPr lang="sk-SK" sz="2400" i="1" dirty="0"/>
              <a:t>Potrebujem k životu kyslík.</a:t>
            </a:r>
          </a:p>
        </p:txBody>
      </p:sp>
    </p:spTree>
    <p:extLst>
      <p:ext uri="{BB962C8B-B14F-4D97-AF65-F5344CB8AC3E}">
        <p14:creationId xmlns:p14="http://schemas.microsoft.com/office/powerpoint/2010/main" val="9348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113</a:t>
            </a:fld>
            <a:endParaRPr lang="sk-SK"/>
          </a:p>
        </p:txBody>
      </p:sp>
      <p:sp>
        <p:nvSpPr>
          <p:cNvPr id="5" name="Obdĺžnik: zaoblené rohy 4">
            <a:extLst>
              <a:ext uri="{FF2B5EF4-FFF2-40B4-BE49-F238E27FC236}">
                <a16:creationId xmlns:a16="http://schemas.microsoft.com/office/drawing/2014/main" id="{B0E1A97B-9ECD-41E4-B284-FE880072E119}"/>
              </a:ext>
            </a:extLst>
          </p:cNvPr>
          <p:cNvSpPr/>
          <p:nvPr/>
        </p:nvSpPr>
        <p:spPr>
          <a:xfrm>
            <a:off x="442869" y="136526"/>
            <a:ext cx="3502425" cy="1411937"/>
          </a:xfrm>
          <a:prstGeom prst="roundRect">
            <a:avLst>
              <a:gd name="adj" fmla="val 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sk-SK" sz="3200" b="1" dirty="0"/>
              <a:t>VEDECKÉ METÓDY</a:t>
            </a:r>
          </a:p>
        </p:txBody>
      </p:sp>
      <p:pic>
        <p:nvPicPr>
          <p:cNvPr id="6" name="Grafický objekt 5" descr="Hlava s ozubenými kolieskami obrys">
            <a:extLst>
              <a:ext uri="{FF2B5EF4-FFF2-40B4-BE49-F238E27FC236}">
                <a16:creationId xmlns:a16="http://schemas.microsoft.com/office/drawing/2014/main" id="{F7292A1A-C1A9-41F2-A42F-6194E0EA1DE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8918" y="338825"/>
            <a:ext cx="1007338" cy="1007338"/>
          </a:xfrm>
          <a:prstGeom prst="rect">
            <a:avLst/>
          </a:prstGeom>
        </p:spPr>
      </p:pic>
      <p:sp>
        <p:nvSpPr>
          <p:cNvPr id="7" name="Obdĺžnik: zaoblené rohy 6">
            <a:extLst>
              <a:ext uri="{FF2B5EF4-FFF2-40B4-BE49-F238E27FC236}">
                <a16:creationId xmlns:a16="http://schemas.microsoft.com/office/drawing/2014/main" id="{77F7CF49-EBBD-46CC-9716-6CC341E6E1AE}"/>
              </a:ext>
            </a:extLst>
          </p:cNvPr>
          <p:cNvSpPr/>
          <p:nvPr/>
        </p:nvSpPr>
        <p:spPr>
          <a:xfrm>
            <a:off x="8153400" y="136526"/>
            <a:ext cx="3706143" cy="1411937"/>
          </a:xfrm>
          <a:prstGeom prst="roundRect">
            <a:avLst>
              <a:gd name="adj" fmla="val 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tabLst>
                <a:tab pos="2957513" algn="l"/>
                <a:tab pos="3498850" algn="l"/>
              </a:tabLst>
            </a:pPr>
            <a:r>
              <a:rPr lang="sk-SK" sz="3200" b="1" dirty="0"/>
              <a:t>VÝSKUMNÉ    </a:t>
            </a:r>
            <a:r>
              <a:rPr lang="sk-SK" sz="3200" b="1" dirty="0">
                <a:solidFill>
                  <a:srgbClr val="088022"/>
                </a:solidFill>
              </a:rPr>
              <a:t>.</a:t>
            </a:r>
            <a:r>
              <a:rPr lang="sk-SK" sz="3200" b="1" dirty="0"/>
              <a:t>  METÓDY</a:t>
            </a:r>
            <a:r>
              <a:rPr lang="sk-SK" sz="3200" b="1" dirty="0">
                <a:solidFill>
                  <a:srgbClr val="088022"/>
                </a:solidFill>
              </a:rPr>
              <a:t>    .</a:t>
            </a:r>
            <a:endParaRPr lang="sk-SK" sz="3200" b="1" dirty="0"/>
          </a:p>
        </p:txBody>
      </p:sp>
      <p:pic>
        <p:nvPicPr>
          <p:cNvPr id="8" name="Grafický objekt 7" descr="Hlava s ozubenými kolieskami obrys">
            <a:extLst>
              <a:ext uri="{FF2B5EF4-FFF2-40B4-BE49-F238E27FC236}">
                <a16:creationId xmlns:a16="http://schemas.microsoft.com/office/drawing/2014/main" id="{A25E6A22-367A-4868-B38F-34B826B10D1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10784633" y="338825"/>
            <a:ext cx="1007338" cy="1007338"/>
          </a:xfrm>
          <a:prstGeom prst="rect">
            <a:avLst/>
          </a:prstGeom>
        </p:spPr>
      </p:pic>
      <p:pic>
        <p:nvPicPr>
          <p:cNvPr id="2052" name="Picture 4">
            <a:extLst>
              <a:ext uri="{FF2B5EF4-FFF2-40B4-BE49-F238E27FC236}">
                <a16:creationId xmlns:a16="http://schemas.microsoft.com/office/drawing/2014/main" id="{14A0F2F9-F8EF-452B-B832-B062B3BE12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5294" y="136525"/>
            <a:ext cx="4208106" cy="2086519"/>
          </a:xfrm>
          <a:prstGeom prst="rect">
            <a:avLst/>
          </a:prstGeom>
          <a:noFill/>
          <a:extLst>
            <a:ext uri="{909E8E84-426E-40DD-AFC4-6F175D3DCCD1}">
              <a14:hiddenFill xmlns:a14="http://schemas.microsoft.com/office/drawing/2010/main">
                <a:solidFill>
                  <a:srgbClr val="FFFFFF"/>
                </a:solidFill>
              </a14:hiddenFill>
            </a:ext>
          </a:extLst>
        </p:spPr>
      </p:pic>
      <p:sp>
        <p:nvSpPr>
          <p:cNvPr id="12" name="BlokTextu 11">
            <a:extLst>
              <a:ext uri="{FF2B5EF4-FFF2-40B4-BE49-F238E27FC236}">
                <a16:creationId xmlns:a16="http://schemas.microsoft.com/office/drawing/2014/main" id="{223D3B8F-7BFC-464E-895D-51FBE10392E4}"/>
              </a:ext>
            </a:extLst>
          </p:cNvPr>
          <p:cNvSpPr txBox="1"/>
          <p:nvPr/>
        </p:nvSpPr>
        <p:spPr>
          <a:xfrm>
            <a:off x="442869" y="1702156"/>
            <a:ext cx="3502425" cy="923330"/>
          </a:xfrm>
          <a:prstGeom prst="rect">
            <a:avLst/>
          </a:prstGeom>
          <a:noFill/>
        </p:spPr>
        <p:txBody>
          <a:bodyPr wrap="square">
            <a:spAutoFit/>
          </a:bodyPr>
          <a:lstStyle/>
          <a:p>
            <a:pPr algn="ctr"/>
            <a:r>
              <a:rPr lang="sk-SK"/>
              <a:t>súbor metód, ktoré sú využívané vo všetkých vedných disciplínach. </a:t>
            </a:r>
            <a:endParaRPr lang="sk-SK" dirty="0"/>
          </a:p>
        </p:txBody>
      </p:sp>
      <p:sp>
        <p:nvSpPr>
          <p:cNvPr id="14" name="BlokTextu 13">
            <a:extLst>
              <a:ext uri="{FF2B5EF4-FFF2-40B4-BE49-F238E27FC236}">
                <a16:creationId xmlns:a16="http://schemas.microsoft.com/office/drawing/2014/main" id="{D305D777-4BBD-4F5B-99E6-8C523957C05C}"/>
              </a:ext>
            </a:extLst>
          </p:cNvPr>
          <p:cNvSpPr txBox="1"/>
          <p:nvPr/>
        </p:nvSpPr>
        <p:spPr>
          <a:xfrm>
            <a:off x="8218714" y="1702156"/>
            <a:ext cx="3706144" cy="923330"/>
          </a:xfrm>
          <a:prstGeom prst="rect">
            <a:avLst/>
          </a:prstGeom>
          <a:noFill/>
        </p:spPr>
        <p:txBody>
          <a:bodyPr wrap="square">
            <a:spAutoFit/>
          </a:bodyPr>
          <a:lstStyle/>
          <a:p>
            <a:pPr algn="ctr"/>
            <a:r>
              <a:rPr lang="sk-SK" dirty="0"/>
              <a:t>konkrétne postupy využívané v jednotlivých vedných disciplínach pri zisťovaní údajov</a:t>
            </a:r>
          </a:p>
        </p:txBody>
      </p:sp>
      <p:sp>
        <p:nvSpPr>
          <p:cNvPr id="13" name="BlokTextu 12">
            <a:extLst>
              <a:ext uri="{FF2B5EF4-FFF2-40B4-BE49-F238E27FC236}">
                <a16:creationId xmlns:a16="http://schemas.microsoft.com/office/drawing/2014/main" id="{9C460C28-67D7-445F-A5DC-D2E65144D8E7}"/>
              </a:ext>
            </a:extLst>
          </p:cNvPr>
          <p:cNvSpPr txBox="1"/>
          <p:nvPr/>
        </p:nvSpPr>
        <p:spPr>
          <a:xfrm>
            <a:off x="6746032" y="2839618"/>
            <a:ext cx="4811486" cy="3108543"/>
          </a:xfrm>
          <a:prstGeom prst="rect">
            <a:avLst/>
          </a:prstGeom>
          <a:noFill/>
        </p:spPr>
        <p:txBody>
          <a:bodyPr wrap="square">
            <a:spAutoFit/>
          </a:bodyPr>
          <a:lstStyle/>
          <a:p>
            <a:pPr marL="342900" indent="-342900" algn="l">
              <a:buFont typeface="Arial" panose="020B0604020202020204" pitchFamily="34" charset="0"/>
              <a:buChar char="•"/>
            </a:pPr>
            <a:r>
              <a:rPr lang="sk-SK" sz="2800" b="0" i="0" u="sng" dirty="0">
                <a:solidFill>
                  <a:srgbClr val="0F4FA8"/>
                </a:solidFill>
                <a:effectLst/>
                <a:latin typeface="verdana" panose="020B0604030504040204" pitchFamily="34" charset="0"/>
                <a:hlinkClick r:id="rId5"/>
              </a:rPr>
              <a:t>pozorovanie</a:t>
            </a:r>
            <a:r>
              <a:rPr lang="sk-SK" sz="2800" b="0" i="0" dirty="0">
                <a:solidFill>
                  <a:srgbClr val="111111"/>
                </a:solidFill>
                <a:effectLst/>
                <a:latin typeface="verdana" panose="020B0604030504040204" pitchFamily="34" charset="0"/>
              </a:rPr>
              <a:t>,</a:t>
            </a:r>
          </a:p>
          <a:p>
            <a:pPr marL="342900" indent="-342900" algn="l">
              <a:buFont typeface="Arial" panose="020B0604020202020204" pitchFamily="34" charset="0"/>
              <a:buChar char="•"/>
            </a:pPr>
            <a:r>
              <a:rPr lang="sk-SK" sz="2800" b="0" i="0" u="sng" dirty="0">
                <a:solidFill>
                  <a:srgbClr val="0F4FA8"/>
                </a:solidFill>
                <a:effectLst/>
                <a:latin typeface="verdana" panose="020B0604030504040204" pitchFamily="34" charset="0"/>
                <a:hlinkClick r:id="rId6"/>
              </a:rPr>
              <a:t>dotazník</a:t>
            </a:r>
            <a:r>
              <a:rPr lang="sk-SK" sz="2800" b="0" i="0" dirty="0">
                <a:solidFill>
                  <a:srgbClr val="111111"/>
                </a:solidFill>
                <a:effectLst/>
                <a:latin typeface="verdana" panose="020B0604030504040204" pitchFamily="34" charset="0"/>
              </a:rPr>
              <a:t>,</a:t>
            </a:r>
          </a:p>
          <a:p>
            <a:pPr marL="342900" indent="-342900" algn="l">
              <a:buFont typeface="Arial" panose="020B0604020202020204" pitchFamily="34" charset="0"/>
              <a:buChar char="•"/>
            </a:pPr>
            <a:r>
              <a:rPr lang="sk-SK" sz="2800" b="0" i="0" u="sng" dirty="0">
                <a:solidFill>
                  <a:srgbClr val="0F4FA8"/>
                </a:solidFill>
                <a:effectLst/>
                <a:latin typeface="verdana" panose="020B0604030504040204" pitchFamily="34" charset="0"/>
                <a:hlinkClick r:id="rId7"/>
              </a:rPr>
              <a:t>škálovanie</a:t>
            </a:r>
            <a:r>
              <a:rPr lang="sk-SK" sz="2800" b="0" i="0" dirty="0">
                <a:solidFill>
                  <a:srgbClr val="111111"/>
                </a:solidFill>
                <a:effectLst/>
                <a:latin typeface="verdana" panose="020B0604030504040204" pitchFamily="34" charset="0"/>
              </a:rPr>
              <a:t>,</a:t>
            </a:r>
          </a:p>
          <a:p>
            <a:pPr marL="342900" indent="-342900" algn="l">
              <a:buFont typeface="Arial" panose="020B0604020202020204" pitchFamily="34" charset="0"/>
              <a:buChar char="•"/>
            </a:pPr>
            <a:r>
              <a:rPr lang="sk-SK" sz="2800" b="0" i="0" u="sng" dirty="0">
                <a:solidFill>
                  <a:srgbClr val="0F4FA8"/>
                </a:solidFill>
                <a:effectLst/>
                <a:latin typeface="verdana" panose="020B0604030504040204" pitchFamily="34" charset="0"/>
                <a:hlinkClick r:id="rId8"/>
              </a:rPr>
              <a:t>interview</a:t>
            </a:r>
            <a:r>
              <a:rPr lang="sk-SK" sz="2800" b="0" i="0" dirty="0">
                <a:solidFill>
                  <a:srgbClr val="111111"/>
                </a:solidFill>
                <a:effectLst/>
                <a:latin typeface="verdana" panose="020B0604030504040204" pitchFamily="34" charset="0"/>
              </a:rPr>
              <a:t>,</a:t>
            </a:r>
          </a:p>
          <a:p>
            <a:pPr marL="342900" indent="-342900" algn="l">
              <a:buFont typeface="Arial" panose="020B0604020202020204" pitchFamily="34" charset="0"/>
              <a:buChar char="•"/>
            </a:pPr>
            <a:r>
              <a:rPr lang="sk-SK" sz="2800" b="0" i="0" u="sng" dirty="0" err="1">
                <a:solidFill>
                  <a:srgbClr val="0F4FA8"/>
                </a:solidFill>
                <a:effectLst/>
                <a:latin typeface="verdana" panose="020B0604030504040204" pitchFamily="34" charset="0"/>
                <a:hlinkClick r:id="rId9"/>
              </a:rPr>
              <a:t>sociometria</a:t>
            </a:r>
            <a:r>
              <a:rPr lang="sk-SK" sz="2800" b="0" i="0" dirty="0">
                <a:solidFill>
                  <a:srgbClr val="111111"/>
                </a:solidFill>
                <a:effectLst/>
                <a:latin typeface="verdana" panose="020B0604030504040204" pitchFamily="34" charset="0"/>
              </a:rPr>
              <a:t>,</a:t>
            </a:r>
          </a:p>
          <a:p>
            <a:pPr marL="342900" indent="-342900" algn="l">
              <a:buFont typeface="Arial" panose="020B0604020202020204" pitchFamily="34" charset="0"/>
              <a:buChar char="•"/>
            </a:pPr>
            <a:r>
              <a:rPr lang="sk-SK" sz="2800" b="0" i="0" u="sng" dirty="0">
                <a:solidFill>
                  <a:srgbClr val="0F4FA8"/>
                </a:solidFill>
                <a:effectLst/>
                <a:latin typeface="verdana" panose="020B0604030504040204" pitchFamily="34" charset="0"/>
                <a:hlinkClick r:id="rId10"/>
              </a:rPr>
              <a:t>sémantický diferenciál</a:t>
            </a:r>
            <a:r>
              <a:rPr lang="sk-SK" sz="2800" b="0" i="0" dirty="0">
                <a:solidFill>
                  <a:srgbClr val="111111"/>
                </a:solidFill>
                <a:effectLst/>
                <a:latin typeface="verdana" panose="020B0604030504040204" pitchFamily="34" charset="0"/>
              </a:rPr>
              <a:t>,</a:t>
            </a:r>
          </a:p>
          <a:p>
            <a:pPr marL="342900" indent="-342900" algn="l">
              <a:buFont typeface="Arial" panose="020B0604020202020204" pitchFamily="34" charset="0"/>
              <a:buChar char="•"/>
            </a:pPr>
            <a:r>
              <a:rPr lang="sk-SK" sz="2800" b="0" i="0" u="sng" dirty="0">
                <a:solidFill>
                  <a:srgbClr val="0F4FA8"/>
                </a:solidFill>
                <a:effectLst/>
                <a:latin typeface="verdana" panose="020B0604030504040204" pitchFamily="34" charset="0"/>
                <a:hlinkClick r:id="rId11"/>
              </a:rPr>
              <a:t>experiment</a:t>
            </a:r>
            <a:r>
              <a:rPr lang="sk-SK" sz="2800" b="0" i="0" u="sng" dirty="0">
                <a:solidFill>
                  <a:srgbClr val="0F4FA8"/>
                </a:solidFill>
                <a:effectLst/>
                <a:latin typeface="verdana" panose="020B0604030504040204" pitchFamily="34" charset="0"/>
              </a:rPr>
              <a:t>,</a:t>
            </a:r>
            <a:r>
              <a:rPr lang="sk-SK" sz="2800" b="0" i="0" dirty="0">
                <a:effectLst/>
                <a:latin typeface="verdana" panose="020B0604030504040204" pitchFamily="34" charset="0"/>
              </a:rPr>
              <a:t> ..</a:t>
            </a:r>
            <a:r>
              <a:rPr lang="sk-SK" sz="2800" b="0" i="0" dirty="0">
                <a:solidFill>
                  <a:srgbClr val="111111"/>
                </a:solidFill>
                <a:effectLst/>
                <a:latin typeface="verdana" panose="020B0604030504040204" pitchFamily="34" charset="0"/>
              </a:rPr>
              <a:t>.</a:t>
            </a:r>
          </a:p>
        </p:txBody>
      </p:sp>
    </p:spTree>
    <p:extLst>
      <p:ext uri="{BB962C8B-B14F-4D97-AF65-F5344CB8AC3E}">
        <p14:creationId xmlns:p14="http://schemas.microsoft.com/office/powerpoint/2010/main" val="13740863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114</a:t>
            </a:fld>
            <a:endParaRPr lang="sk-SK"/>
          </a:p>
        </p:txBody>
      </p:sp>
      <p:pic>
        <p:nvPicPr>
          <p:cNvPr id="5" name="Obrázok 4" descr="Obrázok, na ktorom je osoba, muž&#10;&#10;Automaticky generovaný popis">
            <a:extLst>
              <a:ext uri="{FF2B5EF4-FFF2-40B4-BE49-F238E27FC236}">
                <a16:creationId xmlns:a16="http://schemas.microsoft.com/office/drawing/2014/main" id="{B03A4F90-786A-4043-BB05-55F71237B9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058068" cy="6248151"/>
          </a:xfrm>
          <a:prstGeom prst="rect">
            <a:avLst/>
          </a:prstGeom>
        </p:spPr>
      </p:pic>
      <p:pic>
        <p:nvPicPr>
          <p:cNvPr id="9" name="Obrázok 8" descr="Obrázok, na ktorom je osoba, muž&#10;&#10;Automaticky generovaný popis">
            <a:extLst>
              <a:ext uri="{FF2B5EF4-FFF2-40B4-BE49-F238E27FC236}">
                <a16:creationId xmlns:a16="http://schemas.microsoft.com/office/drawing/2014/main" id="{67180493-D146-48E8-9181-9FE0BB1FAA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8048736" y="-1"/>
            <a:ext cx="4143263" cy="6248151"/>
          </a:xfrm>
          <a:prstGeom prst="rect">
            <a:avLst/>
          </a:prstGeom>
        </p:spPr>
      </p:pic>
      <p:sp>
        <p:nvSpPr>
          <p:cNvPr id="13" name="BlokTextu 12">
            <a:extLst>
              <a:ext uri="{FF2B5EF4-FFF2-40B4-BE49-F238E27FC236}">
                <a16:creationId xmlns:a16="http://schemas.microsoft.com/office/drawing/2014/main" id="{172F2143-99DB-4917-9D38-ABEB5A1CE11B}"/>
              </a:ext>
            </a:extLst>
          </p:cNvPr>
          <p:cNvSpPr txBox="1"/>
          <p:nvPr/>
        </p:nvSpPr>
        <p:spPr>
          <a:xfrm>
            <a:off x="7615585" y="634007"/>
            <a:ext cx="4280945" cy="4189919"/>
          </a:xfrm>
          <a:prstGeom prst="rect">
            <a:avLst/>
          </a:prstGeom>
        </p:spPr>
        <p:txBody>
          <a:bodyPr vert="horz" lIns="91440" tIns="45720" rIns="91440" bIns="45720" rtlCol="0">
            <a:normAutofit/>
          </a:bodyPr>
          <a:lstStyle/>
          <a:p>
            <a:pPr marR="2800">
              <a:lnSpc>
                <a:spcPct val="90000"/>
              </a:lnSpc>
              <a:spcAft>
                <a:spcPts val="600"/>
              </a:spcAft>
            </a:pPr>
            <a:r>
              <a:rPr lang="en-US" sz="3200" b="1" i="1" u="none" strike="noStrike" baseline="0" dirty="0" err="1">
                <a:solidFill>
                  <a:schemeClr val="bg1"/>
                </a:solidFill>
              </a:rPr>
              <a:t>Vedecká</a:t>
            </a:r>
            <a:r>
              <a:rPr lang="en-US" sz="3200" b="1" i="1" u="none" strike="noStrike" baseline="0" dirty="0">
                <a:solidFill>
                  <a:schemeClr val="bg1"/>
                </a:solidFill>
              </a:rPr>
              <a:t> </a:t>
            </a:r>
            <a:r>
              <a:rPr lang="en-US" sz="3200" b="1" i="1" u="none" strike="noStrike" baseline="0" dirty="0" err="1">
                <a:solidFill>
                  <a:schemeClr val="bg1"/>
                </a:solidFill>
              </a:rPr>
              <a:t>metóda</a:t>
            </a:r>
            <a:r>
              <a:rPr lang="en-US" sz="3200" b="1" i="1" u="none" strike="noStrike" baseline="0" dirty="0">
                <a:solidFill>
                  <a:schemeClr val="bg1"/>
                </a:solidFill>
              </a:rPr>
              <a:t> </a:t>
            </a:r>
            <a:r>
              <a:rPr lang="en-US" sz="3200" b="0" i="1" u="none" strike="noStrike" baseline="0" dirty="0">
                <a:solidFill>
                  <a:schemeClr val="bg1"/>
                </a:solidFill>
              </a:rPr>
              <a:t>by </a:t>
            </a:r>
            <a:r>
              <a:rPr lang="en-US" sz="3200" b="0" i="1" u="none" strike="noStrike" baseline="0" dirty="0" err="1">
                <a:solidFill>
                  <a:schemeClr val="bg1"/>
                </a:solidFill>
              </a:rPr>
              <a:t>sama</a:t>
            </a:r>
            <a:r>
              <a:rPr lang="en-US" sz="3200" b="0" i="1" u="none" strike="noStrike" baseline="0" dirty="0">
                <a:solidFill>
                  <a:schemeClr val="bg1"/>
                </a:solidFill>
              </a:rPr>
              <a:t> o </a:t>
            </a:r>
            <a:r>
              <a:rPr lang="en-US" sz="3200" b="0" i="1" u="none" strike="noStrike" baseline="0" dirty="0" err="1">
                <a:solidFill>
                  <a:schemeClr val="bg1"/>
                </a:solidFill>
              </a:rPr>
              <a:t>sebe</a:t>
            </a:r>
            <a:r>
              <a:rPr lang="en-US" sz="3200" b="0" i="1" u="none" strike="noStrike" baseline="0" dirty="0">
                <a:solidFill>
                  <a:schemeClr val="bg1"/>
                </a:solidFill>
              </a:rPr>
              <a:t> </a:t>
            </a:r>
            <a:r>
              <a:rPr lang="en-US" sz="3200" b="0" i="1" u="none" strike="noStrike" baseline="0" dirty="0" err="1">
                <a:solidFill>
                  <a:schemeClr val="bg1"/>
                </a:solidFill>
              </a:rPr>
              <a:t>nikam</a:t>
            </a:r>
            <a:r>
              <a:rPr lang="en-US" sz="3200" b="0" i="1" u="none" strike="noStrike" baseline="0" dirty="0">
                <a:solidFill>
                  <a:schemeClr val="bg1"/>
                </a:solidFill>
              </a:rPr>
              <a:t> </a:t>
            </a:r>
            <a:r>
              <a:rPr lang="en-US" sz="3200" b="0" i="1" u="none" strike="noStrike" baseline="0" dirty="0" err="1">
                <a:solidFill>
                  <a:schemeClr val="bg1"/>
                </a:solidFill>
              </a:rPr>
              <a:t>neviedla</a:t>
            </a:r>
            <a:r>
              <a:rPr lang="en-US" sz="3200" b="0" i="1" u="none" strike="noStrike" baseline="0" dirty="0">
                <a:solidFill>
                  <a:schemeClr val="bg1"/>
                </a:solidFill>
              </a:rPr>
              <a:t>, </a:t>
            </a:r>
            <a:r>
              <a:rPr lang="en-US" sz="3200" b="0" i="1" u="none" strike="noStrike" baseline="0" dirty="0" err="1">
                <a:solidFill>
                  <a:schemeClr val="bg1"/>
                </a:solidFill>
              </a:rPr>
              <a:t>dokonca</a:t>
            </a:r>
            <a:r>
              <a:rPr lang="en-US" sz="3200" b="0" i="1" u="none" strike="noStrike" baseline="0" dirty="0">
                <a:solidFill>
                  <a:schemeClr val="bg1"/>
                </a:solidFill>
              </a:rPr>
              <a:t> by ani </a:t>
            </a:r>
            <a:r>
              <a:rPr lang="en-US" sz="3200" b="0" i="1" u="none" strike="noStrike" baseline="0" dirty="0" err="1">
                <a:solidFill>
                  <a:schemeClr val="bg1"/>
                </a:solidFill>
              </a:rPr>
              <a:t>nevznikla</a:t>
            </a:r>
            <a:r>
              <a:rPr lang="en-US" sz="3200" b="0" i="1" u="none" strike="noStrike" baseline="0" dirty="0">
                <a:solidFill>
                  <a:schemeClr val="bg1"/>
                </a:solidFill>
              </a:rPr>
              <a:t> bez </a:t>
            </a:r>
            <a:r>
              <a:rPr lang="en-US" sz="3200" b="0" i="1" u="none" strike="noStrike" baseline="0" dirty="0" err="1">
                <a:solidFill>
                  <a:schemeClr val="bg1"/>
                </a:solidFill>
              </a:rPr>
              <a:t>zanieteného</a:t>
            </a:r>
            <a:r>
              <a:rPr lang="en-US" sz="3200" b="0" i="1" u="none" strike="noStrike" baseline="0" dirty="0">
                <a:solidFill>
                  <a:schemeClr val="bg1"/>
                </a:solidFill>
              </a:rPr>
              <a:t> </a:t>
            </a:r>
            <a:r>
              <a:rPr lang="en-US" sz="3200" b="0" i="1" u="none" strike="noStrike" baseline="0" dirty="0" err="1">
                <a:solidFill>
                  <a:schemeClr val="bg1"/>
                </a:solidFill>
              </a:rPr>
              <a:t>úsilia</a:t>
            </a:r>
            <a:r>
              <a:rPr lang="en-US" sz="3200" b="0" i="1" u="none" strike="noStrike" baseline="0" dirty="0">
                <a:solidFill>
                  <a:schemeClr val="bg1"/>
                </a:solidFill>
              </a:rPr>
              <a:t> o </a:t>
            </a:r>
            <a:r>
              <a:rPr lang="en-US" sz="3200" b="0" i="1" u="none" strike="noStrike" baseline="0" dirty="0" err="1">
                <a:solidFill>
                  <a:schemeClr val="bg1"/>
                </a:solidFill>
              </a:rPr>
              <a:t>jasné</a:t>
            </a:r>
            <a:r>
              <a:rPr lang="en-US" sz="3200" b="0" i="1" u="none" strike="noStrike" baseline="0" dirty="0">
                <a:solidFill>
                  <a:schemeClr val="bg1"/>
                </a:solidFill>
              </a:rPr>
              <a:t> </a:t>
            </a:r>
            <a:r>
              <a:rPr lang="en-US" sz="3200" b="0" i="1" u="none" strike="noStrike" baseline="0" dirty="0" err="1">
                <a:solidFill>
                  <a:schemeClr val="bg1"/>
                </a:solidFill>
              </a:rPr>
              <a:t>porozumenie</a:t>
            </a:r>
            <a:r>
              <a:rPr lang="en-US" sz="3200" b="0" i="1" u="none" strike="noStrike" baseline="0" dirty="0">
                <a:solidFill>
                  <a:schemeClr val="bg1"/>
                </a:solidFill>
              </a:rPr>
              <a:t>.</a:t>
            </a:r>
          </a:p>
          <a:p>
            <a:pPr marR="2800">
              <a:lnSpc>
                <a:spcPct val="90000"/>
              </a:lnSpc>
              <a:spcAft>
                <a:spcPts val="600"/>
              </a:spcAft>
            </a:pPr>
            <a:endParaRPr lang="sk-SK" sz="3200" b="0" i="1" u="none" strike="noStrike" baseline="0" dirty="0">
              <a:solidFill>
                <a:schemeClr val="bg1"/>
              </a:solidFill>
            </a:endParaRPr>
          </a:p>
          <a:p>
            <a:pPr marR="2800" algn="r">
              <a:lnSpc>
                <a:spcPct val="90000"/>
              </a:lnSpc>
              <a:spcAft>
                <a:spcPts val="600"/>
              </a:spcAft>
            </a:pPr>
            <a:r>
              <a:rPr lang="en-US" sz="3200" b="0" i="1" u="none" strike="noStrike" baseline="0" dirty="0">
                <a:solidFill>
                  <a:schemeClr val="bg1"/>
                </a:solidFill>
              </a:rPr>
              <a:t>A. Einstein</a:t>
            </a:r>
            <a:endParaRPr lang="en-US" sz="3200" i="1" dirty="0">
              <a:solidFill>
                <a:schemeClr val="bg1"/>
              </a:solidFill>
            </a:endParaRPr>
          </a:p>
        </p:txBody>
      </p:sp>
    </p:spTree>
    <p:extLst>
      <p:ext uri="{BB962C8B-B14F-4D97-AF65-F5344CB8AC3E}">
        <p14:creationId xmlns:p14="http://schemas.microsoft.com/office/powerpoint/2010/main" val="3291050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115</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20458"/>
            <a:ext cx="1385669" cy="1385669"/>
          </a:xfrm>
          <a:prstGeom prst="rect">
            <a:avLst/>
          </a:prstGeom>
        </p:spPr>
      </p:pic>
      <p:sp>
        <p:nvSpPr>
          <p:cNvPr id="8" name="BlokTextu 7">
            <a:extLst>
              <a:ext uri="{FF2B5EF4-FFF2-40B4-BE49-F238E27FC236}">
                <a16:creationId xmlns:a16="http://schemas.microsoft.com/office/drawing/2014/main" id="{CE39EA46-FA61-41A9-9C1C-D5D45B890F4F}"/>
              </a:ext>
            </a:extLst>
          </p:cNvPr>
          <p:cNvSpPr txBox="1"/>
          <p:nvPr/>
        </p:nvSpPr>
        <p:spPr>
          <a:xfrm>
            <a:off x="4731374" y="4854045"/>
            <a:ext cx="3092253" cy="707886"/>
          </a:xfrm>
          <a:prstGeom prst="rect">
            <a:avLst/>
          </a:prstGeom>
          <a:noFill/>
        </p:spPr>
        <p:txBody>
          <a:bodyPr wrap="square" rtlCol="0">
            <a:spAutoFit/>
          </a:bodyPr>
          <a:lstStyle/>
          <a:p>
            <a:pPr algn="ctr"/>
            <a:r>
              <a:rPr lang="sk-SK" sz="2000" dirty="0"/>
              <a:t>voľba metód skúmania, postup pri ich použití</a:t>
            </a:r>
          </a:p>
        </p:txBody>
      </p:sp>
      <p:sp>
        <p:nvSpPr>
          <p:cNvPr id="9" name="BlokTextu 8">
            <a:extLst>
              <a:ext uri="{FF2B5EF4-FFF2-40B4-BE49-F238E27FC236}">
                <a16:creationId xmlns:a16="http://schemas.microsoft.com/office/drawing/2014/main" id="{46C70C0A-69F4-4F1C-8F68-20F198BF6BAD}"/>
              </a:ext>
            </a:extLst>
          </p:cNvPr>
          <p:cNvSpPr txBox="1"/>
          <p:nvPr/>
        </p:nvSpPr>
        <p:spPr>
          <a:xfrm>
            <a:off x="1396823" y="3668156"/>
            <a:ext cx="2743200" cy="707886"/>
          </a:xfrm>
          <a:prstGeom prst="rect">
            <a:avLst/>
          </a:prstGeom>
          <a:noFill/>
        </p:spPr>
        <p:txBody>
          <a:bodyPr wrap="square" rtlCol="0">
            <a:spAutoFit/>
          </a:bodyPr>
          <a:lstStyle/>
          <a:p>
            <a:pPr algn="ctr"/>
            <a:r>
              <a:rPr lang="sk-SK" sz="2000" dirty="0"/>
              <a:t>zber materiálov, spracovanie faktov</a:t>
            </a:r>
          </a:p>
        </p:txBody>
      </p:sp>
      <p:sp>
        <p:nvSpPr>
          <p:cNvPr id="10" name="BlokTextu 9">
            <a:extLst>
              <a:ext uri="{FF2B5EF4-FFF2-40B4-BE49-F238E27FC236}">
                <a16:creationId xmlns:a16="http://schemas.microsoft.com/office/drawing/2014/main" id="{7AFFD199-3730-4F0D-8412-F1DBDBA0B7E7}"/>
              </a:ext>
            </a:extLst>
          </p:cNvPr>
          <p:cNvSpPr txBox="1"/>
          <p:nvPr/>
        </p:nvSpPr>
        <p:spPr>
          <a:xfrm>
            <a:off x="899746" y="1620783"/>
            <a:ext cx="2743200" cy="1015663"/>
          </a:xfrm>
          <a:prstGeom prst="rect">
            <a:avLst/>
          </a:prstGeom>
          <a:noFill/>
        </p:spPr>
        <p:txBody>
          <a:bodyPr wrap="square" rtlCol="0">
            <a:spAutoFit/>
          </a:bodyPr>
          <a:lstStyle/>
          <a:p>
            <a:pPr algn="ctr"/>
            <a:r>
              <a:rPr lang="sk-SK" sz="2000" dirty="0"/>
              <a:t>interpretácia a prezentácia výsledkov skúmania</a:t>
            </a:r>
          </a:p>
        </p:txBody>
      </p:sp>
      <p:sp>
        <p:nvSpPr>
          <p:cNvPr id="11" name="BlokTextu 10">
            <a:extLst>
              <a:ext uri="{FF2B5EF4-FFF2-40B4-BE49-F238E27FC236}">
                <a16:creationId xmlns:a16="http://schemas.microsoft.com/office/drawing/2014/main" id="{668DA690-FB95-4914-9B60-80B6B5E42183}"/>
              </a:ext>
            </a:extLst>
          </p:cNvPr>
          <p:cNvSpPr txBox="1"/>
          <p:nvPr/>
        </p:nvSpPr>
        <p:spPr>
          <a:xfrm>
            <a:off x="3352799" y="311990"/>
            <a:ext cx="2743200" cy="1015663"/>
          </a:xfrm>
          <a:prstGeom prst="rect">
            <a:avLst/>
          </a:prstGeom>
          <a:noFill/>
        </p:spPr>
        <p:txBody>
          <a:bodyPr wrap="square" rtlCol="0">
            <a:spAutoFit/>
          </a:bodyPr>
          <a:lstStyle/>
          <a:p>
            <a:pPr algn="ctr"/>
            <a:r>
              <a:rPr lang="sk-SK" sz="2000" dirty="0"/>
              <a:t>stanovenie témy, voľba a vymedzenie problému</a:t>
            </a:r>
          </a:p>
        </p:txBody>
      </p:sp>
      <p:sp>
        <p:nvSpPr>
          <p:cNvPr id="12" name="BlokTextu 11">
            <a:extLst>
              <a:ext uri="{FF2B5EF4-FFF2-40B4-BE49-F238E27FC236}">
                <a16:creationId xmlns:a16="http://schemas.microsoft.com/office/drawing/2014/main" id="{F6D085D3-4E4A-4BAB-81C7-5B4E65409316}"/>
              </a:ext>
            </a:extLst>
          </p:cNvPr>
          <p:cNvSpPr txBox="1"/>
          <p:nvPr/>
        </p:nvSpPr>
        <p:spPr>
          <a:xfrm>
            <a:off x="6578990" y="311989"/>
            <a:ext cx="2743200" cy="1015663"/>
          </a:xfrm>
          <a:prstGeom prst="rect">
            <a:avLst/>
          </a:prstGeom>
          <a:noFill/>
        </p:spPr>
        <p:txBody>
          <a:bodyPr wrap="square" rtlCol="0">
            <a:spAutoFit/>
          </a:bodyPr>
          <a:lstStyle/>
          <a:p>
            <a:pPr algn="ctr"/>
            <a:r>
              <a:rPr lang="sk-SK" sz="2000" dirty="0"/>
              <a:t>štúdium literatúry a prehľad skúmania v danej problematike</a:t>
            </a:r>
          </a:p>
        </p:txBody>
      </p:sp>
      <p:sp>
        <p:nvSpPr>
          <p:cNvPr id="13" name="BlokTextu 12">
            <a:extLst>
              <a:ext uri="{FF2B5EF4-FFF2-40B4-BE49-F238E27FC236}">
                <a16:creationId xmlns:a16="http://schemas.microsoft.com/office/drawing/2014/main" id="{7E0AFF47-8EC3-4A6B-80F4-6A72289D61CA}"/>
              </a:ext>
            </a:extLst>
          </p:cNvPr>
          <p:cNvSpPr txBox="1"/>
          <p:nvPr/>
        </p:nvSpPr>
        <p:spPr>
          <a:xfrm>
            <a:off x="8308458" y="1807875"/>
            <a:ext cx="3347484" cy="1015663"/>
          </a:xfrm>
          <a:prstGeom prst="rect">
            <a:avLst/>
          </a:prstGeom>
          <a:noFill/>
        </p:spPr>
        <p:txBody>
          <a:bodyPr wrap="square" rtlCol="0">
            <a:spAutoFit/>
          </a:bodyPr>
          <a:lstStyle/>
          <a:p>
            <a:pPr algn="ctr"/>
            <a:r>
              <a:rPr lang="sk-SK" sz="2000" dirty="0"/>
              <a:t>formulácia hlavného cieľa a pracovných hypotéz skúmania</a:t>
            </a:r>
          </a:p>
        </p:txBody>
      </p:sp>
      <p:sp>
        <p:nvSpPr>
          <p:cNvPr id="14" name="BlokTextu 13">
            <a:extLst>
              <a:ext uri="{FF2B5EF4-FFF2-40B4-BE49-F238E27FC236}">
                <a16:creationId xmlns:a16="http://schemas.microsoft.com/office/drawing/2014/main" id="{4400F9EA-9B3B-4CFB-8468-49EECF519993}"/>
              </a:ext>
            </a:extLst>
          </p:cNvPr>
          <p:cNvSpPr txBox="1"/>
          <p:nvPr/>
        </p:nvSpPr>
        <p:spPr>
          <a:xfrm>
            <a:off x="8351519" y="3950916"/>
            <a:ext cx="2743200" cy="400110"/>
          </a:xfrm>
          <a:prstGeom prst="rect">
            <a:avLst/>
          </a:prstGeom>
          <a:noFill/>
        </p:spPr>
        <p:txBody>
          <a:bodyPr wrap="square" rtlCol="0">
            <a:spAutoFit/>
          </a:bodyPr>
          <a:lstStyle/>
          <a:p>
            <a:pPr algn="ctr"/>
            <a:r>
              <a:rPr lang="sk-SK" sz="2000" dirty="0"/>
              <a:t>organizácia skúmania</a:t>
            </a:r>
          </a:p>
        </p:txBody>
      </p:sp>
      <p:sp>
        <p:nvSpPr>
          <p:cNvPr id="15" name="Šípka: doprava 14">
            <a:extLst>
              <a:ext uri="{FF2B5EF4-FFF2-40B4-BE49-F238E27FC236}">
                <a16:creationId xmlns:a16="http://schemas.microsoft.com/office/drawing/2014/main" id="{1597A95F-4DB6-4BDB-8FF5-4E44657617F9}"/>
              </a:ext>
            </a:extLst>
          </p:cNvPr>
          <p:cNvSpPr/>
          <p:nvPr/>
        </p:nvSpPr>
        <p:spPr>
          <a:xfrm>
            <a:off x="6016282" y="500991"/>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7" name="Šípka: doprava 16">
            <a:extLst>
              <a:ext uri="{FF2B5EF4-FFF2-40B4-BE49-F238E27FC236}">
                <a16:creationId xmlns:a16="http://schemas.microsoft.com/office/drawing/2014/main" id="{44E9744D-B022-4C62-99AE-C29310F2626E}"/>
              </a:ext>
            </a:extLst>
          </p:cNvPr>
          <p:cNvSpPr/>
          <p:nvPr/>
        </p:nvSpPr>
        <p:spPr>
          <a:xfrm rot="2974864">
            <a:off x="9200607" y="113196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8" name="Šípka: doprava 17">
            <a:extLst>
              <a:ext uri="{FF2B5EF4-FFF2-40B4-BE49-F238E27FC236}">
                <a16:creationId xmlns:a16="http://schemas.microsoft.com/office/drawing/2014/main" id="{00B9D4FF-465C-4B69-ABF4-89A054C2CA5D}"/>
              </a:ext>
            </a:extLst>
          </p:cNvPr>
          <p:cNvSpPr/>
          <p:nvPr/>
        </p:nvSpPr>
        <p:spPr>
          <a:xfrm rot="5400000">
            <a:off x="9401906" y="317182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9" name="Šípka: doprava 18">
            <a:extLst>
              <a:ext uri="{FF2B5EF4-FFF2-40B4-BE49-F238E27FC236}">
                <a16:creationId xmlns:a16="http://schemas.microsoft.com/office/drawing/2014/main" id="{093C7A63-8747-47FB-A168-E8F1C4B313E8}"/>
              </a:ext>
            </a:extLst>
          </p:cNvPr>
          <p:cNvSpPr/>
          <p:nvPr/>
        </p:nvSpPr>
        <p:spPr>
          <a:xfrm rot="8507082">
            <a:off x="7933767" y="467917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0" name="Šípka: doprava 19">
            <a:extLst>
              <a:ext uri="{FF2B5EF4-FFF2-40B4-BE49-F238E27FC236}">
                <a16:creationId xmlns:a16="http://schemas.microsoft.com/office/drawing/2014/main" id="{90B21669-DA96-4249-85ED-80D44EFCAC7E}"/>
              </a:ext>
            </a:extLst>
          </p:cNvPr>
          <p:cNvSpPr/>
          <p:nvPr/>
        </p:nvSpPr>
        <p:spPr>
          <a:xfrm rot="12556891">
            <a:off x="3923324" y="4595659"/>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1" name="Šípka: doprava 20">
            <a:extLst>
              <a:ext uri="{FF2B5EF4-FFF2-40B4-BE49-F238E27FC236}">
                <a16:creationId xmlns:a16="http://schemas.microsoft.com/office/drawing/2014/main" id="{89C21DA4-6FB1-4E49-8ED2-102F7EAFF0B5}"/>
              </a:ext>
            </a:extLst>
          </p:cNvPr>
          <p:cNvSpPr/>
          <p:nvPr/>
        </p:nvSpPr>
        <p:spPr>
          <a:xfrm rot="16200000">
            <a:off x="2044570" y="2879275"/>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2" name="Šípka: doprava 21">
            <a:extLst>
              <a:ext uri="{FF2B5EF4-FFF2-40B4-BE49-F238E27FC236}">
                <a16:creationId xmlns:a16="http://schemas.microsoft.com/office/drawing/2014/main" id="{CB38DAF2-4B5F-4DB1-A950-2AD7B289EE4A}"/>
              </a:ext>
            </a:extLst>
          </p:cNvPr>
          <p:cNvSpPr/>
          <p:nvPr/>
        </p:nvSpPr>
        <p:spPr>
          <a:xfrm rot="19359211">
            <a:off x="2985822" y="99649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32403"/>
            <a:ext cx="1612296" cy="1612296"/>
          </a:xfrm>
          <a:prstGeom prst="rect">
            <a:avLst/>
          </a:prstGeom>
        </p:spPr>
      </p:pic>
    </p:spTree>
    <p:extLst>
      <p:ext uri="{BB962C8B-B14F-4D97-AF65-F5344CB8AC3E}">
        <p14:creationId xmlns:p14="http://schemas.microsoft.com/office/powerpoint/2010/main" val="37720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animBg="1"/>
      <p:bldP spid="21" grpId="0" animBg="1"/>
      <p:bldP spid="2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9D30DB-C079-43CA-B5D2-5B1089FB51D4}"/>
              </a:ext>
            </a:extLst>
          </p:cNvPr>
          <p:cNvSpPr>
            <a:spLocks noGrp="1"/>
          </p:cNvSpPr>
          <p:nvPr>
            <p:ph type="ctrTitle"/>
          </p:nvPr>
        </p:nvSpPr>
        <p:spPr>
          <a:xfrm>
            <a:off x="853269" y="2106401"/>
            <a:ext cx="10477340" cy="2052901"/>
          </a:xfrm>
        </p:spPr>
        <p:txBody>
          <a:bodyPr/>
          <a:lstStyle/>
          <a:p>
            <a:r>
              <a:rPr lang="sk-SK" dirty="0"/>
              <a:t>Seminár k bakalárskej práci I. / </a:t>
            </a:r>
            <a:br>
              <a:rPr lang="sk-SK" dirty="0"/>
            </a:br>
            <a:r>
              <a:rPr lang="sk-SK" dirty="0"/>
              <a:t>Diplomový seminár I.</a:t>
            </a:r>
          </a:p>
        </p:txBody>
      </p:sp>
      <p:sp>
        <p:nvSpPr>
          <p:cNvPr id="3" name="Podnadpis 2">
            <a:extLst>
              <a:ext uri="{FF2B5EF4-FFF2-40B4-BE49-F238E27FC236}">
                <a16:creationId xmlns:a16="http://schemas.microsoft.com/office/drawing/2014/main" id="{9A8FAFB7-7680-4405-9CD6-D10BA1184A43}"/>
              </a:ext>
            </a:extLst>
          </p:cNvPr>
          <p:cNvSpPr>
            <a:spLocks noGrp="1"/>
          </p:cNvSpPr>
          <p:nvPr>
            <p:ph type="subTitle" idx="1"/>
          </p:nvPr>
        </p:nvSpPr>
        <p:spPr>
          <a:xfrm>
            <a:off x="853270" y="4684119"/>
            <a:ext cx="8475260" cy="974559"/>
          </a:xfrm>
        </p:spPr>
        <p:txBody>
          <a:bodyPr/>
          <a:lstStyle/>
          <a:p>
            <a:r>
              <a:rPr lang="sk-SK" dirty="0"/>
              <a:t>Mgr. Jozef KIRCHMAYER, PhD. </a:t>
            </a:r>
          </a:p>
          <a:p>
            <a:r>
              <a:rPr lang="sk-SK" dirty="0" err="1"/>
              <a:t>jozef.kirchmayer@vsemba.sk</a:t>
            </a:r>
            <a:endParaRPr lang="sk-SK" dirty="0"/>
          </a:p>
        </p:txBody>
      </p:sp>
      <p:sp>
        <p:nvSpPr>
          <p:cNvPr id="4" name="BlokTextu 3">
            <a:extLst>
              <a:ext uri="{FF2B5EF4-FFF2-40B4-BE49-F238E27FC236}">
                <a16:creationId xmlns:a16="http://schemas.microsoft.com/office/drawing/2014/main" id="{34EBA060-2CAD-E7E5-7125-A379D7723477}"/>
              </a:ext>
            </a:extLst>
          </p:cNvPr>
          <p:cNvSpPr txBox="1"/>
          <p:nvPr/>
        </p:nvSpPr>
        <p:spPr>
          <a:xfrm>
            <a:off x="8257591" y="4458928"/>
            <a:ext cx="3526972" cy="2215991"/>
          </a:xfrm>
          <a:prstGeom prst="rect">
            <a:avLst/>
          </a:prstGeom>
          <a:noFill/>
        </p:spPr>
        <p:txBody>
          <a:bodyPr wrap="square" rtlCol="0">
            <a:spAutoFit/>
          </a:bodyPr>
          <a:lstStyle/>
          <a:p>
            <a:r>
              <a:rPr lang="sk-SK" sz="13800" b="1" dirty="0" err="1">
                <a:solidFill>
                  <a:schemeClr val="bg1"/>
                </a:solidFill>
              </a:rPr>
              <a:t>2</a:t>
            </a:r>
            <a:r>
              <a:rPr lang="sk-SK" sz="6000" b="1" dirty="0" err="1">
                <a:solidFill>
                  <a:schemeClr val="bg1"/>
                </a:solidFill>
              </a:rPr>
              <a:t>.</a:t>
            </a:r>
            <a:r>
              <a:rPr lang="sk-SK" sz="6000" dirty="0" err="1">
                <a:solidFill>
                  <a:schemeClr val="bg1"/>
                </a:solidFill>
              </a:rPr>
              <a:t>časť</a:t>
            </a:r>
            <a:endParaRPr lang="sk-SK" sz="6000" dirty="0">
              <a:solidFill>
                <a:schemeClr val="bg1"/>
              </a:solidFill>
            </a:endParaRPr>
          </a:p>
        </p:txBody>
      </p:sp>
    </p:spTree>
    <p:extLst>
      <p:ext uri="{BB962C8B-B14F-4D97-AF65-F5344CB8AC3E}">
        <p14:creationId xmlns:p14="http://schemas.microsoft.com/office/powerpoint/2010/main" val="1431343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199" y="2268537"/>
            <a:ext cx="10723685" cy="1855788"/>
          </a:xfrm>
          <a:noFill/>
        </p:spPr>
        <p:txBody>
          <a:bodyPr>
            <a:normAutofit/>
          </a:bodyPr>
          <a:lstStyle/>
          <a:p>
            <a:r>
              <a:rPr lang="sk-SK" dirty="0"/>
              <a:t>Formálne </a:t>
            </a:r>
            <a:r>
              <a:rPr lang="sk-SK"/>
              <a:t>náležitosti záverečnej </a:t>
            </a:r>
            <a:r>
              <a:rPr lang="sk-SK" dirty="0"/>
              <a:t>práce (1. časť) </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117</a:t>
            </a:fld>
            <a:endParaRPr lang="sk-SK"/>
          </a:p>
        </p:txBody>
      </p:sp>
    </p:spTree>
    <p:extLst>
      <p:ext uri="{BB962C8B-B14F-4D97-AF65-F5344CB8AC3E}">
        <p14:creationId xmlns:p14="http://schemas.microsoft.com/office/powerpoint/2010/main" val="10331678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118</a:t>
            </a:fld>
            <a:endParaRPr lang="sk-SK"/>
          </a:p>
        </p:txBody>
      </p:sp>
      <p:sp>
        <p:nvSpPr>
          <p:cNvPr id="18" name="BlokTextu 17">
            <a:extLst>
              <a:ext uri="{FF2B5EF4-FFF2-40B4-BE49-F238E27FC236}">
                <a16:creationId xmlns:a16="http://schemas.microsoft.com/office/drawing/2014/main" id="{14E15576-D6B5-4FD5-AD7D-2A66B2E23872}"/>
              </a:ext>
            </a:extLst>
          </p:cNvPr>
          <p:cNvSpPr txBox="1"/>
          <p:nvPr/>
        </p:nvSpPr>
        <p:spPr>
          <a:xfrm>
            <a:off x="221609" y="1358503"/>
            <a:ext cx="11132191" cy="4524315"/>
          </a:xfrm>
          <a:prstGeom prst="rect">
            <a:avLst/>
          </a:prstGeom>
          <a:noFill/>
        </p:spPr>
        <p:txBody>
          <a:bodyPr wrap="square">
            <a:spAutoFit/>
          </a:bodyPr>
          <a:lstStyle/>
          <a:p>
            <a:pPr marL="342900" indent="-342900" algn="just">
              <a:buFont typeface="Arial" panose="020B0604020202020204" pitchFamily="34" charset="0"/>
              <a:buChar char="•"/>
            </a:pPr>
            <a:r>
              <a:rPr lang="sk-SK" sz="3600" b="1" i="1" dirty="0">
                <a:effectLst>
                  <a:outerShdw blurRad="38100" dist="38100" dir="2700000" algn="tl">
                    <a:srgbClr val="000000">
                      <a:alpha val="43137"/>
                    </a:srgbClr>
                  </a:outerShdw>
                </a:effectLst>
                <a:latin typeface="Calibri" pitchFamily="34" charset="0"/>
              </a:rPr>
              <a:t>Bakalárskou prácou </a:t>
            </a:r>
            <a:r>
              <a:rPr lang="sk-SK" sz="3600" b="1" dirty="0">
                <a:latin typeface="Calibri" pitchFamily="34" charset="0"/>
              </a:rPr>
              <a:t>sa overujú vedomosti a zručnosti, ktoré študent získal počas bakalárskeho štúdia a jeho schopnosti používať ich pri riešení úloh študijného odboru.</a:t>
            </a:r>
          </a:p>
          <a:p>
            <a:pPr marL="342900" indent="-342900" algn="just">
              <a:buFont typeface="Arial" panose="020B0604020202020204" pitchFamily="34" charset="0"/>
              <a:buChar char="•"/>
            </a:pPr>
            <a:r>
              <a:rPr lang="sk-SK" sz="3600" b="1" i="1" dirty="0">
                <a:effectLst>
                  <a:outerShdw blurRad="38100" dist="38100" dir="2700000" algn="tl">
                    <a:srgbClr val="000000">
                      <a:alpha val="43137"/>
                    </a:srgbClr>
                  </a:outerShdw>
                </a:effectLst>
                <a:latin typeface="Calibri" pitchFamily="34" charset="0"/>
              </a:rPr>
              <a:t>Diplomovou prácou</a:t>
            </a:r>
            <a:r>
              <a:rPr lang="sk-SK" sz="3600" b="1" dirty="0">
                <a:latin typeface="Calibri" pitchFamily="34" charset="0"/>
              </a:rPr>
              <a:t> sa overujú vedomosti a zručnosti, ktoré študent získal počas magisterského štúdia a jeho schopnosti používať ich pri riešení úloh študijného odboru.</a:t>
            </a:r>
          </a:p>
        </p:txBody>
      </p:sp>
    </p:spTree>
    <p:extLst>
      <p:ext uri="{BB962C8B-B14F-4D97-AF65-F5344CB8AC3E}">
        <p14:creationId xmlns:p14="http://schemas.microsoft.com/office/powerpoint/2010/main" val="23592907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119</a:t>
            </a:fld>
            <a:endParaRPr lang="sk-SK"/>
          </a:p>
        </p:txBody>
      </p:sp>
      <p:pic>
        <p:nvPicPr>
          <p:cNvPr id="6" name="Obrázok 5">
            <a:extLst>
              <a:ext uri="{FF2B5EF4-FFF2-40B4-BE49-F238E27FC236}">
                <a16:creationId xmlns:a16="http://schemas.microsoft.com/office/drawing/2014/main" id="{ECBF4FA1-2ABC-44C5-B453-F4B0616454A1}"/>
              </a:ext>
            </a:extLst>
          </p:cNvPr>
          <p:cNvPicPr>
            <a:picLocks noChangeAspect="1"/>
          </p:cNvPicPr>
          <p:nvPr/>
        </p:nvPicPr>
        <p:blipFill>
          <a:blip r:embed="rId2"/>
          <a:stretch>
            <a:fillRect/>
          </a:stretch>
        </p:blipFill>
        <p:spPr>
          <a:xfrm>
            <a:off x="539779" y="136525"/>
            <a:ext cx="10441410" cy="6007010"/>
          </a:xfrm>
          <a:prstGeom prst="rect">
            <a:avLst/>
          </a:prstGeom>
        </p:spPr>
      </p:pic>
      <p:sp>
        <p:nvSpPr>
          <p:cNvPr id="7" name="Obdĺžnik: zaoblené rohy 6">
            <a:extLst>
              <a:ext uri="{FF2B5EF4-FFF2-40B4-BE49-F238E27FC236}">
                <a16:creationId xmlns:a16="http://schemas.microsoft.com/office/drawing/2014/main" id="{3AE3956F-1D3F-4023-9F8B-D64B32E750FB}"/>
              </a:ext>
            </a:extLst>
          </p:cNvPr>
          <p:cNvSpPr/>
          <p:nvPr/>
        </p:nvSpPr>
        <p:spPr>
          <a:xfrm>
            <a:off x="897622" y="1031847"/>
            <a:ext cx="3707934" cy="444616"/>
          </a:xfrm>
          <a:prstGeom prst="roundRect">
            <a:avLst>
              <a:gd name="adj" fmla="val 3930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zaoblené rohy 8">
            <a:extLst>
              <a:ext uri="{FF2B5EF4-FFF2-40B4-BE49-F238E27FC236}">
                <a16:creationId xmlns:a16="http://schemas.microsoft.com/office/drawing/2014/main" id="{58A355CD-ED66-4ABF-A322-713120FDDBC6}"/>
              </a:ext>
            </a:extLst>
          </p:cNvPr>
          <p:cNvSpPr/>
          <p:nvPr/>
        </p:nvSpPr>
        <p:spPr>
          <a:xfrm>
            <a:off x="764797" y="4160939"/>
            <a:ext cx="4696436" cy="780177"/>
          </a:xfrm>
          <a:prstGeom prst="roundRect">
            <a:avLst>
              <a:gd name="adj" fmla="val 3930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0" name="Picture 4">
            <a:extLst>
              <a:ext uri="{FF2B5EF4-FFF2-40B4-BE49-F238E27FC236}">
                <a16:creationId xmlns:a16="http://schemas.microsoft.com/office/drawing/2014/main" id="{E87747C5-CCD0-4D4E-8293-187A7A2AE8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86446" y="115545"/>
            <a:ext cx="4296464" cy="6048970"/>
          </a:xfrm>
          <a:prstGeom prst="rect">
            <a:avLst/>
          </a:prstGeom>
          <a:noFill/>
          <a:ln w="9525">
            <a:noFill/>
            <a:miter lim="800000"/>
            <a:headEnd/>
            <a:tailEnd/>
          </a:ln>
          <a:effectLst/>
        </p:spPr>
      </p:pic>
    </p:spTree>
    <p:extLst>
      <p:ext uri="{BB962C8B-B14F-4D97-AF65-F5344CB8AC3E}">
        <p14:creationId xmlns:p14="http://schemas.microsoft.com/office/powerpoint/2010/main" val="107127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12</a:t>
            </a:fld>
            <a:endParaRPr lang="sk-SK"/>
          </a:p>
        </p:txBody>
      </p:sp>
      <p:sp>
        <p:nvSpPr>
          <p:cNvPr id="6" name="Obdĺžnik 5">
            <a:extLst>
              <a:ext uri="{FF2B5EF4-FFF2-40B4-BE49-F238E27FC236}">
                <a16:creationId xmlns:a16="http://schemas.microsoft.com/office/drawing/2014/main" id="{0912A3D6-B714-46B5-8F75-5F27A05208C8}"/>
              </a:ext>
            </a:extLst>
          </p:cNvPr>
          <p:cNvSpPr/>
          <p:nvPr/>
        </p:nvSpPr>
        <p:spPr>
          <a:xfrm>
            <a:off x="265559" y="136525"/>
            <a:ext cx="6631681"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POVINNÉ AKTIVITY NA MOODLE</a:t>
            </a:r>
          </a:p>
        </p:txBody>
      </p:sp>
      <p:sp>
        <p:nvSpPr>
          <p:cNvPr id="7" name="Obdĺžnik 6">
            <a:extLst>
              <a:ext uri="{FF2B5EF4-FFF2-40B4-BE49-F238E27FC236}">
                <a16:creationId xmlns:a16="http://schemas.microsoft.com/office/drawing/2014/main" id="{27E6EB8A-670D-4A10-95F1-2480B106F6C3}"/>
              </a:ext>
            </a:extLst>
          </p:cNvPr>
          <p:cNvSpPr/>
          <p:nvPr/>
        </p:nvSpPr>
        <p:spPr>
          <a:xfrm>
            <a:off x="7026028" y="136525"/>
            <a:ext cx="2962672"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60</a:t>
            </a:r>
            <a:r>
              <a:rPr lang="sk-SK" sz="3600" dirty="0">
                <a:effectLst>
                  <a:outerShdw blurRad="38100" dist="38100" dir="2700000" algn="tl">
                    <a:srgbClr val="000000">
                      <a:alpha val="43137"/>
                    </a:srgbClr>
                  </a:outerShdw>
                </a:effectLst>
              </a:rPr>
              <a:t> bodov</a:t>
            </a:r>
          </a:p>
        </p:txBody>
      </p:sp>
      <p:sp>
        <p:nvSpPr>
          <p:cNvPr id="8" name="Obdĺžnik 7">
            <a:extLst>
              <a:ext uri="{FF2B5EF4-FFF2-40B4-BE49-F238E27FC236}">
                <a16:creationId xmlns:a16="http://schemas.microsoft.com/office/drawing/2014/main" id="{62B200AE-C65D-4829-B5D0-6A9DF927FF17}"/>
              </a:ext>
            </a:extLst>
          </p:cNvPr>
          <p:cNvSpPr/>
          <p:nvPr/>
        </p:nvSpPr>
        <p:spPr>
          <a:xfrm>
            <a:off x="697608" y="1466043"/>
            <a:ext cx="619963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Arial" panose="020B0604020202020204" pitchFamily="34" charset="0"/>
              <a:buChar char="•"/>
            </a:pPr>
            <a:r>
              <a:rPr lang="sk-SK" sz="3200" dirty="0">
                <a:effectLst>
                  <a:outerShdw blurRad="38100" dist="38100" dir="2700000" algn="tl">
                    <a:srgbClr val="000000">
                      <a:alpha val="43137"/>
                    </a:srgbClr>
                  </a:outerShdw>
                </a:effectLst>
              </a:rPr>
              <a:t>osnova záverečnej práce</a:t>
            </a:r>
          </a:p>
        </p:txBody>
      </p:sp>
      <p:sp>
        <p:nvSpPr>
          <p:cNvPr id="9" name="Obdĺžnik 8">
            <a:extLst>
              <a:ext uri="{FF2B5EF4-FFF2-40B4-BE49-F238E27FC236}">
                <a16:creationId xmlns:a16="http://schemas.microsoft.com/office/drawing/2014/main" id="{0CB0871B-BB49-40EA-8D72-A858B7C9CE01}"/>
              </a:ext>
            </a:extLst>
          </p:cNvPr>
          <p:cNvSpPr/>
          <p:nvPr/>
        </p:nvSpPr>
        <p:spPr>
          <a:xfrm>
            <a:off x="7026028" y="1468090"/>
            <a:ext cx="296267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k-SK" sz="6000" b="1" dirty="0">
                <a:effectLst>
                  <a:outerShdw blurRad="38100" dist="38100" dir="2700000" algn="tl">
                    <a:srgbClr val="000000">
                      <a:alpha val="43137"/>
                    </a:srgbClr>
                  </a:outerShdw>
                </a:effectLst>
              </a:rPr>
              <a:t>30</a:t>
            </a:r>
            <a:r>
              <a:rPr lang="sk-SK" sz="2800" dirty="0">
                <a:effectLst>
                  <a:outerShdw blurRad="38100" dist="38100" dir="2700000" algn="tl">
                    <a:srgbClr val="000000">
                      <a:alpha val="43137"/>
                    </a:srgbClr>
                  </a:outerShdw>
                </a:effectLst>
              </a:rPr>
              <a:t> bodov</a:t>
            </a:r>
          </a:p>
        </p:txBody>
      </p:sp>
      <p:sp>
        <p:nvSpPr>
          <p:cNvPr id="10" name="BlokTextu 9">
            <a:extLst>
              <a:ext uri="{FF2B5EF4-FFF2-40B4-BE49-F238E27FC236}">
                <a16:creationId xmlns:a16="http://schemas.microsoft.com/office/drawing/2014/main" id="{05D31E44-96BD-4DD1-8BAB-B1C1EF548F17}"/>
              </a:ext>
            </a:extLst>
          </p:cNvPr>
          <p:cNvSpPr txBox="1"/>
          <p:nvPr/>
        </p:nvSpPr>
        <p:spPr>
          <a:xfrm>
            <a:off x="364434" y="2437154"/>
            <a:ext cx="11217965" cy="3693319"/>
          </a:xfrm>
          <a:prstGeom prst="rect">
            <a:avLst/>
          </a:prstGeom>
          <a:noFill/>
        </p:spPr>
        <p:txBody>
          <a:bodyPr wrap="square">
            <a:spAutoFit/>
          </a:bodyPr>
          <a:lstStyle/>
          <a:p>
            <a:pPr marL="285750" indent="-285750">
              <a:buFont typeface="Arial" panose="020B0604020202020204" pitchFamily="34" charset="0"/>
              <a:buChar char="•"/>
            </a:pPr>
            <a:r>
              <a:rPr lang="sk-SK" sz="2600" b="1" dirty="0">
                <a:effectLst/>
                <a:latin typeface="+mj-lt"/>
              </a:rPr>
              <a:t>vyváženosť </a:t>
            </a:r>
            <a:r>
              <a:rPr lang="sk-SK" sz="2600" dirty="0">
                <a:effectLst/>
                <a:latin typeface="+mj-lt"/>
              </a:rPr>
              <a:t>(vyváženosť znamená, že záverečná práca musí byť vyvážená v súlade s metodickou príručkou - počet strán v jednotlivých kapitolách),</a:t>
            </a:r>
            <a:endParaRPr lang="sk-SK" sz="2600" dirty="0">
              <a:latin typeface="+mj-lt"/>
            </a:endParaRPr>
          </a:p>
          <a:p>
            <a:pPr marL="285750" indent="-285750">
              <a:buFont typeface="Arial" panose="020B0604020202020204" pitchFamily="34" charset="0"/>
              <a:buChar char="•"/>
            </a:pPr>
            <a:r>
              <a:rPr lang="sk-SK" sz="2600" b="1" dirty="0">
                <a:effectLst/>
                <a:latin typeface="+mj-lt"/>
              </a:rPr>
              <a:t>relevantnosť (väzba na tému) </a:t>
            </a:r>
            <a:r>
              <a:rPr lang="sk-SK" sz="2600" dirty="0">
                <a:effectLst/>
                <a:latin typeface="+mj-lt"/>
              </a:rPr>
              <a:t>(relevantnosť znamená, že štruktúra zodpovedá danej téme a zvolenému cieľu záverečnej práce),</a:t>
            </a:r>
            <a:endParaRPr lang="sk-SK" sz="2600" dirty="0">
              <a:latin typeface="+mj-lt"/>
            </a:endParaRPr>
          </a:p>
          <a:p>
            <a:pPr marL="285750" indent="-285750">
              <a:buFont typeface="Arial" panose="020B0604020202020204" pitchFamily="34" charset="0"/>
              <a:buChar char="•"/>
            </a:pPr>
            <a:r>
              <a:rPr lang="sk-SK" sz="2600" b="1" dirty="0">
                <a:effectLst/>
                <a:latin typeface="+mj-lt"/>
              </a:rPr>
              <a:t>štruktúrovanosť </a:t>
            </a:r>
            <a:r>
              <a:rPr lang="sk-SK" sz="2600" dirty="0">
                <a:effectLst/>
                <a:latin typeface="+mj-lt"/>
              </a:rPr>
              <a:t>(štruktúrovanosť znamená, že je samotná záverečná práca je správne rozdelená do kapitol, podkapitol a oddielov),</a:t>
            </a:r>
            <a:endParaRPr lang="sk-SK" sz="2600" dirty="0">
              <a:latin typeface="+mj-lt"/>
            </a:endParaRPr>
          </a:p>
          <a:p>
            <a:pPr marL="285750" indent="-285750">
              <a:buFont typeface="Arial" panose="020B0604020202020204" pitchFamily="34" charset="0"/>
              <a:buChar char="•"/>
            </a:pPr>
            <a:r>
              <a:rPr lang="sk-SK" sz="2600" b="1" dirty="0">
                <a:effectLst/>
                <a:latin typeface="+mj-lt"/>
              </a:rPr>
              <a:t>logická nadväznosť </a:t>
            </a:r>
            <a:r>
              <a:rPr lang="sk-SK" sz="2600" dirty="0">
                <a:effectLst/>
                <a:latin typeface="+mj-lt"/>
              </a:rPr>
              <a:t>(logická nadväznosť znamená, že jednotlivé časti záverečnej práce logicky nadväzujú a vytvárajú kompaktný celok).</a:t>
            </a:r>
            <a:endParaRPr lang="sk-SK" sz="2600" dirty="0">
              <a:latin typeface="+mj-lt"/>
            </a:endParaRPr>
          </a:p>
        </p:txBody>
      </p:sp>
    </p:spTree>
    <p:extLst>
      <p:ext uri="{BB962C8B-B14F-4D97-AF65-F5344CB8AC3E}">
        <p14:creationId xmlns:p14="http://schemas.microsoft.com/office/powerpoint/2010/main" val="39439798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120</a:t>
            </a:fld>
            <a:endParaRPr lang="sk-SK"/>
          </a:p>
        </p:txBody>
      </p:sp>
      <p:sp>
        <p:nvSpPr>
          <p:cNvPr id="5" name="Obdĺžnik 4">
            <a:extLst>
              <a:ext uri="{FF2B5EF4-FFF2-40B4-BE49-F238E27FC236}">
                <a16:creationId xmlns:a16="http://schemas.microsoft.com/office/drawing/2014/main" id="{36487E92-3779-4396-9912-A893E9DCBBE8}"/>
              </a:ext>
            </a:extLst>
          </p:cNvPr>
          <p:cNvSpPr/>
          <p:nvPr/>
        </p:nvSpPr>
        <p:spPr>
          <a:xfrm>
            <a:off x="5916151" y="1442196"/>
            <a:ext cx="4320000" cy="2800767"/>
          </a:xfrm>
          <a:prstGeom prst="rect">
            <a:avLst/>
          </a:prstGeom>
        </p:spPr>
        <p:txBody>
          <a:bodyPr wrap="square">
            <a:spAutoFit/>
          </a:bodyPr>
          <a:lstStyle/>
          <a:p>
            <a:pPr algn="ctr" fontAlgn="auto">
              <a:spcBef>
                <a:spcPts val="0"/>
              </a:spcBef>
              <a:spcAft>
                <a:spcPts val="0"/>
              </a:spcAft>
              <a:defRPr/>
            </a:pPr>
            <a:r>
              <a:rPr lang="sk-SK" sz="4400" dirty="0">
                <a:latin typeface="Calibri" pitchFamily="34" charset="0"/>
              </a:rPr>
              <a:t>Rozsah </a:t>
            </a:r>
            <a:r>
              <a:rPr lang="sk-SK" sz="4400" b="1" dirty="0">
                <a:solidFill>
                  <a:srgbClr val="006600"/>
                </a:solidFill>
                <a:latin typeface="Calibri" pitchFamily="34" charset="0"/>
              </a:rPr>
              <a:t>diplomovej</a:t>
            </a:r>
            <a:r>
              <a:rPr lang="sk-SK" sz="4400" dirty="0">
                <a:latin typeface="Calibri" pitchFamily="34" charset="0"/>
              </a:rPr>
              <a:t> práce je spravidla  </a:t>
            </a:r>
          </a:p>
          <a:p>
            <a:pPr algn="ctr" fontAlgn="auto">
              <a:spcBef>
                <a:spcPts val="0"/>
              </a:spcBef>
              <a:spcAft>
                <a:spcPts val="0"/>
              </a:spcAft>
              <a:defRPr/>
            </a:pPr>
            <a:r>
              <a:rPr lang="sk-SK" sz="4400" b="1" dirty="0">
                <a:latin typeface="Calibri" pitchFamily="34" charset="0"/>
              </a:rPr>
              <a:t>60 strán</a:t>
            </a:r>
            <a:r>
              <a:rPr lang="sk-SK" sz="4400" dirty="0">
                <a:latin typeface="Calibri" pitchFamily="34" charset="0"/>
              </a:rPr>
              <a:t>, </a:t>
            </a:r>
          </a:p>
        </p:txBody>
      </p:sp>
      <p:sp>
        <p:nvSpPr>
          <p:cNvPr id="6" name="Zaoblený obdĺžnik 8">
            <a:extLst>
              <a:ext uri="{FF2B5EF4-FFF2-40B4-BE49-F238E27FC236}">
                <a16:creationId xmlns:a16="http://schemas.microsoft.com/office/drawing/2014/main" id="{C66650EA-D98F-4DE9-9793-40F53F47AAF7}"/>
              </a:ext>
            </a:extLst>
          </p:cNvPr>
          <p:cNvSpPr/>
          <p:nvPr/>
        </p:nvSpPr>
        <p:spPr>
          <a:xfrm>
            <a:off x="309482" y="295118"/>
            <a:ext cx="10538306"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ROZSAH ZÁVEREČNEJ PRÁCE</a:t>
            </a:r>
          </a:p>
        </p:txBody>
      </p:sp>
      <p:sp>
        <p:nvSpPr>
          <p:cNvPr id="7" name="Obdĺžnik 6">
            <a:extLst>
              <a:ext uri="{FF2B5EF4-FFF2-40B4-BE49-F238E27FC236}">
                <a16:creationId xmlns:a16="http://schemas.microsoft.com/office/drawing/2014/main" id="{9394CD04-A0E8-4FD0-87F4-64182FABB851}"/>
              </a:ext>
            </a:extLst>
          </p:cNvPr>
          <p:cNvSpPr/>
          <p:nvPr/>
        </p:nvSpPr>
        <p:spPr>
          <a:xfrm>
            <a:off x="413239" y="4561835"/>
            <a:ext cx="11139853" cy="1323439"/>
          </a:xfrm>
          <a:prstGeom prst="rect">
            <a:avLst/>
          </a:prstGeom>
        </p:spPr>
        <p:txBody>
          <a:bodyPr wrap="square">
            <a:spAutoFit/>
          </a:bodyPr>
          <a:lstStyle/>
          <a:p>
            <a:pPr algn="ctr" fontAlgn="auto">
              <a:spcBef>
                <a:spcPts val="0"/>
              </a:spcBef>
              <a:spcAft>
                <a:spcPts val="0"/>
              </a:spcAft>
              <a:defRPr/>
            </a:pPr>
            <a:r>
              <a:rPr lang="sk-SK" sz="4000" dirty="0">
                <a:latin typeface="Calibri" pitchFamily="34" charset="0"/>
              </a:rPr>
              <a:t>pričom do rozsahu práce sa počíta len hlavný text, t.j. </a:t>
            </a:r>
            <a:r>
              <a:rPr lang="sk-SK" sz="4000" b="1" dirty="0">
                <a:latin typeface="Calibri" pitchFamily="34" charset="0"/>
              </a:rPr>
              <a:t>úvod, kapitoly, záver a zoznam použitej literatúry</a:t>
            </a:r>
            <a:r>
              <a:rPr lang="sk-SK" sz="4000" dirty="0">
                <a:latin typeface="Calibri" pitchFamily="34" charset="0"/>
              </a:rPr>
              <a:t>.</a:t>
            </a:r>
            <a:endParaRPr lang="sk-SK" sz="3200" dirty="0">
              <a:latin typeface="Calibri" pitchFamily="34" charset="0"/>
            </a:endParaRPr>
          </a:p>
        </p:txBody>
      </p:sp>
      <p:sp>
        <p:nvSpPr>
          <p:cNvPr id="8" name="Obdĺžnik 7">
            <a:extLst>
              <a:ext uri="{FF2B5EF4-FFF2-40B4-BE49-F238E27FC236}">
                <a16:creationId xmlns:a16="http://schemas.microsoft.com/office/drawing/2014/main" id="{BF2AC608-BACE-4C3E-A373-BC28378AE3E2}"/>
              </a:ext>
            </a:extLst>
          </p:cNvPr>
          <p:cNvSpPr/>
          <p:nvPr/>
        </p:nvSpPr>
        <p:spPr>
          <a:xfrm>
            <a:off x="1304928" y="1442196"/>
            <a:ext cx="4320000" cy="2800767"/>
          </a:xfrm>
          <a:prstGeom prst="rect">
            <a:avLst/>
          </a:prstGeom>
        </p:spPr>
        <p:txBody>
          <a:bodyPr wrap="square">
            <a:spAutoFit/>
          </a:bodyPr>
          <a:lstStyle/>
          <a:p>
            <a:pPr algn="ctr" fontAlgn="auto">
              <a:spcBef>
                <a:spcPts val="0"/>
              </a:spcBef>
              <a:spcAft>
                <a:spcPts val="0"/>
              </a:spcAft>
              <a:defRPr/>
            </a:pPr>
            <a:r>
              <a:rPr lang="sk-SK" sz="4400" dirty="0">
                <a:latin typeface="Calibri" pitchFamily="34" charset="0"/>
              </a:rPr>
              <a:t>Rozsah </a:t>
            </a:r>
            <a:r>
              <a:rPr lang="sk-SK" sz="4400" b="1" dirty="0">
                <a:solidFill>
                  <a:srgbClr val="006600"/>
                </a:solidFill>
                <a:latin typeface="Calibri" pitchFamily="34" charset="0"/>
              </a:rPr>
              <a:t>bakalárskej</a:t>
            </a:r>
            <a:r>
              <a:rPr lang="sk-SK" sz="4400" dirty="0">
                <a:latin typeface="Calibri" pitchFamily="34" charset="0"/>
              </a:rPr>
              <a:t> práce je spravidla  </a:t>
            </a:r>
          </a:p>
          <a:p>
            <a:pPr algn="ctr" fontAlgn="auto">
              <a:spcBef>
                <a:spcPts val="0"/>
              </a:spcBef>
              <a:spcAft>
                <a:spcPts val="0"/>
              </a:spcAft>
              <a:defRPr/>
            </a:pPr>
            <a:r>
              <a:rPr lang="sk-SK" sz="4400" b="1" dirty="0">
                <a:latin typeface="Calibri" pitchFamily="34" charset="0"/>
              </a:rPr>
              <a:t>35 - 40 strán</a:t>
            </a:r>
            <a:r>
              <a:rPr lang="sk-SK" sz="4400" dirty="0">
                <a:latin typeface="Calibri" pitchFamily="34" charset="0"/>
              </a:rPr>
              <a:t>, </a:t>
            </a:r>
          </a:p>
        </p:txBody>
      </p:sp>
      <p:cxnSp>
        <p:nvCxnSpPr>
          <p:cNvPr id="9" name="Rovná spojnica 8">
            <a:extLst>
              <a:ext uri="{FF2B5EF4-FFF2-40B4-BE49-F238E27FC236}">
                <a16:creationId xmlns:a16="http://schemas.microsoft.com/office/drawing/2014/main" id="{1811C68E-E11C-448F-8C0C-BFC346F3404B}"/>
              </a:ext>
            </a:extLst>
          </p:cNvPr>
          <p:cNvCxnSpPr/>
          <p:nvPr/>
        </p:nvCxnSpPr>
        <p:spPr>
          <a:xfrm>
            <a:off x="5705935" y="1152752"/>
            <a:ext cx="0" cy="3168352"/>
          </a:xfrm>
          <a:prstGeom prst="line">
            <a:avLst/>
          </a:prstGeom>
          <a:ln>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468568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121</a:t>
            </a:fld>
            <a:endParaRPr lang="sk-SK"/>
          </a:p>
        </p:txBody>
      </p:sp>
      <p:sp>
        <p:nvSpPr>
          <p:cNvPr id="7" name="Zaoblený obdĺžnik 8">
            <a:extLst>
              <a:ext uri="{FF2B5EF4-FFF2-40B4-BE49-F238E27FC236}">
                <a16:creationId xmlns:a16="http://schemas.microsoft.com/office/drawing/2014/main" id="{4C3F7836-D162-4C82-A8D8-3DFB4CD17195}"/>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pic>
        <p:nvPicPr>
          <p:cNvPr id="3" name="Obrázok 2" descr="Obrázok, na ktorom je osoba&#10;&#10;Automaticky generovaný popis">
            <a:extLst>
              <a:ext uri="{FF2B5EF4-FFF2-40B4-BE49-F238E27FC236}">
                <a16:creationId xmlns:a16="http://schemas.microsoft.com/office/drawing/2014/main" id="{661DE2E6-9AF9-439F-853A-F59CD7767F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481" y="922161"/>
            <a:ext cx="4693920" cy="5305711"/>
          </a:xfrm>
          <a:prstGeom prst="rect">
            <a:avLst/>
          </a:prstGeom>
        </p:spPr>
      </p:pic>
      <p:sp>
        <p:nvSpPr>
          <p:cNvPr id="13" name="Obdĺžnik 12">
            <a:extLst>
              <a:ext uri="{FF2B5EF4-FFF2-40B4-BE49-F238E27FC236}">
                <a16:creationId xmlns:a16="http://schemas.microsoft.com/office/drawing/2014/main" id="{421D030E-CF73-449D-AE97-7E5EB8F92050}"/>
              </a:ext>
            </a:extLst>
          </p:cNvPr>
          <p:cNvSpPr/>
          <p:nvPr/>
        </p:nvSpPr>
        <p:spPr>
          <a:xfrm>
            <a:off x="4635960" y="942903"/>
            <a:ext cx="7556031" cy="2923877"/>
          </a:xfrm>
          <a:prstGeom prst="rect">
            <a:avLst/>
          </a:prstGeom>
        </p:spPr>
        <p:txBody>
          <a:bodyPr wrap="square">
            <a:spAutoFit/>
          </a:bodyPr>
          <a:lstStyle/>
          <a:p>
            <a:pPr marL="514350" indent="-514350" fontAlgn="auto">
              <a:spcBef>
                <a:spcPts val="0"/>
              </a:spcBef>
              <a:spcAft>
                <a:spcPts val="0"/>
              </a:spcAft>
              <a:buFontTx/>
              <a:buAutoNum type="arabicPeriod"/>
              <a:defRPr/>
            </a:pPr>
            <a:r>
              <a:rPr lang="sk-SK" sz="28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6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6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6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600" dirty="0">
                <a:latin typeface="Calibri" pitchFamily="34" charset="0"/>
              </a:rPr>
              <a:t>čestné vyhlásenie,</a:t>
            </a:r>
          </a:p>
          <a:p>
            <a:pPr marL="1162050" indent="-514350" fontAlgn="auto">
              <a:spcBef>
                <a:spcPts val="0"/>
              </a:spcBef>
              <a:spcAft>
                <a:spcPts val="0"/>
              </a:spcAft>
              <a:buFont typeface="+mj-lt"/>
              <a:buAutoNum type="alphaLcParenR"/>
              <a:defRPr/>
            </a:pPr>
            <a:r>
              <a:rPr lang="sk-SK" sz="26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600" dirty="0">
                <a:latin typeface="Calibri" pitchFamily="34" charset="0"/>
              </a:rPr>
              <a:t>obsah.</a:t>
            </a:r>
          </a:p>
        </p:txBody>
      </p:sp>
      <p:sp>
        <p:nvSpPr>
          <p:cNvPr id="14" name="Obdĺžnik 13">
            <a:extLst>
              <a:ext uri="{FF2B5EF4-FFF2-40B4-BE49-F238E27FC236}">
                <a16:creationId xmlns:a16="http://schemas.microsoft.com/office/drawing/2014/main" id="{97A64380-8E96-4E31-94BA-D59F15CC655C}"/>
              </a:ext>
            </a:extLst>
          </p:cNvPr>
          <p:cNvSpPr/>
          <p:nvPr/>
        </p:nvSpPr>
        <p:spPr>
          <a:xfrm>
            <a:off x="4635959" y="3734949"/>
            <a:ext cx="7390569" cy="2123658"/>
          </a:xfrm>
          <a:prstGeom prst="rect">
            <a:avLst/>
          </a:prstGeom>
        </p:spPr>
        <p:txBody>
          <a:bodyPr wrap="square">
            <a:spAutoFit/>
          </a:bodyPr>
          <a:lstStyle/>
          <a:p>
            <a:pPr fontAlgn="auto">
              <a:spcBef>
                <a:spcPts val="0"/>
              </a:spcBef>
              <a:spcAft>
                <a:spcPts val="0"/>
              </a:spcAft>
              <a:defRPr/>
            </a:pPr>
            <a:r>
              <a:rPr lang="sk-SK" sz="2800" b="1" dirty="0">
                <a:solidFill>
                  <a:srgbClr val="088022"/>
                </a:solidFill>
                <a:latin typeface="Calibri" pitchFamily="34" charset="0"/>
              </a:rPr>
              <a:t>2. hlavná textová časť obsahuje:</a:t>
            </a:r>
          </a:p>
          <a:p>
            <a:pPr marL="1162050" indent="-514350" fontAlgn="auto">
              <a:spcBef>
                <a:spcPts val="0"/>
              </a:spcBef>
              <a:spcAft>
                <a:spcPts val="0"/>
              </a:spcAft>
              <a:buFont typeface="+mj-lt"/>
              <a:buAutoNum type="alphaLcParenR" startAt="7"/>
              <a:defRPr/>
            </a:pPr>
            <a:r>
              <a:rPr lang="sk-SK" sz="2600" dirty="0">
                <a:solidFill>
                  <a:srgbClr val="088022"/>
                </a:solidFill>
                <a:latin typeface="Calibri" pitchFamily="34" charset="0"/>
              </a:rPr>
              <a:t>úvod,</a:t>
            </a:r>
          </a:p>
          <a:p>
            <a:pPr marL="1162050" indent="-514350" fontAlgn="auto">
              <a:spcBef>
                <a:spcPts val="0"/>
              </a:spcBef>
              <a:spcAft>
                <a:spcPts val="0"/>
              </a:spcAft>
              <a:buFont typeface="+mj-lt"/>
              <a:buAutoNum type="alphaLcParenR" startAt="7"/>
              <a:defRPr/>
            </a:pPr>
            <a:r>
              <a:rPr lang="sk-SK" sz="2600" dirty="0">
                <a:solidFill>
                  <a:srgbClr val="FF0000"/>
                </a:solidFill>
                <a:latin typeface="Calibri" pitchFamily="34" charset="0"/>
              </a:rPr>
              <a:t>jadro (1., 2. a 3. kapitola),</a:t>
            </a:r>
          </a:p>
          <a:p>
            <a:pPr marL="1162050" indent="-514350" fontAlgn="auto">
              <a:spcBef>
                <a:spcPts val="0"/>
              </a:spcBef>
              <a:spcAft>
                <a:spcPts val="0"/>
              </a:spcAft>
              <a:buFont typeface="+mj-lt"/>
              <a:buAutoNum type="alphaLcParenR" startAt="7"/>
              <a:defRPr/>
            </a:pPr>
            <a:r>
              <a:rPr lang="sk-SK" sz="2600" dirty="0">
                <a:solidFill>
                  <a:srgbClr val="088022"/>
                </a:solidFill>
                <a:latin typeface="Calibri" pitchFamily="34" charset="0"/>
              </a:rPr>
              <a:t>záver,</a:t>
            </a:r>
          </a:p>
          <a:p>
            <a:pPr marL="1162050" indent="-514350" fontAlgn="auto">
              <a:spcBef>
                <a:spcPts val="0"/>
              </a:spcBef>
              <a:spcAft>
                <a:spcPts val="0"/>
              </a:spcAft>
              <a:buFont typeface="+mj-lt"/>
              <a:buAutoNum type="alphaLcParenR" startAt="7"/>
              <a:defRPr/>
            </a:pPr>
            <a:r>
              <a:rPr lang="sk-SK" sz="2600" dirty="0">
                <a:solidFill>
                  <a:srgbClr val="088022"/>
                </a:solidFill>
                <a:latin typeface="Calibri" pitchFamily="34" charset="0"/>
              </a:rPr>
              <a:t>zoznam použitej literatúry.</a:t>
            </a:r>
          </a:p>
        </p:txBody>
      </p:sp>
      <p:sp>
        <p:nvSpPr>
          <p:cNvPr id="15" name="Obdĺžnik 14">
            <a:extLst>
              <a:ext uri="{FF2B5EF4-FFF2-40B4-BE49-F238E27FC236}">
                <a16:creationId xmlns:a16="http://schemas.microsoft.com/office/drawing/2014/main" id="{E40D1860-4593-41B8-BB6E-F2F5D68526EE}"/>
              </a:ext>
            </a:extLst>
          </p:cNvPr>
          <p:cNvSpPr/>
          <p:nvPr/>
        </p:nvSpPr>
        <p:spPr>
          <a:xfrm>
            <a:off x="4635959" y="5778597"/>
            <a:ext cx="3584923" cy="523220"/>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3. prílohy (nepovinné)</a:t>
            </a:r>
            <a:endParaRPr lang="sk-SK" sz="2800" b="1" dirty="0">
              <a:solidFill>
                <a:schemeClr val="accent1">
                  <a:lumMod val="50000"/>
                </a:schemeClr>
              </a:solidFill>
              <a:latin typeface="Calibri" pitchFamily="34" charset="0"/>
            </a:endParaRPr>
          </a:p>
        </p:txBody>
      </p:sp>
      <p:sp>
        <p:nvSpPr>
          <p:cNvPr id="4" name="Obdĺžnik 3">
            <a:extLst>
              <a:ext uri="{FF2B5EF4-FFF2-40B4-BE49-F238E27FC236}">
                <a16:creationId xmlns:a16="http://schemas.microsoft.com/office/drawing/2014/main" id="{23EDEFC7-7D96-44DA-8D57-6455A4EDDB4F}"/>
              </a:ext>
            </a:extLst>
          </p:cNvPr>
          <p:cNvSpPr/>
          <p:nvPr/>
        </p:nvSpPr>
        <p:spPr>
          <a:xfrm>
            <a:off x="4635959" y="3796937"/>
            <a:ext cx="7486372" cy="2016000"/>
          </a:xfrm>
          <a:prstGeom prst="rect">
            <a:avLst/>
          </a:prstGeom>
          <a:noFill/>
          <a:ln w="38100">
            <a:solidFill>
              <a:srgbClr val="088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ĺžnik 15">
            <a:extLst>
              <a:ext uri="{FF2B5EF4-FFF2-40B4-BE49-F238E27FC236}">
                <a16:creationId xmlns:a16="http://schemas.microsoft.com/office/drawing/2014/main" id="{74A8F9CC-2ACB-4D9A-992C-1413D6841A07}"/>
              </a:ext>
            </a:extLst>
          </p:cNvPr>
          <p:cNvSpPr/>
          <p:nvPr/>
        </p:nvSpPr>
        <p:spPr>
          <a:xfrm>
            <a:off x="9640388" y="3796937"/>
            <a:ext cx="2481943" cy="2016000"/>
          </a:xfrm>
          <a:prstGeom prst="rect">
            <a:avLst/>
          </a:prstGeom>
          <a:noFill/>
          <a:ln w="38100">
            <a:solidFill>
              <a:srgbClr val="088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8" name="Rovná spojnica 17">
            <a:extLst>
              <a:ext uri="{FF2B5EF4-FFF2-40B4-BE49-F238E27FC236}">
                <a16:creationId xmlns:a16="http://schemas.microsoft.com/office/drawing/2014/main" id="{E1AEC682-7EE1-4F63-9AB0-6F32B1D50789}"/>
              </a:ext>
            </a:extLst>
          </p:cNvPr>
          <p:cNvCxnSpPr>
            <a:stCxn id="16" idx="1"/>
            <a:endCxn id="16" idx="3"/>
          </p:cNvCxnSpPr>
          <p:nvPr/>
        </p:nvCxnSpPr>
        <p:spPr>
          <a:xfrm>
            <a:off x="9640388" y="4804937"/>
            <a:ext cx="2481943" cy="0"/>
          </a:xfrm>
          <a:prstGeom prst="line">
            <a:avLst/>
          </a:prstGeom>
          <a:ln w="38100">
            <a:solidFill>
              <a:srgbClr val="088022"/>
            </a:solidFill>
          </a:ln>
        </p:spPr>
        <p:style>
          <a:lnRef idx="1">
            <a:schemeClr val="accent1"/>
          </a:lnRef>
          <a:fillRef idx="0">
            <a:schemeClr val="accent1"/>
          </a:fillRef>
          <a:effectRef idx="0">
            <a:schemeClr val="accent1"/>
          </a:effectRef>
          <a:fontRef idx="minor">
            <a:schemeClr val="tx1"/>
          </a:fontRef>
        </p:style>
      </p:cxnSp>
      <p:sp>
        <p:nvSpPr>
          <p:cNvPr id="19" name="BlokTextu 18">
            <a:extLst>
              <a:ext uri="{FF2B5EF4-FFF2-40B4-BE49-F238E27FC236}">
                <a16:creationId xmlns:a16="http://schemas.microsoft.com/office/drawing/2014/main" id="{8C8412EF-28B2-40AD-BCC7-75DB8AE1C0C9}"/>
              </a:ext>
            </a:extLst>
          </p:cNvPr>
          <p:cNvSpPr txBox="1"/>
          <p:nvPr/>
        </p:nvSpPr>
        <p:spPr>
          <a:xfrm>
            <a:off x="9863291" y="3870362"/>
            <a:ext cx="2036135" cy="861774"/>
          </a:xfrm>
          <a:prstGeom prst="rect">
            <a:avLst/>
          </a:prstGeom>
          <a:noFill/>
        </p:spPr>
        <p:txBody>
          <a:bodyPr wrap="none" rtlCol="0">
            <a:spAutoFit/>
          </a:bodyPr>
          <a:lstStyle/>
          <a:p>
            <a:pPr algn="ctr"/>
            <a:r>
              <a:rPr lang="sk-SK" dirty="0"/>
              <a:t>bakalárska práca</a:t>
            </a:r>
          </a:p>
          <a:p>
            <a:pPr algn="ctr"/>
            <a:r>
              <a:rPr lang="sk-SK" sz="3200" b="1" dirty="0"/>
              <a:t>35 - 40</a:t>
            </a:r>
            <a:r>
              <a:rPr lang="sk-SK" b="1" dirty="0"/>
              <a:t> </a:t>
            </a:r>
            <a:r>
              <a:rPr lang="sk-SK" dirty="0"/>
              <a:t>strán</a:t>
            </a:r>
          </a:p>
        </p:txBody>
      </p:sp>
      <p:sp>
        <p:nvSpPr>
          <p:cNvPr id="20" name="BlokTextu 19">
            <a:extLst>
              <a:ext uri="{FF2B5EF4-FFF2-40B4-BE49-F238E27FC236}">
                <a16:creationId xmlns:a16="http://schemas.microsoft.com/office/drawing/2014/main" id="{27D84A55-7343-4E6E-8894-5A2E9CBE70A6}"/>
              </a:ext>
            </a:extLst>
          </p:cNvPr>
          <p:cNvSpPr txBox="1"/>
          <p:nvPr/>
        </p:nvSpPr>
        <p:spPr>
          <a:xfrm>
            <a:off x="9912161" y="4881321"/>
            <a:ext cx="1877437" cy="861774"/>
          </a:xfrm>
          <a:prstGeom prst="rect">
            <a:avLst/>
          </a:prstGeom>
          <a:noFill/>
        </p:spPr>
        <p:txBody>
          <a:bodyPr wrap="none" rtlCol="0">
            <a:spAutoFit/>
          </a:bodyPr>
          <a:lstStyle/>
          <a:p>
            <a:pPr algn="ctr"/>
            <a:r>
              <a:rPr lang="sk-SK" dirty="0"/>
              <a:t>diplomová práca</a:t>
            </a:r>
          </a:p>
          <a:p>
            <a:pPr algn="ctr"/>
            <a:r>
              <a:rPr lang="sk-SK" sz="3200" b="1" dirty="0"/>
              <a:t>60</a:t>
            </a:r>
            <a:r>
              <a:rPr lang="sk-SK" b="1" dirty="0"/>
              <a:t> </a:t>
            </a:r>
            <a:r>
              <a:rPr lang="sk-SK" dirty="0"/>
              <a:t>strán</a:t>
            </a:r>
          </a:p>
        </p:txBody>
      </p:sp>
    </p:spTree>
    <p:extLst>
      <p:ext uri="{BB962C8B-B14F-4D97-AF65-F5344CB8AC3E}">
        <p14:creationId xmlns:p14="http://schemas.microsoft.com/office/powerpoint/2010/main" val="400697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 grpId="0" animBg="1"/>
      <p:bldP spid="16" grpId="0" animBg="1"/>
      <p:bldP spid="19" grpId="0"/>
      <p:bldP spid="2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6" name="Obdĺžnik 25">
            <a:extLst>
              <a:ext uri="{FF2B5EF4-FFF2-40B4-BE49-F238E27FC236}">
                <a16:creationId xmlns:a16="http://schemas.microsoft.com/office/drawing/2014/main" id="{B3F2FCC6-6F59-412B-A7CB-BF1E55DC50A3}"/>
              </a:ext>
            </a:extLst>
          </p:cNvPr>
          <p:cNvSpPr/>
          <p:nvPr/>
        </p:nvSpPr>
        <p:spPr>
          <a:xfrm>
            <a:off x="129947" y="988034"/>
            <a:ext cx="7556031" cy="2677656"/>
          </a:xfrm>
          <a:prstGeom prst="rect">
            <a:avLst/>
          </a:prstGeom>
        </p:spPr>
        <p:txBody>
          <a:bodyPr wrap="square">
            <a:spAutoFit/>
          </a:bodyPr>
          <a:lstStyle/>
          <a:p>
            <a:pPr marL="514350" indent="-514350" fontAlgn="auto">
              <a:spcBef>
                <a:spcPts val="0"/>
              </a:spcBef>
              <a:spcAft>
                <a:spcPts val="0"/>
              </a:spcAft>
              <a:buFontTx/>
              <a:buAutoNum type="arabicPeriod"/>
              <a:defRPr/>
            </a:pPr>
            <a:r>
              <a:rPr lang="sk-SK" sz="24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400" b="1" dirty="0">
                <a:solidFill>
                  <a:srgbClr val="FF0000"/>
                </a:solidFill>
                <a:latin typeface="Calibri" pitchFamily="34" charset="0"/>
              </a:rPr>
              <a:t>obal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400" dirty="0">
                <a:latin typeface="Calibri" pitchFamily="34" charset="0"/>
              </a:rPr>
              <a:t>čestné vyhlásenie,</a:t>
            </a:r>
          </a:p>
          <a:p>
            <a:pPr marL="1162050" indent="-514350" fontAlgn="auto">
              <a:spcBef>
                <a:spcPts val="0"/>
              </a:spcBef>
              <a:spcAft>
                <a:spcPts val="0"/>
              </a:spcAft>
              <a:buFont typeface="+mj-lt"/>
              <a:buAutoNum type="alphaLcParenR"/>
              <a:defRPr/>
            </a:pPr>
            <a:r>
              <a:rPr lang="sk-SK" sz="24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400" dirty="0">
                <a:latin typeface="Calibri" pitchFamily="34" charset="0"/>
              </a:rPr>
              <a:t>obsah.</a:t>
            </a:r>
          </a:p>
        </p:txBody>
      </p:sp>
      <p:pic>
        <p:nvPicPr>
          <p:cNvPr id="3" name="Obrázok 2">
            <a:extLst>
              <a:ext uri="{FF2B5EF4-FFF2-40B4-BE49-F238E27FC236}">
                <a16:creationId xmlns:a16="http://schemas.microsoft.com/office/drawing/2014/main" id="{AACED185-6136-4961-9F31-3A2E5BA88714}"/>
              </a:ext>
            </a:extLst>
          </p:cNvPr>
          <p:cNvPicPr>
            <a:picLocks noChangeAspect="1"/>
          </p:cNvPicPr>
          <p:nvPr/>
        </p:nvPicPr>
        <p:blipFill>
          <a:blip r:embed="rId2"/>
          <a:stretch>
            <a:fillRect/>
          </a:stretch>
        </p:blipFill>
        <p:spPr>
          <a:xfrm>
            <a:off x="7281317" y="988034"/>
            <a:ext cx="3569563" cy="5088916"/>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590FE2C5-37FE-4612-9915-0BE87523A253}"/>
              </a:ext>
            </a:extLst>
          </p:cNvPr>
          <p:cNvPicPr>
            <a:picLocks noChangeAspect="1"/>
          </p:cNvPicPr>
          <p:nvPr/>
        </p:nvPicPr>
        <p:blipFill>
          <a:blip r:embed="rId3"/>
          <a:stretch>
            <a:fillRect/>
          </a:stretch>
        </p:blipFill>
        <p:spPr>
          <a:xfrm>
            <a:off x="8333678" y="1363187"/>
            <a:ext cx="3581428" cy="5088916"/>
          </a:xfrm>
          <a:prstGeom prst="rect">
            <a:avLst/>
          </a:prstGeom>
          <a:ln>
            <a:noFill/>
          </a:ln>
          <a:effectLst>
            <a:outerShdw blurRad="292100" dist="139700" dir="2700000" algn="tl" rotWithShape="0">
              <a:srgbClr val="333333">
                <a:alpha val="65000"/>
              </a:srgbClr>
            </a:outerShdw>
          </a:effectLst>
        </p:spPr>
      </p:pic>
      <p:pic>
        <p:nvPicPr>
          <p:cNvPr id="30" name="Obrázok 29">
            <a:extLst>
              <a:ext uri="{FF2B5EF4-FFF2-40B4-BE49-F238E27FC236}">
                <a16:creationId xmlns:a16="http://schemas.microsoft.com/office/drawing/2014/main" id="{8066C7A9-79A3-4FF7-9216-0B49C67E4E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95320" y="3808714"/>
            <a:ext cx="6047740" cy="2308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69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123</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6" name="Obdĺžnik 25">
            <a:extLst>
              <a:ext uri="{FF2B5EF4-FFF2-40B4-BE49-F238E27FC236}">
                <a16:creationId xmlns:a16="http://schemas.microsoft.com/office/drawing/2014/main" id="{B3F2FCC6-6F59-412B-A7CB-BF1E55DC50A3}"/>
              </a:ext>
            </a:extLst>
          </p:cNvPr>
          <p:cNvSpPr/>
          <p:nvPr/>
        </p:nvSpPr>
        <p:spPr>
          <a:xfrm>
            <a:off x="129947" y="988034"/>
            <a:ext cx="7556031" cy="2677656"/>
          </a:xfrm>
          <a:prstGeom prst="rect">
            <a:avLst/>
          </a:prstGeom>
        </p:spPr>
        <p:txBody>
          <a:bodyPr wrap="square">
            <a:spAutoFit/>
          </a:bodyPr>
          <a:lstStyle/>
          <a:p>
            <a:pPr marL="514350" indent="-514350" fontAlgn="auto">
              <a:spcBef>
                <a:spcPts val="0"/>
              </a:spcBef>
              <a:spcAft>
                <a:spcPts val="0"/>
              </a:spcAft>
              <a:buFontTx/>
              <a:buAutoNum type="arabicPeriod"/>
              <a:defRPr/>
            </a:pPr>
            <a:r>
              <a:rPr lang="sk-SK" sz="24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4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400" b="1" dirty="0">
                <a:solidFill>
                  <a:srgbClr val="FF0000"/>
                </a:solidFill>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400" dirty="0">
                <a:latin typeface="Calibri" pitchFamily="34" charset="0"/>
              </a:rPr>
              <a:t>čestné vyhlásenie,</a:t>
            </a:r>
          </a:p>
          <a:p>
            <a:pPr marL="1162050" indent="-514350" fontAlgn="auto">
              <a:spcBef>
                <a:spcPts val="0"/>
              </a:spcBef>
              <a:spcAft>
                <a:spcPts val="0"/>
              </a:spcAft>
              <a:buFont typeface="+mj-lt"/>
              <a:buAutoNum type="alphaLcParenR"/>
              <a:defRPr/>
            </a:pPr>
            <a:r>
              <a:rPr lang="sk-SK" sz="24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400" dirty="0">
                <a:latin typeface="Calibri" pitchFamily="34" charset="0"/>
              </a:rPr>
              <a:t>obsah.</a:t>
            </a:r>
          </a:p>
        </p:txBody>
      </p:sp>
      <p:pic>
        <p:nvPicPr>
          <p:cNvPr id="13" name="Obrázok 12">
            <a:extLst>
              <a:ext uri="{FF2B5EF4-FFF2-40B4-BE49-F238E27FC236}">
                <a16:creationId xmlns:a16="http://schemas.microsoft.com/office/drawing/2014/main" id="{B3E8B7DA-8E4D-44C7-9FCB-C9FC0CBE6F8A}"/>
              </a:ext>
            </a:extLst>
          </p:cNvPr>
          <p:cNvPicPr>
            <a:picLocks noChangeAspect="1"/>
          </p:cNvPicPr>
          <p:nvPr/>
        </p:nvPicPr>
        <p:blipFill>
          <a:blip r:embed="rId2"/>
          <a:stretch>
            <a:fillRect/>
          </a:stretch>
        </p:blipFill>
        <p:spPr>
          <a:xfrm>
            <a:off x="309482" y="3933875"/>
            <a:ext cx="6677025" cy="2009775"/>
          </a:xfrm>
          <a:prstGeom prst="rect">
            <a:avLst/>
          </a:prstGeom>
          <a:ln>
            <a:noFill/>
          </a:ln>
          <a:effectLst>
            <a:outerShdw blurRad="292100" dist="139700" dir="2700000" algn="tl" rotWithShape="0">
              <a:srgbClr val="333333">
                <a:alpha val="65000"/>
              </a:srgbClr>
            </a:outerShdw>
          </a:effectLst>
        </p:spPr>
      </p:pic>
      <p:pic>
        <p:nvPicPr>
          <p:cNvPr id="15" name="Obrázok 14">
            <a:extLst>
              <a:ext uri="{FF2B5EF4-FFF2-40B4-BE49-F238E27FC236}">
                <a16:creationId xmlns:a16="http://schemas.microsoft.com/office/drawing/2014/main" id="{8F9724DE-0BA2-454A-B1C0-F7553324E994}"/>
              </a:ext>
            </a:extLst>
          </p:cNvPr>
          <p:cNvPicPr>
            <a:picLocks noChangeAspect="1"/>
          </p:cNvPicPr>
          <p:nvPr/>
        </p:nvPicPr>
        <p:blipFill>
          <a:blip r:embed="rId3"/>
          <a:stretch>
            <a:fillRect/>
          </a:stretch>
        </p:blipFill>
        <p:spPr>
          <a:xfrm>
            <a:off x="7413417" y="988034"/>
            <a:ext cx="3638514" cy="51739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813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124</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6" name="Obdĺžnik 25">
            <a:extLst>
              <a:ext uri="{FF2B5EF4-FFF2-40B4-BE49-F238E27FC236}">
                <a16:creationId xmlns:a16="http://schemas.microsoft.com/office/drawing/2014/main" id="{B3F2FCC6-6F59-412B-A7CB-BF1E55DC50A3}"/>
              </a:ext>
            </a:extLst>
          </p:cNvPr>
          <p:cNvSpPr/>
          <p:nvPr/>
        </p:nvSpPr>
        <p:spPr>
          <a:xfrm>
            <a:off x="129947" y="988034"/>
            <a:ext cx="7556031" cy="2677656"/>
          </a:xfrm>
          <a:prstGeom prst="rect">
            <a:avLst/>
          </a:prstGeom>
        </p:spPr>
        <p:txBody>
          <a:bodyPr wrap="square">
            <a:spAutoFit/>
          </a:bodyPr>
          <a:lstStyle/>
          <a:p>
            <a:pPr marL="514350" indent="-514350" fontAlgn="auto">
              <a:spcBef>
                <a:spcPts val="0"/>
              </a:spcBef>
              <a:spcAft>
                <a:spcPts val="0"/>
              </a:spcAft>
              <a:buFontTx/>
              <a:buAutoNum type="arabicPeriod"/>
              <a:defRPr/>
            </a:pPr>
            <a:r>
              <a:rPr lang="sk-SK" sz="24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4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400" b="1" dirty="0">
                <a:solidFill>
                  <a:srgbClr val="FF0000"/>
                </a:solidFill>
                <a:latin typeface="Calibri" pitchFamily="34" charset="0"/>
              </a:rPr>
              <a:t>zadanie diplomovej práce</a:t>
            </a:r>
          </a:p>
          <a:p>
            <a:pPr marL="1162050" indent="-514350" fontAlgn="auto">
              <a:spcBef>
                <a:spcPts val="0"/>
              </a:spcBef>
              <a:spcAft>
                <a:spcPts val="0"/>
              </a:spcAft>
              <a:buFont typeface="+mj-lt"/>
              <a:buAutoNum type="alphaLcParenR"/>
              <a:defRPr/>
            </a:pPr>
            <a:r>
              <a:rPr lang="sk-SK" sz="2400" dirty="0">
                <a:latin typeface="Calibri" pitchFamily="34" charset="0"/>
              </a:rPr>
              <a:t>čestné vyhlásenie,</a:t>
            </a:r>
          </a:p>
          <a:p>
            <a:pPr marL="1162050" indent="-514350" fontAlgn="auto">
              <a:spcBef>
                <a:spcPts val="0"/>
              </a:spcBef>
              <a:spcAft>
                <a:spcPts val="0"/>
              </a:spcAft>
              <a:buFont typeface="+mj-lt"/>
              <a:buAutoNum type="alphaLcParenR"/>
              <a:defRPr/>
            </a:pPr>
            <a:r>
              <a:rPr lang="sk-SK" sz="24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400" dirty="0">
                <a:latin typeface="Calibri" pitchFamily="34" charset="0"/>
              </a:rPr>
              <a:t>obsah.</a:t>
            </a:r>
          </a:p>
        </p:txBody>
      </p:sp>
      <p:pic>
        <p:nvPicPr>
          <p:cNvPr id="3" name="Obrázok 2">
            <a:extLst>
              <a:ext uri="{FF2B5EF4-FFF2-40B4-BE49-F238E27FC236}">
                <a16:creationId xmlns:a16="http://schemas.microsoft.com/office/drawing/2014/main" id="{4034BDEF-3A64-431D-8DC8-0C4516CD75FF}"/>
              </a:ext>
            </a:extLst>
          </p:cNvPr>
          <p:cNvPicPr>
            <a:picLocks noChangeAspect="1"/>
          </p:cNvPicPr>
          <p:nvPr/>
        </p:nvPicPr>
        <p:blipFill>
          <a:blip r:embed="rId2"/>
          <a:stretch>
            <a:fillRect/>
          </a:stretch>
        </p:blipFill>
        <p:spPr>
          <a:xfrm>
            <a:off x="7606117" y="1062954"/>
            <a:ext cx="3500474" cy="5021246"/>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5540D654-5139-4FA3-9479-AE70048AD07B}"/>
              </a:ext>
            </a:extLst>
          </p:cNvPr>
          <p:cNvPicPr>
            <a:picLocks noChangeAspect="1"/>
          </p:cNvPicPr>
          <p:nvPr/>
        </p:nvPicPr>
        <p:blipFill>
          <a:blip r:embed="rId3"/>
          <a:stretch>
            <a:fillRect/>
          </a:stretch>
        </p:blipFill>
        <p:spPr>
          <a:xfrm>
            <a:off x="827595" y="1400509"/>
            <a:ext cx="5590589" cy="475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12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Obrázok 32">
            <a:extLst>
              <a:ext uri="{FF2B5EF4-FFF2-40B4-BE49-F238E27FC236}">
                <a16:creationId xmlns:a16="http://schemas.microsoft.com/office/drawing/2014/main" id="{DD4E6C07-9CA0-4C99-AF58-8D6E7F18A2FC}"/>
              </a:ext>
            </a:extLst>
          </p:cNvPr>
          <p:cNvPicPr>
            <a:picLocks noChangeAspect="1"/>
          </p:cNvPicPr>
          <p:nvPr/>
        </p:nvPicPr>
        <p:blipFill>
          <a:blip r:embed="rId2"/>
          <a:stretch>
            <a:fillRect/>
          </a:stretch>
        </p:blipFill>
        <p:spPr>
          <a:xfrm>
            <a:off x="66384" y="40772"/>
            <a:ext cx="4799573" cy="6817228"/>
          </a:xfrm>
          <a:prstGeom prst="rect">
            <a:avLst/>
          </a:prstGeom>
          <a:ln>
            <a:noFill/>
          </a:ln>
          <a:effectLst>
            <a:outerShdw blurRad="292100" dist="139700" dir="2700000" algn="tl" rotWithShape="0">
              <a:srgbClr val="333333">
                <a:alpha val="65000"/>
              </a:srgbClr>
            </a:outerShdw>
          </a:effectLst>
        </p:spPr>
      </p:pic>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125</a:t>
            </a:fld>
            <a:endParaRPr lang="sk-SK"/>
          </a:p>
        </p:txBody>
      </p:sp>
      <p:pic>
        <p:nvPicPr>
          <p:cNvPr id="24" name="Obrázok 23">
            <a:extLst>
              <a:ext uri="{FF2B5EF4-FFF2-40B4-BE49-F238E27FC236}">
                <a16:creationId xmlns:a16="http://schemas.microsoft.com/office/drawing/2014/main" id="{B9109F17-47F3-4266-8B1D-827A60B9FC25}"/>
              </a:ext>
            </a:extLst>
          </p:cNvPr>
          <p:cNvPicPr>
            <a:picLocks noChangeAspect="1"/>
          </p:cNvPicPr>
          <p:nvPr/>
        </p:nvPicPr>
        <p:blipFill>
          <a:blip r:embed="rId3"/>
          <a:stretch>
            <a:fillRect/>
          </a:stretch>
        </p:blipFill>
        <p:spPr>
          <a:xfrm>
            <a:off x="720969" y="271096"/>
            <a:ext cx="6860161" cy="2781314"/>
          </a:xfrm>
          <a:prstGeom prst="rect">
            <a:avLst/>
          </a:prstGeom>
        </p:spPr>
      </p:pic>
      <p:pic>
        <p:nvPicPr>
          <p:cNvPr id="11" name="Obrázok 10">
            <a:extLst>
              <a:ext uri="{FF2B5EF4-FFF2-40B4-BE49-F238E27FC236}">
                <a16:creationId xmlns:a16="http://schemas.microsoft.com/office/drawing/2014/main" id="{C97A8127-66C5-40E0-ACEA-5ED621C968EA}"/>
              </a:ext>
            </a:extLst>
          </p:cNvPr>
          <p:cNvPicPr>
            <a:picLocks noChangeAspect="1"/>
          </p:cNvPicPr>
          <p:nvPr/>
        </p:nvPicPr>
        <p:blipFill>
          <a:blip r:embed="rId4"/>
          <a:stretch>
            <a:fillRect/>
          </a:stretch>
        </p:blipFill>
        <p:spPr>
          <a:xfrm>
            <a:off x="6096000" y="136525"/>
            <a:ext cx="4341826" cy="6067564"/>
          </a:xfrm>
          <a:prstGeom prst="rect">
            <a:avLst/>
          </a:prstGeom>
          <a:ln>
            <a:noFill/>
          </a:ln>
          <a:effectLst>
            <a:outerShdw blurRad="292100" dist="139700" dir="2700000" algn="tl" rotWithShape="0">
              <a:srgbClr val="333333">
                <a:alpha val="65000"/>
              </a:srgbClr>
            </a:outerShdw>
          </a:effectLst>
        </p:spPr>
      </p:pic>
      <p:pic>
        <p:nvPicPr>
          <p:cNvPr id="20" name="Obrázok 19">
            <a:extLst>
              <a:ext uri="{FF2B5EF4-FFF2-40B4-BE49-F238E27FC236}">
                <a16:creationId xmlns:a16="http://schemas.microsoft.com/office/drawing/2014/main" id="{DA31EBAC-37F5-4E4A-AF63-B173AF49E8C7}"/>
              </a:ext>
            </a:extLst>
          </p:cNvPr>
          <p:cNvPicPr>
            <a:picLocks noChangeAspect="1"/>
          </p:cNvPicPr>
          <p:nvPr/>
        </p:nvPicPr>
        <p:blipFill>
          <a:blip r:embed="rId5"/>
          <a:stretch>
            <a:fillRect/>
          </a:stretch>
        </p:blipFill>
        <p:spPr>
          <a:xfrm>
            <a:off x="5017477" y="3027282"/>
            <a:ext cx="7057659" cy="3534821"/>
          </a:xfrm>
          <a:prstGeom prst="rect">
            <a:avLst/>
          </a:prstGeom>
        </p:spPr>
      </p:pic>
      <p:cxnSp>
        <p:nvCxnSpPr>
          <p:cNvPr id="17" name="Rovná spojovacia šípka 16">
            <a:extLst>
              <a:ext uri="{FF2B5EF4-FFF2-40B4-BE49-F238E27FC236}">
                <a16:creationId xmlns:a16="http://schemas.microsoft.com/office/drawing/2014/main" id="{2C5E3A5A-54A1-4384-BA68-C2A225C5BC6E}"/>
              </a:ext>
            </a:extLst>
          </p:cNvPr>
          <p:cNvCxnSpPr>
            <a:cxnSpLocks/>
          </p:cNvCxnSpPr>
          <p:nvPr/>
        </p:nvCxnSpPr>
        <p:spPr>
          <a:xfrm flipH="1">
            <a:off x="2224454" y="4249437"/>
            <a:ext cx="6386146" cy="19759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ovná spojovacia šípka 14">
            <a:extLst>
              <a:ext uri="{FF2B5EF4-FFF2-40B4-BE49-F238E27FC236}">
                <a16:creationId xmlns:a16="http://schemas.microsoft.com/office/drawing/2014/main" id="{F5FF2894-18A2-41AA-8086-F76383CCE965}"/>
              </a:ext>
            </a:extLst>
          </p:cNvPr>
          <p:cNvCxnSpPr>
            <a:cxnSpLocks/>
          </p:cNvCxnSpPr>
          <p:nvPr/>
        </p:nvCxnSpPr>
        <p:spPr>
          <a:xfrm>
            <a:off x="3239304" y="3469772"/>
            <a:ext cx="1992119" cy="6020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ovná spojovacia šípka 27">
            <a:extLst>
              <a:ext uri="{FF2B5EF4-FFF2-40B4-BE49-F238E27FC236}">
                <a16:creationId xmlns:a16="http://schemas.microsoft.com/office/drawing/2014/main" id="{BE899C48-DF47-464D-8D5A-1BB527980A57}"/>
              </a:ext>
            </a:extLst>
          </p:cNvPr>
          <p:cNvCxnSpPr>
            <a:cxnSpLocks/>
          </p:cNvCxnSpPr>
          <p:nvPr/>
        </p:nvCxnSpPr>
        <p:spPr>
          <a:xfrm>
            <a:off x="2224454" y="2591634"/>
            <a:ext cx="0" cy="5786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ovná spojovacia šípka 29">
            <a:extLst>
              <a:ext uri="{FF2B5EF4-FFF2-40B4-BE49-F238E27FC236}">
                <a16:creationId xmlns:a16="http://schemas.microsoft.com/office/drawing/2014/main" id="{53C4CA3A-7160-4CE5-863C-F4D0C34A8BFF}"/>
              </a:ext>
            </a:extLst>
          </p:cNvPr>
          <p:cNvCxnSpPr>
            <a:cxnSpLocks/>
          </p:cNvCxnSpPr>
          <p:nvPr/>
        </p:nvCxnSpPr>
        <p:spPr>
          <a:xfrm>
            <a:off x="2543908" y="2448609"/>
            <a:ext cx="0" cy="9188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3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126</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6" name="Obdĺžnik 25">
            <a:extLst>
              <a:ext uri="{FF2B5EF4-FFF2-40B4-BE49-F238E27FC236}">
                <a16:creationId xmlns:a16="http://schemas.microsoft.com/office/drawing/2014/main" id="{B3F2FCC6-6F59-412B-A7CB-BF1E55DC50A3}"/>
              </a:ext>
            </a:extLst>
          </p:cNvPr>
          <p:cNvSpPr/>
          <p:nvPr/>
        </p:nvSpPr>
        <p:spPr>
          <a:xfrm>
            <a:off x="129947" y="988034"/>
            <a:ext cx="7556031" cy="2677656"/>
          </a:xfrm>
          <a:prstGeom prst="rect">
            <a:avLst/>
          </a:prstGeom>
        </p:spPr>
        <p:txBody>
          <a:bodyPr wrap="square">
            <a:spAutoFit/>
          </a:bodyPr>
          <a:lstStyle/>
          <a:p>
            <a:pPr marL="514350" indent="-514350" fontAlgn="auto">
              <a:spcBef>
                <a:spcPts val="0"/>
              </a:spcBef>
              <a:spcAft>
                <a:spcPts val="0"/>
              </a:spcAft>
              <a:buFontTx/>
              <a:buAutoNum type="arabicPeriod"/>
              <a:defRPr/>
            </a:pPr>
            <a:r>
              <a:rPr lang="sk-SK" sz="24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4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400" b="1" dirty="0">
                <a:solidFill>
                  <a:srgbClr val="FF0000"/>
                </a:solidFill>
                <a:latin typeface="Calibri" pitchFamily="34" charset="0"/>
              </a:rPr>
              <a:t>čestné vyhlásenie,</a:t>
            </a:r>
          </a:p>
          <a:p>
            <a:pPr marL="1162050" indent="-514350" fontAlgn="auto">
              <a:spcBef>
                <a:spcPts val="0"/>
              </a:spcBef>
              <a:spcAft>
                <a:spcPts val="0"/>
              </a:spcAft>
              <a:buFont typeface="+mj-lt"/>
              <a:buAutoNum type="alphaLcParenR"/>
              <a:defRPr/>
            </a:pPr>
            <a:r>
              <a:rPr lang="sk-SK" sz="24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400" dirty="0">
                <a:latin typeface="Calibri" pitchFamily="34" charset="0"/>
              </a:rPr>
              <a:t>obsah.</a:t>
            </a:r>
          </a:p>
        </p:txBody>
      </p:sp>
      <p:pic>
        <p:nvPicPr>
          <p:cNvPr id="11" name="Obrázok 10">
            <a:extLst>
              <a:ext uri="{FF2B5EF4-FFF2-40B4-BE49-F238E27FC236}">
                <a16:creationId xmlns:a16="http://schemas.microsoft.com/office/drawing/2014/main" id="{1ACA86FE-BA0E-401B-8715-88DFC0B02D01}"/>
              </a:ext>
            </a:extLst>
          </p:cNvPr>
          <p:cNvPicPr>
            <a:picLocks noChangeAspect="1"/>
          </p:cNvPicPr>
          <p:nvPr/>
        </p:nvPicPr>
        <p:blipFill>
          <a:blip r:embed="rId2"/>
          <a:stretch>
            <a:fillRect/>
          </a:stretch>
        </p:blipFill>
        <p:spPr>
          <a:xfrm>
            <a:off x="7513873" y="988034"/>
            <a:ext cx="3569563" cy="5088916"/>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BF007F75-68F6-471F-A8EF-A14CC66026A3}"/>
              </a:ext>
            </a:extLst>
          </p:cNvPr>
          <p:cNvPicPr>
            <a:picLocks noChangeAspect="1"/>
          </p:cNvPicPr>
          <p:nvPr/>
        </p:nvPicPr>
        <p:blipFill>
          <a:blip r:embed="rId3"/>
          <a:stretch>
            <a:fillRect/>
          </a:stretch>
        </p:blipFill>
        <p:spPr>
          <a:xfrm>
            <a:off x="309482" y="3839194"/>
            <a:ext cx="8181975" cy="2247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937475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127</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6" name="Obdĺžnik 25">
            <a:extLst>
              <a:ext uri="{FF2B5EF4-FFF2-40B4-BE49-F238E27FC236}">
                <a16:creationId xmlns:a16="http://schemas.microsoft.com/office/drawing/2014/main" id="{B3F2FCC6-6F59-412B-A7CB-BF1E55DC50A3}"/>
              </a:ext>
            </a:extLst>
          </p:cNvPr>
          <p:cNvSpPr/>
          <p:nvPr/>
        </p:nvSpPr>
        <p:spPr>
          <a:xfrm>
            <a:off x="129947" y="988034"/>
            <a:ext cx="7556031" cy="2677656"/>
          </a:xfrm>
          <a:prstGeom prst="rect">
            <a:avLst/>
          </a:prstGeom>
        </p:spPr>
        <p:txBody>
          <a:bodyPr wrap="square">
            <a:spAutoFit/>
          </a:bodyPr>
          <a:lstStyle/>
          <a:p>
            <a:pPr marL="514350" indent="-514350" fontAlgn="auto">
              <a:spcBef>
                <a:spcPts val="0"/>
              </a:spcBef>
              <a:spcAft>
                <a:spcPts val="0"/>
              </a:spcAft>
              <a:buFontTx/>
              <a:buAutoNum type="arabicPeriod"/>
              <a:defRPr/>
            </a:pPr>
            <a:r>
              <a:rPr lang="sk-SK" sz="24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4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400" dirty="0">
                <a:latin typeface="Calibri" pitchFamily="34" charset="0"/>
              </a:rPr>
              <a:t>čestné vyhlásenie,</a:t>
            </a:r>
          </a:p>
          <a:p>
            <a:pPr marL="1162050" indent="-514350" fontAlgn="auto">
              <a:spcBef>
                <a:spcPts val="0"/>
              </a:spcBef>
              <a:spcAft>
                <a:spcPts val="0"/>
              </a:spcAft>
              <a:buFont typeface="+mj-lt"/>
              <a:buAutoNum type="alphaLcParenR"/>
              <a:defRPr/>
            </a:pPr>
            <a:r>
              <a:rPr lang="sk-SK" sz="2400" b="1" dirty="0">
                <a:solidFill>
                  <a:srgbClr val="FF0000"/>
                </a:solidFill>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400" dirty="0">
                <a:latin typeface="Calibri" pitchFamily="34" charset="0"/>
              </a:rPr>
              <a:t>obsah.</a:t>
            </a:r>
          </a:p>
        </p:txBody>
      </p:sp>
      <p:pic>
        <p:nvPicPr>
          <p:cNvPr id="3" name="Obrázok 2">
            <a:extLst>
              <a:ext uri="{FF2B5EF4-FFF2-40B4-BE49-F238E27FC236}">
                <a16:creationId xmlns:a16="http://schemas.microsoft.com/office/drawing/2014/main" id="{B5948B2F-8F3D-4BD3-848B-2A99044518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0126" y="988034"/>
            <a:ext cx="3647999" cy="5184000"/>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CAFC2979-DDD3-4895-926F-F8B84D21FE67}"/>
              </a:ext>
            </a:extLst>
          </p:cNvPr>
          <p:cNvPicPr>
            <a:picLocks noChangeAspect="1"/>
          </p:cNvPicPr>
          <p:nvPr/>
        </p:nvPicPr>
        <p:blipFill>
          <a:blip r:embed="rId3"/>
          <a:stretch>
            <a:fillRect/>
          </a:stretch>
        </p:blipFill>
        <p:spPr>
          <a:xfrm>
            <a:off x="460136" y="1475629"/>
            <a:ext cx="7156928" cy="4564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99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128</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pic>
        <p:nvPicPr>
          <p:cNvPr id="3" name="Obrázok 2">
            <a:extLst>
              <a:ext uri="{FF2B5EF4-FFF2-40B4-BE49-F238E27FC236}">
                <a16:creationId xmlns:a16="http://schemas.microsoft.com/office/drawing/2014/main" id="{F1FAE7E2-5087-4F8D-B4D3-4EC88601825B}"/>
              </a:ext>
            </a:extLst>
          </p:cNvPr>
          <p:cNvPicPr>
            <a:picLocks noChangeAspect="1"/>
          </p:cNvPicPr>
          <p:nvPr/>
        </p:nvPicPr>
        <p:blipFill>
          <a:blip r:embed="rId2"/>
          <a:stretch>
            <a:fillRect/>
          </a:stretch>
        </p:blipFill>
        <p:spPr>
          <a:xfrm>
            <a:off x="118947" y="1673059"/>
            <a:ext cx="5570718" cy="4207882"/>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EEB42FAA-3ED8-4B37-9C8B-B277F927E7A9}"/>
              </a:ext>
            </a:extLst>
          </p:cNvPr>
          <p:cNvPicPr>
            <a:picLocks noChangeAspect="1"/>
          </p:cNvPicPr>
          <p:nvPr/>
        </p:nvPicPr>
        <p:blipFill>
          <a:blip r:embed="rId3"/>
          <a:stretch>
            <a:fillRect/>
          </a:stretch>
        </p:blipFill>
        <p:spPr>
          <a:xfrm>
            <a:off x="5817583" y="1673059"/>
            <a:ext cx="6255470" cy="37889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99541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129</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6" name="Obdĺžnik 25">
            <a:extLst>
              <a:ext uri="{FF2B5EF4-FFF2-40B4-BE49-F238E27FC236}">
                <a16:creationId xmlns:a16="http://schemas.microsoft.com/office/drawing/2014/main" id="{B3F2FCC6-6F59-412B-A7CB-BF1E55DC50A3}"/>
              </a:ext>
            </a:extLst>
          </p:cNvPr>
          <p:cNvSpPr/>
          <p:nvPr/>
        </p:nvSpPr>
        <p:spPr>
          <a:xfrm>
            <a:off x="129947" y="988034"/>
            <a:ext cx="7556031" cy="2677656"/>
          </a:xfrm>
          <a:prstGeom prst="rect">
            <a:avLst/>
          </a:prstGeom>
        </p:spPr>
        <p:txBody>
          <a:bodyPr wrap="square">
            <a:spAutoFit/>
          </a:bodyPr>
          <a:lstStyle/>
          <a:p>
            <a:pPr marL="514350" indent="-514350" fontAlgn="auto">
              <a:spcBef>
                <a:spcPts val="0"/>
              </a:spcBef>
              <a:spcAft>
                <a:spcPts val="0"/>
              </a:spcAft>
              <a:buFontTx/>
              <a:buAutoNum type="arabicPeriod"/>
              <a:defRPr/>
            </a:pPr>
            <a:r>
              <a:rPr lang="sk-SK" sz="24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4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4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400" dirty="0">
                <a:latin typeface="Calibri" pitchFamily="34" charset="0"/>
              </a:rPr>
              <a:t>čestné vyhlásenie,</a:t>
            </a:r>
          </a:p>
          <a:p>
            <a:pPr marL="1162050" indent="-514350" fontAlgn="auto">
              <a:spcBef>
                <a:spcPts val="0"/>
              </a:spcBef>
              <a:spcAft>
                <a:spcPts val="0"/>
              </a:spcAft>
              <a:buFont typeface="+mj-lt"/>
              <a:buAutoNum type="alphaLcParenR"/>
              <a:defRPr/>
            </a:pPr>
            <a:r>
              <a:rPr lang="sk-SK" sz="24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400" b="1" dirty="0">
                <a:solidFill>
                  <a:srgbClr val="FF0000"/>
                </a:solidFill>
                <a:latin typeface="Calibri" pitchFamily="34" charset="0"/>
              </a:rPr>
              <a:t>obsah</a:t>
            </a:r>
            <a:r>
              <a:rPr lang="sk-SK" sz="2400" dirty="0">
                <a:latin typeface="Calibri" pitchFamily="34" charset="0"/>
              </a:rPr>
              <a:t>.</a:t>
            </a:r>
          </a:p>
        </p:txBody>
      </p:sp>
      <p:pic>
        <p:nvPicPr>
          <p:cNvPr id="3" name="Obrázok 2">
            <a:extLst>
              <a:ext uri="{FF2B5EF4-FFF2-40B4-BE49-F238E27FC236}">
                <a16:creationId xmlns:a16="http://schemas.microsoft.com/office/drawing/2014/main" id="{9F7E16DD-8F70-4E3D-84F2-733CAB394875}"/>
              </a:ext>
            </a:extLst>
          </p:cNvPr>
          <p:cNvPicPr>
            <a:picLocks noChangeAspect="1"/>
          </p:cNvPicPr>
          <p:nvPr/>
        </p:nvPicPr>
        <p:blipFill>
          <a:blip r:embed="rId2"/>
          <a:stretch>
            <a:fillRect/>
          </a:stretch>
        </p:blipFill>
        <p:spPr>
          <a:xfrm>
            <a:off x="7405284" y="988033"/>
            <a:ext cx="3624131" cy="5184000"/>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9823447A-BFC4-44A0-BFE5-E54EC8890718}"/>
              </a:ext>
            </a:extLst>
          </p:cNvPr>
          <p:cNvPicPr>
            <a:picLocks noChangeAspect="1"/>
          </p:cNvPicPr>
          <p:nvPr/>
        </p:nvPicPr>
        <p:blipFill>
          <a:blip r:embed="rId3"/>
          <a:stretch>
            <a:fillRect/>
          </a:stretch>
        </p:blipFill>
        <p:spPr>
          <a:xfrm>
            <a:off x="504275" y="1459887"/>
            <a:ext cx="7068649" cy="44703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110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endParaRPr lang="sk-SK" dirty="0"/>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13</a:t>
            </a:fld>
            <a:endParaRPr lang="sk-SK"/>
          </a:p>
        </p:txBody>
      </p:sp>
      <p:sp>
        <p:nvSpPr>
          <p:cNvPr id="6" name="Obdĺžnik 5">
            <a:extLst>
              <a:ext uri="{FF2B5EF4-FFF2-40B4-BE49-F238E27FC236}">
                <a16:creationId xmlns:a16="http://schemas.microsoft.com/office/drawing/2014/main" id="{915560C4-51F5-4DB8-80DB-65A38F4E5725}"/>
              </a:ext>
            </a:extLst>
          </p:cNvPr>
          <p:cNvSpPr/>
          <p:nvPr/>
        </p:nvSpPr>
        <p:spPr>
          <a:xfrm>
            <a:off x="265559" y="136525"/>
            <a:ext cx="6631681"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POVINNÉ AKTIVITY NA MOODLE</a:t>
            </a:r>
          </a:p>
        </p:txBody>
      </p:sp>
      <p:sp>
        <p:nvSpPr>
          <p:cNvPr id="7" name="Obdĺžnik 6">
            <a:extLst>
              <a:ext uri="{FF2B5EF4-FFF2-40B4-BE49-F238E27FC236}">
                <a16:creationId xmlns:a16="http://schemas.microsoft.com/office/drawing/2014/main" id="{6D7B16C3-498B-4877-947D-2942F3013E4D}"/>
              </a:ext>
            </a:extLst>
          </p:cNvPr>
          <p:cNvSpPr/>
          <p:nvPr/>
        </p:nvSpPr>
        <p:spPr>
          <a:xfrm>
            <a:off x="7026028" y="136525"/>
            <a:ext cx="2962672"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60</a:t>
            </a:r>
            <a:r>
              <a:rPr lang="sk-SK" sz="3600" dirty="0">
                <a:effectLst>
                  <a:outerShdw blurRad="38100" dist="38100" dir="2700000" algn="tl">
                    <a:srgbClr val="000000">
                      <a:alpha val="43137"/>
                    </a:srgbClr>
                  </a:outerShdw>
                </a:effectLst>
              </a:rPr>
              <a:t> bodov</a:t>
            </a:r>
          </a:p>
        </p:txBody>
      </p:sp>
      <p:sp>
        <p:nvSpPr>
          <p:cNvPr id="8" name="Obdĺžnik 7">
            <a:extLst>
              <a:ext uri="{FF2B5EF4-FFF2-40B4-BE49-F238E27FC236}">
                <a16:creationId xmlns:a16="http://schemas.microsoft.com/office/drawing/2014/main" id="{982F7BA2-A747-4A3B-9142-7B4E4F84F9E2}"/>
              </a:ext>
            </a:extLst>
          </p:cNvPr>
          <p:cNvSpPr/>
          <p:nvPr/>
        </p:nvSpPr>
        <p:spPr>
          <a:xfrm>
            <a:off x="697608" y="1450113"/>
            <a:ext cx="619963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Arial" panose="020B0604020202020204" pitchFamily="34" charset="0"/>
              <a:buChar char="•"/>
            </a:pPr>
            <a:r>
              <a:rPr lang="sk-SK" sz="3200" dirty="0">
                <a:effectLst>
                  <a:outerShdw blurRad="38100" dist="38100" dir="2700000" algn="tl">
                    <a:srgbClr val="000000">
                      <a:alpha val="43137"/>
                    </a:srgbClr>
                  </a:outerShdw>
                </a:effectLst>
              </a:rPr>
              <a:t>použitá literatúra</a:t>
            </a:r>
          </a:p>
        </p:txBody>
      </p:sp>
      <p:sp>
        <p:nvSpPr>
          <p:cNvPr id="9" name="Obdĺžnik 8">
            <a:extLst>
              <a:ext uri="{FF2B5EF4-FFF2-40B4-BE49-F238E27FC236}">
                <a16:creationId xmlns:a16="http://schemas.microsoft.com/office/drawing/2014/main" id="{47771E2C-D3B2-4CD0-80A9-42E11496E819}"/>
              </a:ext>
            </a:extLst>
          </p:cNvPr>
          <p:cNvSpPr/>
          <p:nvPr/>
        </p:nvSpPr>
        <p:spPr>
          <a:xfrm>
            <a:off x="7026028" y="1456186"/>
            <a:ext cx="2962672" cy="7472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sk-SK" sz="6000" b="1" dirty="0">
                <a:effectLst>
                  <a:outerShdw blurRad="38100" dist="38100" dir="2700000" algn="tl">
                    <a:srgbClr val="000000">
                      <a:alpha val="43137"/>
                    </a:srgbClr>
                  </a:outerShdw>
                </a:effectLst>
              </a:rPr>
              <a:t>20</a:t>
            </a:r>
            <a:r>
              <a:rPr lang="sk-SK" sz="2800" dirty="0">
                <a:effectLst>
                  <a:outerShdw blurRad="38100" dist="38100" dir="2700000" algn="tl">
                    <a:srgbClr val="000000">
                      <a:alpha val="43137"/>
                    </a:srgbClr>
                  </a:outerShdw>
                </a:effectLst>
              </a:rPr>
              <a:t> bodov</a:t>
            </a:r>
          </a:p>
        </p:txBody>
      </p:sp>
      <p:sp>
        <p:nvSpPr>
          <p:cNvPr id="10" name="BlokTextu 9">
            <a:extLst>
              <a:ext uri="{FF2B5EF4-FFF2-40B4-BE49-F238E27FC236}">
                <a16:creationId xmlns:a16="http://schemas.microsoft.com/office/drawing/2014/main" id="{25049E2F-4869-4E3E-8353-85D391FDE699}"/>
              </a:ext>
            </a:extLst>
          </p:cNvPr>
          <p:cNvSpPr txBox="1"/>
          <p:nvPr/>
        </p:nvSpPr>
        <p:spPr>
          <a:xfrm>
            <a:off x="199526" y="2294750"/>
            <a:ext cx="11792947" cy="3970318"/>
          </a:xfrm>
          <a:prstGeom prst="rect">
            <a:avLst/>
          </a:prstGeom>
          <a:noFill/>
        </p:spPr>
        <p:txBody>
          <a:bodyPr wrap="square" rtlCol="0">
            <a:spAutoFit/>
          </a:bodyPr>
          <a:lstStyle/>
          <a:p>
            <a:pPr marL="285750" indent="-285750">
              <a:buFont typeface="Arial" panose="020B0604020202020204" pitchFamily="34" charset="0"/>
              <a:buChar char="•"/>
            </a:pPr>
            <a:r>
              <a:rPr lang="sk-SK" b="1" dirty="0">
                <a:effectLst/>
                <a:latin typeface="+mj-lt"/>
              </a:rPr>
              <a:t>relevantnosť </a:t>
            </a:r>
            <a:r>
              <a:rPr lang="sk-SK" dirty="0">
                <a:effectLst/>
                <a:latin typeface="+mj-lt"/>
              </a:rPr>
              <a:t>(relevantnosť znamená, že literatúra je vhodne zvolená vo vzťahu k téme a k cieľu záverečnej práce),</a:t>
            </a:r>
            <a:endParaRPr lang="sk-SK" dirty="0">
              <a:latin typeface="+mj-lt"/>
            </a:endParaRPr>
          </a:p>
          <a:p>
            <a:pPr marL="285750" indent="-285750">
              <a:buFont typeface="Arial" panose="020B0604020202020204" pitchFamily="34" charset="0"/>
              <a:buChar char="•"/>
            </a:pPr>
            <a:r>
              <a:rPr lang="sk-SK" b="1" dirty="0">
                <a:effectLst/>
                <a:latin typeface="+mj-lt"/>
              </a:rPr>
              <a:t>aktuálnosť (3/5/10 rokov) </a:t>
            </a:r>
            <a:r>
              <a:rPr lang="sk-SK" dirty="0">
                <a:effectLst/>
                <a:latin typeface="+mj-lt"/>
              </a:rPr>
              <a:t>(aktuálnosť znamená, že sú zvolené publikácie aktuálne, pričom snaha je, aby literatúra bola vždy čo najaktuálnejšia, ako sa len dá),</a:t>
            </a:r>
            <a:endParaRPr lang="sk-SK" dirty="0">
              <a:latin typeface="+mj-lt"/>
            </a:endParaRPr>
          </a:p>
          <a:p>
            <a:pPr marL="285750" indent="-285750">
              <a:buFont typeface="Arial" panose="020B0604020202020204" pitchFamily="34" charset="0"/>
              <a:buChar char="•"/>
            </a:pPr>
            <a:r>
              <a:rPr lang="sk-SK" b="1" dirty="0">
                <a:effectLst/>
                <a:latin typeface="+mj-lt"/>
              </a:rPr>
              <a:t>knižné zdroje  (rozsah a kvalita) </a:t>
            </a:r>
            <a:r>
              <a:rPr lang="sk-SK" dirty="0">
                <a:effectLst/>
                <a:latin typeface="+mj-lt"/>
              </a:rPr>
              <a:t>(knižné zdroje znamená, že budeme posudzovať koľko knižných zdrojov bolo použitých a ich kvalitu vo vzťahu k téme a k cieľu záverečnej práce),</a:t>
            </a:r>
            <a:endParaRPr lang="sk-SK" dirty="0">
              <a:latin typeface="+mj-lt"/>
            </a:endParaRPr>
          </a:p>
          <a:p>
            <a:pPr marL="285750" indent="-285750">
              <a:buFont typeface="Arial" panose="020B0604020202020204" pitchFamily="34" charset="0"/>
              <a:buChar char="•"/>
            </a:pPr>
            <a:r>
              <a:rPr lang="sk-SK" b="1" dirty="0">
                <a:effectLst/>
                <a:latin typeface="+mj-lt"/>
              </a:rPr>
              <a:t>internetové zdroje (rozsah a kvalita) </a:t>
            </a:r>
            <a:r>
              <a:rPr lang="sk-SK" dirty="0">
                <a:effectLst/>
                <a:latin typeface="+mj-lt"/>
              </a:rPr>
              <a:t>(internetové zdroje znamená, že budeme posudzovať koľko internetových zdrojov bolo použitých a predovšetkým ich vhodnosť a kvalitu vo vzťahu k téme a k cieľu záverečnej práce),</a:t>
            </a:r>
            <a:endParaRPr lang="sk-SK" dirty="0">
              <a:latin typeface="+mj-lt"/>
            </a:endParaRPr>
          </a:p>
          <a:p>
            <a:pPr marL="285750" indent="-285750">
              <a:buFont typeface="Arial" panose="020B0604020202020204" pitchFamily="34" charset="0"/>
              <a:buChar char="•"/>
            </a:pPr>
            <a:r>
              <a:rPr lang="sk-SK" b="1" dirty="0">
                <a:effectLst/>
                <a:latin typeface="+mj-lt"/>
              </a:rPr>
              <a:t>časopisy, zborníky (rozsah a kvalita)</a:t>
            </a:r>
            <a:r>
              <a:rPr lang="sk-SK" dirty="0">
                <a:effectLst/>
                <a:latin typeface="+mj-lt"/>
              </a:rPr>
              <a:t> (časopisy, zborníky znamená, že budeme posudzovať koľko článkov v odborných alebo vedeckých časopisoch alebo zborníkoch bolo použitých a ich kvalitu vo vzťahu k téme a k cieľu záverečnej práce),</a:t>
            </a:r>
            <a:endParaRPr lang="sk-SK" dirty="0">
              <a:latin typeface="+mj-lt"/>
            </a:endParaRPr>
          </a:p>
          <a:p>
            <a:pPr marL="285750" indent="-285750">
              <a:buFont typeface="Arial" panose="020B0604020202020204" pitchFamily="34" charset="0"/>
              <a:buChar char="•"/>
            </a:pPr>
            <a:r>
              <a:rPr lang="sk-SK" b="1" dirty="0">
                <a:effectLst/>
                <a:latin typeface="+mj-lt"/>
              </a:rPr>
              <a:t>zahraničné zdroje  (rozsah a kvalita) </a:t>
            </a:r>
            <a:r>
              <a:rPr lang="sk-SK" dirty="0">
                <a:effectLst/>
                <a:latin typeface="+mj-lt"/>
              </a:rPr>
              <a:t>(zahraničné zdroje znamená, či autor záverečnej práce použil aj zahraničné zdroje a ak áno, tak v akom rozsahu a v akej kvalite).</a:t>
            </a:r>
            <a:endParaRPr lang="sk-SK" dirty="0">
              <a:latin typeface="+mj-lt"/>
            </a:endParaRPr>
          </a:p>
        </p:txBody>
      </p:sp>
    </p:spTree>
    <p:extLst>
      <p:ext uri="{BB962C8B-B14F-4D97-AF65-F5344CB8AC3E}">
        <p14:creationId xmlns:p14="http://schemas.microsoft.com/office/powerpoint/2010/main" val="13419557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130</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10" name="Obdĺžnik 9">
            <a:extLst>
              <a:ext uri="{FF2B5EF4-FFF2-40B4-BE49-F238E27FC236}">
                <a16:creationId xmlns:a16="http://schemas.microsoft.com/office/drawing/2014/main" id="{233055C4-2019-4CCA-8F72-BBC7A50E7968}"/>
              </a:ext>
            </a:extLst>
          </p:cNvPr>
          <p:cNvSpPr/>
          <p:nvPr/>
        </p:nvSpPr>
        <p:spPr>
          <a:xfrm>
            <a:off x="134297" y="1062087"/>
            <a:ext cx="7390569" cy="2123658"/>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2. hlavná textová časť obsahuje:</a:t>
            </a:r>
          </a:p>
          <a:p>
            <a:pPr marL="1162050" indent="-514350" fontAlgn="auto">
              <a:spcBef>
                <a:spcPts val="0"/>
              </a:spcBef>
              <a:spcAft>
                <a:spcPts val="0"/>
              </a:spcAft>
              <a:buFont typeface="+mj-lt"/>
              <a:buAutoNum type="alphaLcParenR" startAt="7"/>
              <a:defRPr/>
            </a:pPr>
            <a:r>
              <a:rPr lang="sk-SK" sz="2600" b="1" dirty="0">
                <a:solidFill>
                  <a:srgbClr val="FF0000"/>
                </a:solidFill>
                <a:latin typeface="Calibri" pitchFamily="34" charset="0"/>
              </a:rPr>
              <a:t>úvod,</a:t>
            </a:r>
          </a:p>
          <a:p>
            <a:pPr marL="1162050" indent="-514350" fontAlgn="auto">
              <a:spcBef>
                <a:spcPts val="0"/>
              </a:spcBef>
              <a:spcAft>
                <a:spcPts val="0"/>
              </a:spcAft>
              <a:buFont typeface="+mj-lt"/>
              <a:buAutoNum type="alphaLcParenR" startAt="7"/>
              <a:defRPr/>
            </a:pPr>
            <a:r>
              <a:rPr lang="sk-SK" sz="2600" dirty="0">
                <a:latin typeface="Calibri" pitchFamily="34" charset="0"/>
              </a:rPr>
              <a:t>jadro (1., 2. a 3. kapitola),</a:t>
            </a:r>
          </a:p>
          <a:p>
            <a:pPr marL="1162050" indent="-514350" fontAlgn="auto">
              <a:spcBef>
                <a:spcPts val="0"/>
              </a:spcBef>
              <a:spcAft>
                <a:spcPts val="0"/>
              </a:spcAft>
              <a:buFont typeface="+mj-lt"/>
              <a:buAutoNum type="alphaLcParenR" startAt="7"/>
              <a:defRPr/>
            </a:pPr>
            <a:r>
              <a:rPr lang="sk-SK" sz="2600" dirty="0">
                <a:latin typeface="Calibri" pitchFamily="34" charset="0"/>
              </a:rPr>
              <a:t>záver,</a:t>
            </a:r>
          </a:p>
          <a:p>
            <a:pPr marL="1162050" indent="-514350" fontAlgn="auto">
              <a:spcBef>
                <a:spcPts val="0"/>
              </a:spcBef>
              <a:spcAft>
                <a:spcPts val="0"/>
              </a:spcAft>
              <a:buFont typeface="+mj-lt"/>
              <a:buAutoNum type="alphaLcParenR" startAt="7"/>
              <a:defRPr/>
            </a:pPr>
            <a:r>
              <a:rPr lang="sk-SK" sz="2600" dirty="0">
                <a:latin typeface="Calibri" pitchFamily="34" charset="0"/>
              </a:rPr>
              <a:t>zoznam použitej literatúry.</a:t>
            </a:r>
          </a:p>
        </p:txBody>
      </p:sp>
      <p:sp>
        <p:nvSpPr>
          <p:cNvPr id="11" name="Obdĺžnik 10">
            <a:extLst>
              <a:ext uri="{FF2B5EF4-FFF2-40B4-BE49-F238E27FC236}">
                <a16:creationId xmlns:a16="http://schemas.microsoft.com/office/drawing/2014/main" id="{9615835B-3359-4AB9-9B3F-2F56293C4A76}"/>
              </a:ext>
            </a:extLst>
          </p:cNvPr>
          <p:cNvSpPr>
            <a:spLocks noChangeArrowheads="1"/>
          </p:cNvSpPr>
          <p:nvPr/>
        </p:nvSpPr>
        <p:spPr bwMode="auto">
          <a:xfrm>
            <a:off x="278164" y="1567710"/>
            <a:ext cx="11635672" cy="4493538"/>
          </a:xfrm>
          <a:prstGeom prst="rect">
            <a:avLst/>
          </a:prstGeom>
          <a:solidFill>
            <a:schemeClr val="bg1"/>
          </a:solidFill>
          <a:ln w="9525">
            <a:noFill/>
            <a:miter lim="800000"/>
            <a:headEnd/>
            <a:tailEnd/>
          </a:ln>
        </p:spPr>
        <p:txBody>
          <a:bodyPr wrap="square">
            <a:spAutoFit/>
          </a:bodyPr>
          <a:lstStyle/>
          <a:p>
            <a:pPr algn="just"/>
            <a:r>
              <a:rPr lang="sk-SK" sz="2600" b="1" dirty="0">
                <a:latin typeface="Calibri" pitchFamily="34" charset="0"/>
              </a:rPr>
              <a:t>Úvod je tá časť práce, v rámci ktorej musí autor výstižne a vecne uviesť čitateľa do problematiky, ktorou sa zaoberá samotná práca.</a:t>
            </a:r>
            <a:r>
              <a:rPr lang="sk-SK" sz="2600" dirty="0">
                <a:latin typeface="Calibri" pitchFamily="34" charset="0"/>
              </a:rPr>
              <a:t> </a:t>
            </a:r>
          </a:p>
          <a:p>
            <a:pPr algn="just"/>
            <a:r>
              <a:rPr lang="sk-SK" sz="2600" dirty="0">
                <a:latin typeface="Calibri" pitchFamily="34" charset="0"/>
              </a:rPr>
              <a:t>Rozsah úvodu je vždy prispôsobený stupňu záverečnej práce (</a:t>
            </a:r>
            <a:r>
              <a:rPr lang="sk-SK" sz="2600" i="1" dirty="0">
                <a:latin typeface="Calibri" pitchFamily="34" charset="0"/>
              </a:rPr>
              <a:t>pri bakalárskej práce je to 1 – 1,5 strany, pri diplomovej práci je to 2 - 3 strany</a:t>
            </a:r>
            <a:r>
              <a:rPr lang="sk-SK" sz="2600" dirty="0">
                <a:latin typeface="Calibri" pitchFamily="34" charset="0"/>
              </a:rPr>
              <a:t>), ale v rámci každého typu práce musí podávať v primeranej hĺbke tieto informácie:</a:t>
            </a:r>
          </a:p>
          <a:p>
            <a:r>
              <a:rPr lang="sk-SK" sz="2600" dirty="0">
                <a:latin typeface="Calibri" pitchFamily="34" charset="0"/>
              </a:rPr>
              <a:t>- charakteristiku súčasného stavu riešenej problematiky,</a:t>
            </a:r>
          </a:p>
          <a:p>
            <a:r>
              <a:rPr lang="sk-SK" sz="2600" dirty="0">
                <a:latin typeface="Calibri" pitchFamily="34" charset="0"/>
              </a:rPr>
              <a:t>- zdôvodnenie aktuálnosti témy práce,</a:t>
            </a:r>
          </a:p>
          <a:p>
            <a:r>
              <a:rPr lang="sk-SK" sz="2600" dirty="0">
                <a:latin typeface="Calibri" pitchFamily="34" charset="0"/>
              </a:rPr>
              <a:t>- nastolenie problémov, ktoré chce autor v práci riešiť,</a:t>
            </a:r>
          </a:p>
          <a:p>
            <a:r>
              <a:rPr lang="sk-SK" sz="2600" b="1" dirty="0">
                <a:solidFill>
                  <a:srgbClr val="FF0000"/>
                </a:solidFill>
                <a:latin typeface="Calibri" pitchFamily="34" charset="0"/>
              </a:rPr>
              <a:t>- vytýčenie cieľov, ktoré majú byť v práci dosiahnuté</a:t>
            </a:r>
            <a:r>
              <a:rPr lang="sk-SK" sz="2600" dirty="0">
                <a:latin typeface="Calibri" pitchFamily="34" charset="0"/>
              </a:rPr>
              <a:t>,</a:t>
            </a:r>
          </a:p>
          <a:p>
            <a:r>
              <a:rPr lang="sk-SK" sz="2600" dirty="0">
                <a:latin typeface="Calibri" pitchFamily="34" charset="0"/>
              </a:rPr>
              <a:t>- uvedenie použitých metód a postupov riešenia,</a:t>
            </a:r>
          </a:p>
          <a:p>
            <a:r>
              <a:rPr lang="sk-SK" sz="2600" dirty="0">
                <a:latin typeface="Calibri" pitchFamily="34" charset="0"/>
              </a:rPr>
              <a:t>- stručný náčrt obsahu (štruktúru a popis) jednotlivých kapitol záverečnej práce.</a:t>
            </a:r>
          </a:p>
        </p:txBody>
      </p:sp>
      <p:sp>
        <p:nvSpPr>
          <p:cNvPr id="13" name="Obdĺžnik 12">
            <a:extLst>
              <a:ext uri="{FF2B5EF4-FFF2-40B4-BE49-F238E27FC236}">
                <a16:creationId xmlns:a16="http://schemas.microsoft.com/office/drawing/2014/main" id="{80475A89-5E42-4B8B-8D19-275EE664E7C2}"/>
              </a:ext>
            </a:extLst>
          </p:cNvPr>
          <p:cNvSpPr>
            <a:spLocks noChangeArrowheads="1"/>
          </p:cNvSpPr>
          <p:nvPr/>
        </p:nvSpPr>
        <p:spPr bwMode="auto">
          <a:xfrm rot="21178931">
            <a:off x="777354" y="1543589"/>
            <a:ext cx="10637291" cy="3970318"/>
          </a:xfrm>
          <a:prstGeom prst="rect">
            <a:avLst/>
          </a:prstGeom>
          <a:solidFill>
            <a:srgbClr val="FF0000"/>
          </a:solidFill>
          <a:ln w="9525">
            <a:noFill/>
            <a:miter lim="800000"/>
            <a:headEnd/>
            <a:tailEnd/>
          </a:ln>
        </p:spPr>
        <p:txBody>
          <a:bodyPr wrap="square">
            <a:spAutoFit/>
          </a:bodyPr>
          <a:lstStyle/>
          <a:p>
            <a:pPr algn="just"/>
            <a:r>
              <a:rPr lang="sk-SK" sz="3600" b="1" dirty="0">
                <a:solidFill>
                  <a:schemeClr val="bg1"/>
                </a:solidFill>
                <a:latin typeface="Calibri" pitchFamily="34" charset="0"/>
              </a:rPr>
              <a:t>Úvod záverečnej práce - aj keď je na začiatku práce, možno upresniť a finalizovať pri definitívnom dopracovaní práce.</a:t>
            </a:r>
            <a:r>
              <a:rPr lang="sk-SK" sz="3600" dirty="0">
                <a:solidFill>
                  <a:schemeClr val="bg1"/>
                </a:solidFill>
                <a:latin typeface="Calibri" pitchFamily="34" charset="0"/>
              </a:rPr>
              <a:t> Je to preto, že zahŕňa také náležitosti, ktoré sú ujasnené až po dopísaní celej práce.</a:t>
            </a:r>
          </a:p>
          <a:p>
            <a:pPr algn="just"/>
            <a:endParaRPr lang="sk-SK" sz="3600" dirty="0">
              <a:solidFill>
                <a:schemeClr val="bg1"/>
              </a:solidFill>
              <a:latin typeface="Calibri" pitchFamily="34" charset="0"/>
            </a:endParaRPr>
          </a:p>
          <a:p>
            <a:pPr algn="just"/>
            <a:r>
              <a:rPr lang="sk-SK" sz="3600" dirty="0">
                <a:solidFill>
                  <a:schemeClr val="bg1"/>
                </a:solidFill>
                <a:latin typeface="Calibri" pitchFamily="34" charset="0"/>
              </a:rPr>
              <a:t>Úvod je jediná časť záverečnej práce, ktorá sa píše </a:t>
            </a:r>
            <a:r>
              <a:rPr lang="sk-SK" sz="3600" b="1" dirty="0">
                <a:solidFill>
                  <a:schemeClr val="bg1"/>
                </a:solidFill>
                <a:latin typeface="Calibri" pitchFamily="34" charset="0"/>
              </a:rPr>
              <a:t>NEOSOBNE</a:t>
            </a:r>
            <a:r>
              <a:rPr lang="sk-SK" sz="3600" dirty="0">
                <a:solidFill>
                  <a:schemeClr val="bg1"/>
                </a:solidFill>
                <a:latin typeface="Calibri" pitchFamily="34" charset="0"/>
              </a:rPr>
              <a:t>, akoby „očami cudzej osoby“. </a:t>
            </a:r>
          </a:p>
        </p:txBody>
      </p:sp>
    </p:spTree>
    <p:extLst>
      <p:ext uri="{BB962C8B-B14F-4D97-AF65-F5344CB8AC3E}">
        <p14:creationId xmlns:p14="http://schemas.microsoft.com/office/powerpoint/2010/main" val="20405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131</a:t>
            </a:fld>
            <a:endParaRPr lang="sk-SK"/>
          </a:p>
        </p:txBody>
      </p:sp>
      <p:pic>
        <p:nvPicPr>
          <p:cNvPr id="7" name="Picture 2">
            <a:extLst>
              <a:ext uri="{FF2B5EF4-FFF2-40B4-BE49-F238E27FC236}">
                <a16:creationId xmlns:a16="http://schemas.microsoft.com/office/drawing/2014/main" id="{A63E5EF9-7D3F-47E2-B5FA-8D90985A99A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74622" y="330817"/>
            <a:ext cx="8244408" cy="5139153"/>
          </a:xfrm>
          <a:prstGeom prst="rect">
            <a:avLst/>
          </a:prstGeom>
          <a:noFill/>
          <a:ln w="9525">
            <a:noFill/>
            <a:miter lim="800000"/>
            <a:headEnd/>
            <a:tailEnd/>
          </a:ln>
        </p:spPr>
      </p:pic>
      <p:cxnSp>
        <p:nvCxnSpPr>
          <p:cNvPr id="10" name="Rovná spojnica 9">
            <a:extLst>
              <a:ext uri="{FF2B5EF4-FFF2-40B4-BE49-F238E27FC236}">
                <a16:creationId xmlns:a16="http://schemas.microsoft.com/office/drawing/2014/main" id="{36E03FA6-82C6-40C6-9641-7AEC11A9B635}"/>
              </a:ext>
            </a:extLst>
          </p:cNvPr>
          <p:cNvCxnSpPr>
            <a:cxnSpLocks/>
          </p:cNvCxnSpPr>
          <p:nvPr/>
        </p:nvCxnSpPr>
        <p:spPr>
          <a:xfrm>
            <a:off x="4394702" y="1627911"/>
            <a:ext cx="741682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ovná spojnica 10">
            <a:extLst>
              <a:ext uri="{FF2B5EF4-FFF2-40B4-BE49-F238E27FC236}">
                <a16:creationId xmlns:a16="http://schemas.microsoft.com/office/drawing/2014/main" id="{AB521527-F736-48FA-AB80-00BCDA609B01}"/>
              </a:ext>
            </a:extLst>
          </p:cNvPr>
          <p:cNvCxnSpPr>
            <a:cxnSpLocks/>
          </p:cNvCxnSpPr>
          <p:nvPr/>
        </p:nvCxnSpPr>
        <p:spPr>
          <a:xfrm>
            <a:off x="3674622" y="1987951"/>
            <a:ext cx="813690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ovná spojnica 11">
            <a:extLst>
              <a:ext uri="{FF2B5EF4-FFF2-40B4-BE49-F238E27FC236}">
                <a16:creationId xmlns:a16="http://schemas.microsoft.com/office/drawing/2014/main" id="{000D7D7C-FA97-427F-BB9C-8E672174F794}"/>
              </a:ext>
            </a:extLst>
          </p:cNvPr>
          <p:cNvCxnSpPr>
            <a:cxnSpLocks/>
          </p:cNvCxnSpPr>
          <p:nvPr/>
        </p:nvCxnSpPr>
        <p:spPr>
          <a:xfrm>
            <a:off x="3674622" y="2347991"/>
            <a:ext cx="273630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3" name="Obrázok 2" descr="Obrázok, na ktorom je osoba&#10;&#10;Automaticky generovaný popis">
            <a:extLst>
              <a:ext uri="{FF2B5EF4-FFF2-40B4-BE49-F238E27FC236}">
                <a16:creationId xmlns:a16="http://schemas.microsoft.com/office/drawing/2014/main" id="{9F79DA15-E8BE-44FA-9782-A62D34E19F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47991"/>
            <a:ext cx="3511287" cy="3912577"/>
          </a:xfrm>
          <a:prstGeom prst="rect">
            <a:avLst/>
          </a:prstGeom>
        </p:spPr>
      </p:pic>
    </p:spTree>
    <p:extLst>
      <p:ext uri="{BB962C8B-B14F-4D97-AF65-F5344CB8AC3E}">
        <p14:creationId xmlns:p14="http://schemas.microsoft.com/office/powerpoint/2010/main" val="17095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132</a:t>
            </a:fld>
            <a:endParaRPr lang="sk-SK"/>
          </a:p>
        </p:txBody>
      </p:sp>
      <p:pic>
        <p:nvPicPr>
          <p:cNvPr id="7" name="Picture 2">
            <a:extLst>
              <a:ext uri="{FF2B5EF4-FFF2-40B4-BE49-F238E27FC236}">
                <a16:creationId xmlns:a16="http://schemas.microsoft.com/office/drawing/2014/main" id="{7A5D7240-5FBD-4B5B-A593-CAF0C65F3B56}"/>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72963" y="382710"/>
            <a:ext cx="8446850" cy="5756174"/>
          </a:xfrm>
          <a:prstGeom prst="rect">
            <a:avLst/>
          </a:prstGeom>
          <a:noFill/>
          <a:ln w="9525">
            <a:noFill/>
            <a:miter lim="800000"/>
            <a:headEnd/>
            <a:tailEnd/>
          </a:ln>
        </p:spPr>
      </p:pic>
      <p:sp>
        <p:nvSpPr>
          <p:cNvPr id="2" name="Obdĺžnik 1">
            <a:extLst>
              <a:ext uri="{FF2B5EF4-FFF2-40B4-BE49-F238E27FC236}">
                <a16:creationId xmlns:a16="http://schemas.microsoft.com/office/drawing/2014/main" id="{520DCBCB-7F33-4E2B-B85C-757ED01530B1}"/>
              </a:ext>
            </a:extLst>
          </p:cNvPr>
          <p:cNvSpPr/>
          <p:nvPr/>
        </p:nvSpPr>
        <p:spPr>
          <a:xfrm>
            <a:off x="10946423" y="298938"/>
            <a:ext cx="973390" cy="791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descr="Obrázok, na ktorom je osoba, kabát, oblečený&#10;&#10;Automaticky generovaný popis">
            <a:extLst>
              <a:ext uri="{FF2B5EF4-FFF2-40B4-BE49-F238E27FC236}">
                <a16:creationId xmlns:a16="http://schemas.microsoft.com/office/drawing/2014/main" id="{0F941EA6-E14E-47FB-B8E1-77EC77E061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443"/>
            <a:ext cx="3525040" cy="5756174"/>
          </a:xfrm>
          <a:prstGeom prst="rect">
            <a:avLst/>
          </a:prstGeom>
        </p:spPr>
      </p:pic>
    </p:spTree>
    <p:extLst>
      <p:ext uri="{BB962C8B-B14F-4D97-AF65-F5344CB8AC3E}">
        <p14:creationId xmlns:p14="http://schemas.microsoft.com/office/powerpoint/2010/main" val="3013986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133</a:t>
            </a:fld>
            <a:endParaRPr lang="sk-SK"/>
          </a:p>
        </p:txBody>
      </p:sp>
      <p:pic>
        <p:nvPicPr>
          <p:cNvPr id="7" name="Picture 2">
            <a:extLst>
              <a:ext uri="{FF2B5EF4-FFF2-40B4-BE49-F238E27FC236}">
                <a16:creationId xmlns:a16="http://schemas.microsoft.com/office/drawing/2014/main" id="{47E11121-35CF-4CEF-9017-3095E712E72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0170" y="136525"/>
            <a:ext cx="7809731" cy="593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Obrázok 2">
            <a:extLst>
              <a:ext uri="{FF2B5EF4-FFF2-40B4-BE49-F238E27FC236}">
                <a16:creationId xmlns:a16="http://schemas.microsoft.com/office/drawing/2014/main" id="{C7B18F02-2957-4926-ADAB-EEB486CD64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93509"/>
            <a:ext cx="4170969" cy="5151748"/>
          </a:xfrm>
          <a:prstGeom prst="rect">
            <a:avLst/>
          </a:prstGeom>
        </p:spPr>
      </p:pic>
    </p:spTree>
    <p:extLst>
      <p:ext uri="{BB962C8B-B14F-4D97-AF65-F5344CB8AC3E}">
        <p14:creationId xmlns:p14="http://schemas.microsoft.com/office/powerpoint/2010/main" val="4230625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134</a:t>
            </a:fld>
            <a:endParaRPr lang="sk-SK"/>
          </a:p>
        </p:txBody>
      </p:sp>
      <p:pic>
        <p:nvPicPr>
          <p:cNvPr id="7" name="Obrázok 6">
            <a:extLst>
              <a:ext uri="{FF2B5EF4-FFF2-40B4-BE49-F238E27FC236}">
                <a16:creationId xmlns:a16="http://schemas.microsoft.com/office/drawing/2014/main" id="{600AE78F-2E0B-48AA-8109-F5D708F530C8}"/>
              </a:ext>
            </a:extLst>
          </p:cNvPr>
          <p:cNvPicPr>
            <a:picLocks noChangeAspect="1"/>
          </p:cNvPicPr>
          <p:nvPr/>
        </p:nvPicPr>
        <p:blipFill>
          <a:blip r:embed="rId2"/>
          <a:stretch>
            <a:fillRect/>
          </a:stretch>
        </p:blipFill>
        <p:spPr>
          <a:xfrm>
            <a:off x="7758996" y="272770"/>
            <a:ext cx="4087174" cy="5805264"/>
          </a:xfrm>
          <a:prstGeom prst="rect">
            <a:avLst/>
          </a:prstGeom>
          <a:ln>
            <a:noFill/>
          </a:ln>
          <a:effectLst>
            <a:outerShdw blurRad="292100" dist="139700" dir="2700000" algn="tl" rotWithShape="0">
              <a:srgbClr val="333333">
                <a:alpha val="65000"/>
              </a:srgbClr>
            </a:outerShdw>
          </a:effectLst>
        </p:spPr>
      </p:pic>
      <p:pic>
        <p:nvPicPr>
          <p:cNvPr id="3" name="Obrázok 2" descr="Obrázok, na ktorom je osoba, pózujúci&#10;&#10;Automaticky generovaný popis">
            <a:extLst>
              <a:ext uri="{FF2B5EF4-FFF2-40B4-BE49-F238E27FC236}">
                <a16:creationId xmlns:a16="http://schemas.microsoft.com/office/drawing/2014/main" id="{9B3CF1AC-EC8B-429D-9E99-8A8A70C986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277"/>
            <a:ext cx="7253654" cy="5999263"/>
          </a:xfrm>
          <a:prstGeom prst="rect">
            <a:avLst/>
          </a:prstGeom>
        </p:spPr>
      </p:pic>
      <p:pic>
        <p:nvPicPr>
          <p:cNvPr id="10" name="Obrázok 9">
            <a:extLst>
              <a:ext uri="{FF2B5EF4-FFF2-40B4-BE49-F238E27FC236}">
                <a16:creationId xmlns:a16="http://schemas.microsoft.com/office/drawing/2014/main" id="{E3F74E6E-437A-47B4-8B6C-E0AB9BCA9723}"/>
              </a:ext>
            </a:extLst>
          </p:cNvPr>
          <p:cNvPicPr>
            <a:picLocks noChangeAspect="1"/>
          </p:cNvPicPr>
          <p:nvPr/>
        </p:nvPicPr>
        <p:blipFill>
          <a:blip r:embed="rId4"/>
          <a:stretch>
            <a:fillRect/>
          </a:stretch>
        </p:blipFill>
        <p:spPr>
          <a:xfrm>
            <a:off x="3132093" y="3214172"/>
            <a:ext cx="8748464" cy="3507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352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135</a:t>
            </a:fld>
            <a:endParaRPr lang="sk-SK"/>
          </a:p>
        </p:txBody>
      </p:sp>
      <p:pic>
        <p:nvPicPr>
          <p:cNvPr id="3" name="Obrázok 2" descr="Obrázok, na ktorom je osoba, pózujúci&#10;&#10;Automaticky generovaný popis">
            <a:extLst>
              <a:ext uri="{FF2B5EF4-FFF2-40B4-BE49-F238E27FC236}">
                <a16:creationId xmlns:a16="http://schemas.microsoft.com/office/drawing/2014/main" id="{9B3CF1AC-EC8B-429D-9E99-8A8A70C986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0277"/>
            <a:ext cx="7253654" cy="5999263"/>
          </a:xfrm>
          <a:prstGeom prst="rect">
            <a:avLst/>
          </a:prstGeom>
        </p:spPr>
      </p:pic>
      <p:pic>
        <p:nvPicPr>
          <p:cNvPr id="11" name="Obrázok 10">
            <a:extLst>
              <a:ext uri="{FF2B5EF4-FFF2-40B4-BE49-F238E27FC236}">
                <a16:creationId xmlns:a16="http://schemas.microsoft.com/office/drawing/2014/main" id="{769B8100-09FE-4615-9803-F958C84433BC}"/>
              </a:ext>
            </a:extLst>
          </p:cNvPr>
          <p:cNvPicPr>
            <a:picLocks noChangeAspect="1"/>
          </p:cNvPicPr>
          <p:nvPr/>
        </p:nvPicPr>
        <p:blipFill>
          <a:blip r:embed="rId3"/>
          <a:stretch>
            <a:fillRect/>
          </a:stretch>
        </p:blipFill>
        <p:spPr>
          <a:xfrm>
            <a:off x="7627738" y="264945"/>
            <a:ext cx="4187598" cy="5972367"/>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F5DD7450-67B3-4990-987B-9CB7A63A68E8}"/>
              </a:ext>
            </a:extLst>
          </p:cNvPr>
          <p:cNvPicPr>
            <a:picLocks noChangeAspect="1"/>
          </p:cNvPicPr>
          <p:nvPr/>
        </p:nvPicPr>
        <p:blipFill>
          <a:blip r:embed="rId4"/>
          <a:stretch>
            <a:fillRect/>
          </a:stretch>
        </p:blipFill>
        <p:spPr>
          <a:xfrm>
            <a:off x="3920352" y="2883877"/>
            <a:ext cx="8010810" cy="4039235"/>
          </a:xfrm>
          <a:prstGeom prst="rect">
            <a:avLst/>
          </a:prstGeom>
        </p:spPr>
      </p:pic>
    </p:spTree>
    <p:extLst>
      <p:ext uri="{BB962C8B-B14F-4D97-AF65-F5344CB8AC3E}">
        <p14:creationId xmlns:p14="http://schemas.microsoft.com/office/powerpoint/2010/main" val="7028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136</a:t>
            </a:fld>
            <a:endParaRPr lang="sk-SK"/>
          </a:p>
        </p:txBody>
      </p:sp>
      <p:pic>
        <p:nvPicPr>
          <p:cNvPr id="5" name="Obrázok 4">
            <a:extLst>
              <a:ext uri="{FF2B5EF4-FFF2-40B4-BE49-F238E27FC236}">
                <a16:creationId xmlns:a16="http://schemas.microsoft.com/office/drawing/2014/main" id="{7A0852A7-2E41-46F3-B495-37BD6389528E}"/>
              </a:ext>
            </a:extLst>
          </p:cNvPr>
          <p:cNvPicPr>
            <a:picLocks noChangeAspect="1"/>
          </p:cNvPicPr>
          <p:nvPr/>
        </p:nvPicPr>
        <p:blipFill>
          <a:blip r:embed="rId2"/>
          <a:stretch>
            <a:fillRect/>
          </a:stretch>
        </p:blipFill>
        <p:spPr>
          <a:xfrm>
            <a:off x="6096000" y="136525"/>
            <a:ext cx="5738349" cy="6057146"/>
          </a:xfrm>
          <a:prstGeom prst="rect">
            <a:avLst/>
          </a:prstGeom>
          <a:ln>
            <a:noFill/>
          </a:ln>
          <a:effectLst>
            <a:outerShdw blurRad="292100" dist="139700" dir="2700000" algn="tl" rotWithShape="0">
              <a:srgbClr val="333333">
                <a:alpha val="65000"/>
              </a:srgbClr>
            </a:outerShdw>
          </a:effectLst>
        </p:spPr>
      </p:pic>
      <p:pic>
        <p:nvPicPr>
          <p:cNvPr id="3" name="Obrázok 2" descr="Obrázok, na ktorom je osoba&#10;&#10;Automaticky generovaný popis">
            <a:extLst>
              <a:ext uri="{FF2B5EF4-FFF2-40B4-BE49-F238E27FC236}">
                <a16:creationId xmlns:a16="http://schemas.microsoft.com/office/drawing/2014/main" id="{42051E7A-C081-416E-BE7B-682A876889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7651" y="136525"/>
            <a:ext cx="5102469" cy="6057146"/>
          </a:xfrm>
          <a:prstGeom prst="rect">
            <a:avLst/>
          </a:prstGeom>
        </p:spPr>
      </p:pic>
    </p:spTree>
    <p:extLst>
      <p:ext uri="{BB962C8B-B14F-4D97-AF65-F5344CB8AC3E}">
        <p14:creationId xmlns:p14="http://schemas.microsoft.com/office/powerpoint/2010/main" val="10122074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137</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10" name="Obdĺžnik 9">
            <a:extLst>
              <a:ext uri="{FF2B5EF4-FFF2-40B4-BE49-F238E27FC236}">
                <a16:creationId xmlns:a16="http://schemas.microsoft.com/office/drawing/2014/main" id="{233055C4-2019-4CCA-8F72-BBC7A50E7968}"/>
              </a:ext>
            </a:extLst>
          </p:cNvPr>
          <p:cNvSpPr/>
          <p:nvPr/>
        </p:nvSpPr>
        <p:spPr>
          <a:xfrm>
            <a:off x="134297" y="1062087"/>
            <a:ext cx="7390569" cy="2123658"/>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2. hlavná textová časť obsahuje:</a:t>
            </a:r>
          </a:p>
          <a:p>
            <a:pPr marL="1162050" indent="-514350" fontAlgn="auto">
              <a:spcBef>
                <a:spcPts val="0"/>
              </a:spcBef>
              <a:spcAft>
                <a:spcPts val="0"/>
              </a:spcAft>
              <a:buFont typeface="+mj-lt"/>
              <a:buAutoNum type="alphaLcParenR" startAt="7"/>
              <a:defRPr/>
            </a:pPr>
            <a:r>
              <a:rPr lang="sk-SK" sz="2600" dirty="0">
                <a:latin typeface="Calibri" pitchFamily="34" charset="0"/>
              </a:rPr>
              <a:t>úvod,</a:t>
            </a:r>
          </a:p>
          <a:p>
            <a:pPr marL="1162050" indent="-514350" fontAlgn="auto">
              <a:spcBef>
                <a:spcPts val="0"/>
              </a:spcBef>
              <a:spcAft>
                <a:spcPts val="0"/>
              </a:spcAft>
              <a:buFont typeface="+mj-lt"/>
              <a:buAutoNum type="alphaLcParenR" startAt="7"/>
              <a:defRPr/>
            </a:pPr>
            <a:r>
              <a:rPr lang="sk-SK" sz="2600" b="1" dirty="0">
                <a:solidFill>
                  <a:srgbClr val="FF0000"/>
                </a:solidFill>
                <a:latin typeface="Calibri" pitchFamily="34" charset="0"/>
              </a:rPr>
              <a:t>jadro (1., 2. a 3. kapitola),</a:t>
            </a:r>
          </a:p>
          <a:p>
            <a:pPr marL="1162050" indent="-514350" fontAlgn="auto">
              <a:spcBef>
                <a:spcPts val="0"/>
              </a:spcBef>
              <a:spcAft>
                <a:spcPts val="0"/>
              </a:spcAft>
              <a:buFont typeface="+mj-lt"/>
              <a:buAutoNum type="alphaLcParenR" startAt="7"/>
              <a:defRPr/>
            </a:pPr>
            <a:r>
              <a:rPr lang="sk-SK" sz="2600" dirty="0">
                <a:latin typeface="Calibri" pitchFamily="34" charset="0"/>
              </a:rPr>
              <a:t>záver,</a:t>
            </a:r>
          </a:p>
          <a:p>
            <a:pPr marL="1162050" indent="-514350" fontAlgn="auto">
              <a:spcBef>
                <a:spcPts val="0"/>
              </a:spcBef>
              <a:spcAft>
                <a:spcPts val="0"/>
              </a:spcAft>
              <a:buFont typeface="+mj-lt"/>
              <a:buAutoNum type="alphaLcParenR" startAt="7"/>
              <a:defRPr/>
            </a:pPr>
            <a:r>
              <a:rPr lang="sk-SK" sz="2600" dirty="0">
                <a:latin typeface="Calibri" pitchFamily="34" charset="0"/>
              </a:rPr>
              <a:t>zoznam použitej literatúry.</a:t>
            </a:r>
          </a:p>
        </p:txBody>
      </p:sp>
    </p:spTree>
    <p:extLst>
      <p:ext uri="{BB962C8B-B14F-4D97-AF65-F5344CB8AC3E}">
        <p14:creationId xmlns:p14="http://schemas.microsoft.com/office/powerpoint/2010/main" val="16503264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138</a:t>
            </a:fld>
            <a:endParaRPr lang="sk-SK"/>
          </a:p>
        </p:txBody>
      </p:sp>
      <p:sp>
        <p:nvSpPr>
          <p:cNvPr id="15" name="Zaoblený obdĺžnik 8">
            <a:extLst>
              <a:ext uri="{FF2B5EF4-FFF2-40B4-BE49-F238E27FC236}">
                <a16:creationId xmlns:a16="http://schemas.microsoft.com/office/drawing/2014/main" id="{3CBD33D8-6068-44FD-ACFA-4C00B1182633}"/>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BAKALÁRSKEJ PRÁCE</a:t>
            </a:r>
          </a:p>
        </p:txBody>
      </p:sp>
      <p:sp>
        <p:nvSpPr>
          <p:cNvPr id="20" name="BlokTextu 3">
            <a:extLst>
              <a:ext uri="{FF2B5EF4-FFF2-40B4-BE49-F238E27FC236}">
                <a16:creationId xmlns:a16="http://schemas.microsoft.com/office/drawing/2014/main" id="{8857EB01-6DAE-47B8-AE3F-5F66945F5472}"/>
              </a:ext>
            </a:extLst>
          </p:cNvPr>
          <p:cNvSpPr txBox="1">
            <a:spLocks noChangeArrowheads="1"/>
          </p:cNvSpPr>
          <p:nvPr/>
        </p:nvSpPr>
        <p:spPr bwMode="auto">
          <a:xfrm>
            <a:off x="3049887" y="1608662"/>
            <a:ext cx="5103513" cy="4154984"/>
          </a:xfrm>
          <a:prstGeom prst="rect">
            <a:avLst/>
          </a:prstGeom>
          <a:noFill/>
          <a:ln w="9525">
            <a:noFill/>
            <a:miter lim="800000"/>
            <a:headEnd/>
            <a:tailEnd/>
          </a:ln>
        </p:spPr>
        <p:txBody>
          <a:bodyPr wrap="none">
            <a:spAutoFit/>
          </a:bodyPr>
          <a:lstStyle/>
          <a:p>
            <a:r>
              <a:rPr lang="sk-SK" sz="8800" b="1" dirty="0">
                <a:solidFill>
                  <a:srgbClr val="008000"/>
                </a:solidFill>
                <a:latin typeface="Calibri" pitchFamily="34" charset="0"/>
              </a:rPr>
              <a:t>1. kapitola</a:t>
            </a:r>
          </a:p>
          <a:p>
            <a:r>
              <a:rPr lang="sk-SK" sz="8800" b="1" dirty="0">
                <a:solidFill>
                  <a:srgbClr val="008000"/>
                </a:solidFill>
                <a:latin typeface="Calibri" pitchFamily="34" charset="0"/>
              </a:rPr>
              <a:t>2. kapitola</a:t>
            </a:r>
          </a:p>
          <a:p>
            <a:r>
              <a:rPr lang="sk-SK" sz="8800" b="1" dirty="0">
                <a:solidFill>
                  <a:srgbClr val="008000"/>
                </a:solidFill>
                <a:latin typeface="Calibri" pitchFamily="34" charset="0"/>
              </a:rPr>
              <a:t>3. kapitola</a:t>
            </a:r>
          </a:p>
        </p:txBody>
      </p:sp>
      <p:sp>
        <p:nvSpPr>
          <p:cNvPr id="22" name="BlokTextu 21">
            <a:extLst>
              <a:ext uri="{FF2B5EF4-FFF2-40B4-BE49-F238E27FC236}">
                <a16:creationId xmlns:a16="http://schemas.microsoft.com/office/drawing/2014/main" id="{3B3C10C5-397F-4AC4-A6BB-0D6DEEDD554F}"/>
              </a:ext>
            </a:extLst>
          </p:cNvPr>
          <p:cNvSpPr txBox="1">
            <a:spLocks noChangeArrowheads="1"/>
          </p:cNvSpPr>
          <p:nvPr/>
        </p:nvSpPr>
        <p:spPr bwMode="auto">
          <a:xfrm>
            <a:off x="309482" y="1243786"/>
            <a:ext cx="11523930" cy="4462760"/>
          </a:xfrm>
          <a:prstGeom prst="rect">
            <a:avLst/>
          </a:prstGeom>
          <a:solidFill>
            <a:schemeClr val="bg1"/>
          </a:solidFill>
          <a:ln w="9525">
            <a:noFill/>
            <a:miter lim="800000"/>
            <a:headEnd/>
            <a:tailEnd/>
          </a:ln>
        </p:spPr>
        <p:txBody>
          <a:bodyPr wrap="square">
            <a:spAutoFit/>
          </a:bodyPr>
          <a:lstStyle/>
          <a:p>
            <a:pPr algn="ctr"/>
            <a:r>
              <a:rPr lang="sk-SK" sz="6000" b="1" dirty="0">
                <a:solidFill>
                  <a:srgbClr val="008000"/>
                </a:solidFill>
                <a:latin typeface="Calibri" pitchFamily="34" charset="0"/>
              </a:rPr>
              <a:t>1. kapitola</a:t>
            </a:r>
          </a:p>
          <a:p>
            <a:pPr algn="just"/>
            <a:r>
              <a:rPr lang="sk-SK" sz="3200" dirty="0">
                <a:latin typeface="Calibri" pitchFamily="34" charset="0"/>
              </a:rPr>
              <a:t>je teoretickou časťou a zameriava sa na popis teoreticko-metodologických východísk riešenej problematiky. Jej cieľom je zistiť, či študent vie pracovať s odbornou literatúrou. Odporúčaný </a:t>
            </a:r>
            <a:r>
              <a:rPr lang="sk-SK" sz="3200" b="1" dirty="0">
                <a:latin typeface="Calibri" pitchFamily="34" charset="0"/>
              </a:rPr>
              <a:t>rozsah 1. kapitoly je cca 8 – 10 strán.</a:t>
            </a:r>
            <a:r>
              <a:rPr lang="sk-SK" sz="3200" dirty="0">
                <a:latin typeface="Calibri" pitchFamily="34" charset="0"/>
              </a:rPr>
              <a:t> Tým že ide o teoreticko-metodologickú časť odporúča sa využívať pramennú literatúru a </a:t>
            </a:r>
            <a:r>
              <a:rPr lang="sk-SK" sz="3200" b="1" dirty="0">
                <a:latin typeface="Calibri" pitchFamily="34" charset="0"/>
              </a:rPr>
              <a:t>minimálny počet citácií je aspoň dve </a:t>
            </a:r>
            <a:r>
              <a:rPr lang="pl-PL" sz="3200" b="1" dirty="0">
                <a:latin typeface="Calibri" pitchFamily="34" charset="0"/>
              </a:rPr>
              <a:t>citácie na každej strane. Odporúčaný počet je cca štyri citácie na jednej </a:t>
            </a:r>
            <a:r>
              <a:rPr lang="sk-SK" sz="3200" b="1" dirty="0">
                <a:latin typeface="Calibri" pitchFamily="34" charset="0"/>
              </a:rPr>
              <a:t>strane</a:t>
            </a:r>
            <a:r>
              <a:rPr lang="sk-SK" sz="3200" dirty="0">
                <a:latin typeface="Calibri" pitchFamily="34" charset="0"/>
              </a:rPr>
              <a:t>. </a:t>
            </a:r>
          </a:p>
        </p:txBody>
      </p:sp>
      <p:sp>
        <p:nvSpPr>
          <p:cNvPr id="23" name="BlokTextu 22">
            <a:extLst>
              <a:ext uri="{FF2B5EF4-FFF2-40B4-BE49-F238E27FC236}">
                <a16:creationId xmlns:a16="http://schemas.microsoft.com/office/drawing/2014/main" id="{2B661577-BD2A-4AB1-A4E2-E883AD98FA12}"/>
              </a:ext>
            </a:extLst>
          </p:cNvPr>
          <p:cNvSpPr txBox="1">
            <a:spLocks noChangeArrowheads="1"/>
          </p:cNvSpPr>
          <p:nvPr/>
        </p:nvSpPr>
        <p:spPr bwMode="auto">
          <a:xfrm>
            <a:off x="358588" y="1023047"/>
            <a:ext cx="11645153" cy="5170646"/>
          </a:xfrm>
          <a:prstGeom prst="rect">
            <a:avLst/>
          </a:prstGeom>
          <a:solidFill>
            <a:schemeClr val="bg1"/>
          </a:solidFill>
          <a:ln w="9525">
            <a:noFill/>
            <a:miter lim="800000"/>
            <a:headEnd/>
            <a:tailEnd/>
          </a:ln>
        </p:spPr>
        <p:txBody>
          <a:bodyPr wrap="square">
            <a:spAutoFit/>
          </a:bodyPr>
          <a:lstStyle/>
          <a:p>
            <a:pPr algn="ctr"/>
            <a:r>
              <a:rPr lang="sk-SK" sz="6000" b="1" dirty="0">
                <a:solidFill>
                  <a:srgbClr val="008000"/>
                </a:solidFill>
                <a:latin typeface="Calibri" pitchFamily="34" charset="0"/>
              </a:rPr>
              <a:t>2. kapitola</a:t>
            </a:r>
          </a:p>
          <a:p>
            <a:pPr algn="just"/>
            <a:r>
              <a:rPr lang="sk-SK" sz="3000" dirty="0">
                <a:latin typeface="Calibri" pitchFamily="34" charset="0"/>
              </a:rPr>
              <a:t>je zameraná na popísanie skutočného stavu riešenej problematiky v konkrétnom subjekte (napr. podnik, alebo región). Cieľom druhej časti práce je identifikácia objektu skúmania a následne jeho analýza. Odporúča sa popísať vznik objektu, jeho predmet činnosti, podiel na trhu a všetky ostatné údaje, ktoré sú dôležité pre prieskum, ktorý študent v objekte v rámci bakalárskej práce vykoná. Ak sa analyzuje región, odporúča sa analyzovať jeho vývoj, uviezť základné charakteristiky a riešenie problémov, ktoré z témou súvisia. </a:t>
            </a:r>
            <a:r>
              <a:rPr lang="sk-SK" sz="3000" b="1" dirty="0">
                <a:latin typeface="Calibri" pitchFamily="34" charset="0"/>
              </a:rPr>
              <a:t>Odporúčaný rozsah 2. kapitoly je cca 10 - 12 strán.</a:t>
            </a:r>
          </a:p>
        </p:txBody>
      </p:sp>
      <p:sp>
        <p:nvSpPr>
          <p:cNvPr id="24" name="BlokTextu 23">
            <a:extLst>
              <a:ext uri="{FF2B5EF4-FFF2-40B4-BE49-F238E27FC236}">
                <a16:creationId xmlns:a16="http://schemas.microsoft.com/office/drawing/2014/main" id="{95A8BC05-D8AE-4064-AE77-E2DEE7ED01FC}"/>
              </a:ext>
            </a:extLst>
          </p:cNvPr>
          <p:cNvSpPr txBox="1">
            <a:spLocks noChangeArrowheads="1"/>
          </p:cNvSpPr>
          <p:nvPr/>
        </p:nvSpPr>
        <p:spPr bwMode="auto">
          <a:xfrm>
            <a:off x="188259" y="1004458"/>
            <a:ext cx="11819765" cy="5170646"/>
          </a:xfrm>
          <a:prstGeom prst="rect">
            <a:avLst/>
          </a:prstGeom>
          <a:solidFill>
            <a:schemeClr val="bg1"/>
          </a:solidFill>
          <a:ln w="9525">
            <a:noFill/>
            <a:miter lim="800000"/>
            <a:headEnd/>
            <a:tailEnd/>
          </a:ln>
        </p:spPr>
        <p:txBody>
          <a:bodyPr wrap="square">
            <a:spAutoFit/>
          </a:bodyPr>
          <a:lstStyle/>
          <a:p>
            <a:pPr algn="ctr"/>
            <a:r>
              <a:rPr lang="sk-SK" sz="6000" b="1" dirty="0">
                <a:solidFill>
                  <a:srgbClr val="008000"/>
                </a:solidFill>
                <a:latin typeface="Calibri" pitchFamily="34" charset="0"/>
              </a:rPr>
              <a:t>3. kapitola</a:t>
            </a:r>
          </a:p>
          <a:p>
            <a:pPr algn="just"/>
            <a:r>
              <a:rPr lang="pl-PL" sz="3000" dirty="0">
                <a:latin typeface="Calibri" pitchFamily="34" charset="0"/>
              </a:rPr>
              <a:t>je zameraná na odhalenie rezerv objektu (regiónu) a prieskum, ktorý </a:t>
            </a:r>
            <a:r>
              <a:rPr lang="sk-SK" sz="3000" dirty="0">
                <a:latin typeface="Calibri" pitchFamily="34" charset="0"/>
              </a:rPr>
              <a:t>študent v objekte (regióne) vykoná. Cieľom tejto kapitoly je, aby študent na základe vykonaného prieskumu dokázal vysloviť klady a zápory, prínosy a riziká analyzovaného objektu, v rámci témy ktorou sa bakalárska práca zaoberá. Študent má taktiež naformulovať možné riešenia zistených nedostatkov a uviesť ekonomickú náročnosť týchto návrhov. Táto kapitola má najväčšiu vypovedaciu hodnotu o schopnostiach študenta samostatne tvoriť a myslieť. </a:t>
            </a:r>
            <a:r>
              <a:rPr lang="sk-SK" sz="3000" b="1" dirty="0">
                <a:latin typeface="Calibri" pitchFamily="34" charset="0"/>
              </a:rPr>
              <a:t>Odporúčaný rozsah 3. kapitoly je cca 10 - 12 strán.</a:t>
            </a:r>
          </a:p>
          <a:p>
            <a:pPr algn="just"/>
            <a:endParaRPr lang="sk-SK" sz="3000" b="1" dirty="0">
              <a:latin typeface="Calibri" pitchFamily="34" charset="0"/>
            </a:endParaRPr>
          </a:p>
        </p:txBody>
      </p:sp>
    </p:spTree>
    <p:extLst>
      <p:ext uri="{BB962C8B-B14F-4D97-AF65-F5344CB8AC3E}">
        <p14:creationId xmlns:p14="http://schemas.microsoft.com/office/powerpoint/2010/main" val="17257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2"/>
                                        </p:tgtEl>
                                        <p:attrNameLst>
                                          <p:attrName>ppt_x</p:attrName>
                                        </p:attrNameLst>
                                      </p:cBhvr>
                                      <p:tavLst>
                                        <p:tav tm="0">
                                          <p:val>
                                            <p:strVal val="ppt_x"/>
                                          </p:val>
                                        </p:tav>
                                        <p:tav tm="100000">
                                          <p:val>
                                            <p:strVal val="ppt_x"/>
                                          </p:val>
                                        </p:tav>
                                      </p:tavLst>
                                    </p:anim>
                                    <p:anim calcmode="lin" valueType="num">
                                      <p:cBhvr additive="base">
                                        <p:cTn id="13" dur="500"/>
                                        <p:tgtEl>
                                          <p:spTgt spid="22"/>
                                        </p:tgtEl>
                                        <p:attrNameLst>
                                          <p:attrName>ppt_y</p:attrName>
                                        </p:attrNameLst>
                                      </p:cBhvr>
                                      <p:tavLst>
                                        <p:tav tm="0">
                                          <p:val>
                                            <p:strVal val="ppt_y"/>
                                          </p:val>
                                        </p:tav>
                                        <p:tav tm="100000">
                                          <p:val>
                                            <p:strVal val="1+ppt_h/2"/>
                                          </p:val>
                                        </p:tav>
                                      </p:tavLst>
                                    </p:anim>
                                    <p:set>
                                      <p:cBhvr>
                                        <p:cTn id="14" dur="1" fill="hold">
                                          <p:stCondLst>
                                            <p:cond delay="499"/>
                                          </p:stCondLst>
                                        </p:cTn>
                                        <p:tgtEl>
                                          <p:spTgt spid="22"/>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23"/>
                                        </p:tgtEl>
                                        <p:attrNameLst>
                                          <p:attrName>ppt_x</p:attrName>
                                        </p:attrNameLst>
                                      </p:cBhvr>
                                      <p:tavLst>
                                        <p:tav tm="0">
                                          <p:val>
                                            <p:strVal val="ppt_x"/>
                                          </p:val>
                                        </p:tav>
                                        <p:tav tm="100000">
                                          <p:val>
                                            <p:strVal val="ppt_x"/>
                                          </p:val>
                                        </p:tav>
                                      </p:tavLst>
                                    </p:anim>
                                    <p:anim calcmode="lin" valueType="num">
                                      <p:cBhvr additive="base">
                                        <p:cTn id="23" dur="500"/>
                                        <p:tgtEl>
                                          <p:spTgt spid="23"/>
                                        </p:tgtEl>
                                        <p:attrNameLst>
                                          <p:attrName>ppt_y</p:attrName>
                                        </p:attrNameLst>
                                      </p:cBhvr>
                                      <p:tavLst>
                                        <p:tav tm="0">
                                          <p:val>
                                            <p:strVal val="ppt_y"/>
                                          </p:val>
                                        </p:tav>
                                        <p:tav tm="100000">
                                          <p:val>
                                            <p:strVal val="1+ppt_h/2"/>
                                          </p:val>
                                        </p:tav>
                                      </p:tavLst>
                                    </p:anim>
                                    <p:set>
                                      <p:cBhvr>
                                        <p:cTn id="24" dur="1" fill="hold">
                                          <p:stCondLst>
                                            <p:cond delay="499"/>
                                          </p:stCondLst>
                                        </p:cTn>
                                        <p:tgtEl>
                                          <p:spTgt spid="23"/>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24"/>
                                        </p:tgtEl>
                                        <p:attrNameLst>
                                          <p:attrName>ppt_x</p:attrName>
                                        </p:attrNameLst>
                                      </p:cBhvr>
                                      <p:tavLst>
                                        <p:tav tm="0">
                                          <p:val>
                                            <p:strVal val="ppt_x"/>
                                          </p:val>
                                        </p:tav>
                                        <p:tav tm="100000">
                                          <p:val>
                                            <p:strVal val="ppt_x"/>
                                          </p:val>
                                        </p:tav>
                                      </p:tavLst>
                                    </p:anim>
                                    <p:anim calcmode="lin" valueType="num">
                                      <p:cBhvr additive="base">
                                        <p:cTn id="33" dur="500"/>
                                        <p:tgtEl>
                                          <p:spTgt spid="24"/>
                                        </p:tgtEl>
                                        <p:attrNameLst>
                                          <p:attrName>ppt_y</p:attrName>
                                        </p:attrNameLst>
                                      </p:cBhvr>
                                      <p:tavLst>
                                        <p:tav tm="0">
                                          <p:val>
                                            <p:strVal val="ppt_y"/>
                                          </p:val>
                                        </p:tav>
                                        <p:tav tm="100000">
                                          <p:val>
                                            <p:strVal val="1+ppt_h/2"/>
                                          </p:val>
                                        </p:tav>
                                      </p:tavLst>
                                    </p:anim>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kTextu 3">
            <a:extLst>
              <a:ext uri="{FF2B5EF4-FFF2-40B4-BE49-F238E27FC236}">
                <a16:creationId xmlns:a16="http://schemas.microsoft.com/office/drawing/2014/main" id="{D7DEFDDE-510B-40A7-9705-42C34219873A}"/>
              </a:ext>
            </a:extLst>
          </p:cNvPr>
          <p:cNvSpPr txBox="1">
            <a:spLocks noChangeArrowheads="1"/>
          </p:cNvSpPr>
          <p:nvPr/>
        </p:nvSpPr>
        <p:spPr bwMode="auto">
          <a:xfrm>
            <a:off x="3049887" y="1608662"/>
            <a:ext cx="5103513" cy="4154984"/>
          </a:xfrm>
          <a:prstGeom prst="rect">
            <a:avLst/>
          </a:prstGeom>
          <a:noFill/>
          <a:ln w="9525">
            <a:noFill/>
            <a:miter lim="800000"/>
            <a:headEnd/>
            <a:tailEnd/>
          </a:ln>
        </p:spPr>
        <p:txBody>
          <a:bodyPr wrap="none">
            <a:spAutoFit/>
          </a:bodyPr>
          <a:lstStyle/>
          <a:p>
            <a:r>
              <a:rPr lang="sk-SK" sz="8800" b="1" dirty="0">
                <a:solidFill>
                  <a:srgbClr val="008000"/>
                </a:solidFill>
                <a:latin typeface="Calibri" pitchFamily="34" charset="0"/>
              </a:rPr>
              <a:t>1. kapitola</a:t>
            </a:r>
          </a:p>
          <a:p>
            <a:r>
              <a:rPr lang="sk-SK" sz="8800" b="1" dirty="0">
                <a:solidFill>
                  <a:srgbClr val="008000"/>
                </a:solidFill>
                <a:latin typeface="Calibri" pitchFamily="34" charset="0"/>
              </a:rPr>
              <a:t>2. kapitola</a:t>
            </a:r>
          </a:p>
          <a:p>
            <a:r>
              <a:rPr lang="sk-SK" sz="8800" b="1" dirty="0">
                <a:solidFill>
                  <a:srgbClr val="008000"/>
                </a:solidFill>
                <a:latin typeface="Calibri" pitchFamily="34" charset="0"/>
              </a:rPr>
              <a:t>3. kapitola</a:t>
            </a:r>
          </a:p>
        </p:txBody>
      </p:sp>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139</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DIPLOMOVEJ PRÁCE</a:t>
            </a:r>
          </a:p>
        </p:txBody>
      </p:sp>
      <p:sp>
        <p:nvSpPr>
          <p:cNvPr id="12" name="BlokTextu 11">
            <a:extLst>
              <a:ext uri="{FF2B5EF4-FFF2-40B4-BE49-F238E27FC236}">
                <a16:creationId xmlns:a16="http://schemas.microsoft.com/office/drawing/2014/main" id="{F7C64494-4351-4BF7-98C3-4A3F1BD6736A}"/>
              </a:ext>
            </a:extLst>
          </p:cNvPr>
          <p:cNvSpPr txBox="1">
            <a:spLocks noChangeArrowheads="1"/>
          </p:cNvSpPr>
          <p:nvPr/>
        </p:nvSpPr>
        <p:spPr bwMode="auto">
          <a:xfrm>
            <a:off x="309482" y="1094354"/>
            <a:ext cx="11631506" cy="5170646"/>
          </a:xfrm>
          <a:prstGeom prst="rect">
            <a:avLst/>
          </a:prstGeom>
          <a:solidFill>
            <a:schemeClr val="bg1"/>
          </a:solidFill>
          <a:ln w="9525">
            <a:noFill/>
            <a:miter lim="800000"/>
            <a:headEnd/>
            <a:tailEnd/>
          </a:ln>
        </p:spPr>
        <p:txBody>
          <a:bodyPr wrap="square">
            <a:spAutoFit/>
          </a:bodyPr>
          <a:lstStyle/>
          <a:p>
            <a:pPr algn="ctr"/>
            <a:r>
              <a:rPr lang="sk-SK" sz="6000" b="1" dirty="0">
                <a:solidFill>
                  <a:srgbClr val="008000"/>
                </a:solidFill>
                <a:latin typeface="Calibri" pitchFamily="34" charset="0"/>
              </a:rPr>
              <a:t>1. kapitola</a:t>
            </a:r>
          </a:p>
          <a:p>
            <a:pPr algn="just"/>
            <a:r>
              <a:rPr lang="sk-SK" sz="3000" dirty="0">
                <a:latin typeface="Calibri" pitchFamily="34" charset="0"/>
              </a:rPr>
              <a:t>spravidla predstavuje teoreticko-metodologickú časť diplomovej práce, tvorí metodologické východisko témy a zahŕňa teoretické poznatky o probléme, v ktorých diplomant prezentuje vedomosti nadobudnuté štúdiom a charakteristiku metód a postupov, ktoré budú pri riešení použité. Odporúča sa vychádzať </a:t>
            </a:r>
            <a:r>
              <a:rPr lang="pl-PL" sz="3000" dirty="0">
                <a:latin typeface="Calibri" pitchFamily="34" charset="0"/>
              </a:rPr>
              <a:t>z pramennej literatúry a preto je potrebné uvádzať citácie, resp. </a:t>
            </a:r>
            <a:r>
              <a:rPr lang="sk-SK" sz="3000" dirty="0">
                <a:latin typeface="Calibri" pitchFamily="34" charset="0"/>
              </a:rPr>
              <a:t>odvolávky na literatúru (ich počet má byť cca 4 – 5 na každej </a:t>
            </a:r>
            <a:r>
              <a:rPr lang="pl-PL" sz="3000" dirty="0">
                <a:latin typeface="Calibri" pitchFamily="34" charset="0"/>
              </a:rPr>
              <a:t>strane, v závislosti od spracovávania problematiky, jej zložitosti, </a:t>
            </a:r>
            <a:r>
              <a:rPr lang="sk-SK" sz="3000" dirty="0">
                <a:latin typeface="Calibri" pitchFamily="34" charset="0"/>
              </a:rPr>
              <a:t>rozpracovanosti a pod.). </a:t>
            </a:r>
            <a:r>
              <a:rPr lang="sk-SK" sz="3000" b="1" dirty="0">
                <a:latin typeface="Calibri" pitchFamily="34" charset="0"/>
              </a:rPr>
              <a:t>Odporúčaný rozsah 1. kapitoly diplomovej </a:t>
            </a:r>
            <a:r>
              <a:rPr lang="pl-PL" sz="3000" b="1" dirty="0">
                <a:latin typeface="Calibri" pitchFamily="34" charset="0"/>
              </a:rPr>
              <a:t>práce je cca 1/3 celej práce.</a:t>
            </a:r>
            <a:endParaRPr lang="sk-SK" sz="3000" b="1" dirty="0">
              <a:latin typeface="Calibri" pitchFamily="34" charset="0"/>
            </a:endParaRPr>
          </a:p>
        </p:txBody>
      </p:sp>
      <p:sp>
        <p:nvSpPr>
          <p:cNvPr id="10" name="BlokTextu 9">
            <a:extLst>
              <a:ext uri="{FF2B5EF4-FFF2-40B4-BE49-F238E27FC236}">
                <a16:creationId xmlns:a16="http://schemas.microsoft.com/office/drawing/2014/main" id="{2C6519DA-1964-42B3-9663-2CE3406F63CF}"/>
              </a:ext>
            </a:extLst>
          </p:cNvPr>
          <p:cNvSpPr txBox="1">
            <a:spLocks noChangeArrowheads="1"/>
          </p:cNvSpPr>
          <p:nvPr/>
        </p:nvSpPr>
        <p:spPr bwMode="auto">
          <a:xfrm>
            <a:off x="309482" y="1307595"/>
            <a:ext cx="11689976" cy="4955203"/>
          </a:xfrm>
          <a:prstGeom prst="rect">
            <a:avLst/>
          </a:prstGeom>
          <a:solidFill>
            <a:schemeClr val="bg1"/>
          </a:solidFill>
          <a:ln w="9525">
            <a:noFill/>
            <a:miter lim="800000"/>
            <a:headEnd/>
            <a:tailEnd/>
          </a:ln>
        </p:spPr>
        <p:txBody>
          <a:bodyPr wrap="square">
            <a:spAutoFit/>
          </a:bodyPr>
          <a:lstStyle/>
          <a:p>
            <a:pPr algn="ctr"/>
            <a:r>
              <a:rPr lang="sk-SK" sz="6000" b="1" dirty="0">
                <a:solidFill>
                  <a:srgbClr val="008000"/>
                </a:solidFill>
                <a:latin typeface="Calibri" pitchFamily="34" charset="0"/>
              </a:rPr>
              <a:t>2. a 3. kapitola</a:t>
            </a:r>
          </a:p>
          <a:p>
            <a:pPr algn="just"/>
            <a:r>
              <a:rPr lang="sk-SK" sz="3200" dirty="0">
                <a:latin typeface="Calibri" pitchFamily="34" charset="0"/>
              </a:rPr>
              <a:t>predstavujú vlastné riešenie problému a sú analytickou </a:t>
            </a:r>
            <a:r>
              <a:rPr lang="pt-BR" sz="3200" dirty="0">
                <a:latin typeface="Calibri" pitchFamily="34" charset="0"/>
              </a:rPr>
              <a:t>a aplikačnou časťou diplomovej práce. Druhá a tretia kapitola</a:t>
            </a:r>
            <a:r>
              <a:rPr lang="sk-SK" sz="3200" dirty="0">
                <a:latin typeface="Calibri" pitchFamily="34" charset="0"/>
              </a:rPr>
              <a:t> sú najdôležitejšie časti práce, ktoré dokazujú skutočnosť, že diplomant zvládol zadanú tému, je schopný aplikovať poznatky získané štúdiom a dokáže formulovať vlastné stanovisko na riešenie problémov, analyzovať problém a popisovať, </a:t>
            </a:r>
            <a:r>
              <a:rPr lang="sk-SK" sz="3200" dirty="0" err="1">
                <a:latin typeface="Calibri" pitchFamily="34" charset="0"/>
              </a:rPr>
              <a:t>komparovať</a:t>
            </a:r>
            <a:r>
              <a:rPr lang="sk-SK" sz="3200" dirty="0">
                <a:latin typeface="Calibri" pitchFamily="34" charset="0"/>
              </a:rPr>
              <a:t> a syntetizovať získané poznatky. </a:t>
            </a:r>
            <a:r>
              <a:rPr lang="sk-SK" sz="3200" b="1" dirty="0">
                <a:latin typeface="Calibri" pitchFamily="34" charset="0"/>
              </a:rPr>
              <a:t>Odporúčaný rozsah týchto kapitol </a:t>
            </a:r>
            <a:r>
              <a:rPr lang="pl-PL" sz="3200" b="1" dirty="0">
                <a:latin typeface="Calibri" pitchFamily="34" charset="0"/>
              </a:rPr>
              <a:t>diplomovej práce je cca 2/3 celej práce.</a:t>
            </a:r>
            <a:endParaRPr lang="sk-SK" sz="3200" b="1" dirty="0">
              <a:latin typeface="Calibri" pitchFamily="34" charset="0"/>
            </a:endParaRPr>
          </a:p>
        </p:txBody>
      </p:sp>
    </p:spTree>
    <p:extLst>
      <p:ext uri="{BB962C8B-B14F-4D97-AF65-F5344CB8AC3E}">
        <p14:creationId xmlns:p14="http://schemas.microsoft.com/office/powerpoint/2010/main" val="113009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lstStyle/>
          <a:p>
            <a:r>
              <a:rPr lang="sk-SK" dirty="0"/>
              <a:t>Harmonogram tvorby záverečnej práce</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14</a:t>
            </a:fld>
            <a:endParaRPr lang="sk-SK"/>
          </a:p>
        </p:txBody>
      </p:sp>
    </p:spTree>
    <p:extLst>
      <p:ext uri="{BB962C8B-B14F-4D97-AF65-F5344CB8AC3E}">
        <p14:creationId xmlns:p14="http://schemas.microsoft.com/office/powerpoint/2010/main" val="13371610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140</a:t>
            </a:fld>
            <a:endParaRPr lang="sk-SK"/>
          </a:p>
        </p:txBody>
      </p:sp>
      <p:sp>
        <p:nvSpPr>
          <p:cNvPr id="7" name="BlokTextu 6">
            <a:extLst>
              <a:ext uri="{FF2B5EF4-FFF2-40B4-BE49-F238E27FC236}">
                <a16:creationId xmlns:a16="http://schemas.microsoft.com/office/drawing/2014/main" id="{D5BC159B-9F3C-4133-BECC-F2C9C73F8860}"/>
              </a:ext>
            </a:extLst>
          </p:cNvPr>
          <p:cNvSpPr txBox="1"/>
          <p:nvPr/>
        </p:nvSpPr>
        <p:spPr>
          <a:xfrm>
            <a:off x="232091" y="411292"/>
            <a:ext cx="11727817" cy="5555367"/>
          </a:xfrm>
          <a:prstGeom prst="rect">
            <a:avLst/>
          </a:prstGeom>
          <a:noFill/>
        </p:spPr>
        <p:txBody>
          <a:bodyPr wrap="square" rtlCol="0">
            <a:spAutoFit/>
          </a:bodyPr>
          <a:lstStyle/>
          <a:p>
            <a:pPr algn="ctr"/>
            <a:r>
              <a:rPr lang="sk-SK" sz="11500" b="1" dirty="0">
                <a:solidFill>
                  <a:srgbClr val="FF0000"/>
                </a:solidFill>
              </a:rPr>
              <a:t>3 kapitoly</a:t>
            </a:r>
          </a:p>
          <a:p>
            <a:pPr marL="1143000" indent="-1143000">
              <a:buFont typeface="Arial" panose="020B0604020202020204" pitchFamily="34" charset="0"/>
              <a:buChar char="•"/>
            </a:pPr>
            <a:r>
              <a:rPr lang="sk-SK" sz="6000" b="1" dirty="0">
                <a:solidFill>
                  <a:srgbClr val="FF0000"/>
                </a:solidFill>
              </a:rPr>
              <a:t>teoretické východiská</a:t>
            </a:r>
          </a:p>
          <a:p>
            <a:pPr marL="1143000" indent="-1143000">
              <a:buFont typeface="Arial" panose="020B0604020202020204" pitchFamily="34" charset="0"/>
              <a:buChar char="•"/>
            </a:pPr>
            <a:r>
              <a:rPr lang="sk-SK" sz="6000" b="1" dirty="0">
                <a:solidFill>
                  <a:srgbClr val="FF0000"/>
                </a:solidFill>
              </a:rPr>
              <a:t>aktuálny stav</a:t>
            </a:r>
          </a:p>
          <a:p>
            <a:pPr marL="1143000" indent="-1143000">
              <a:buFont typeface="Arial" panose="020B0604020202020204" pitchFamily="34" charset="0"/>
              <a:buChar char="•"/>
            </a:pPr>
            <a:r>
              <a:rPr lang="sk-SK" sz="6000" b="1" dirty="0">
                <a:solidFill>
                  <a:srgbClr val="FF0000"/>
                </a:solidFill>
              </a:rPr>
              <a:t>návrhy a riešenia na zlepšenie aktuálneho stavu</a:t>
            </a:r>
          </a:p>
        </p:txBody>
      </p:sp>
    </p:spTree>
    <p:extLst>
      <p:ext uri="{BB962C8B-B14F-4D97-AF65-F5344CB8AC3E}">
        <p14:creationId xmlns:p14="http://schemas.microsoft.com/office/powerpoint/2010/main" val="285520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141</a:t>
            </a:fld>
            <a:endParaRPr lang="sk-SK"/>
          </a:p>
        </p:txBody>
      </p:sp>
      <p:sp>
        <p:nvSpPr>
          <p:cNvPr id="7" name="BlokTextu 6">
            <a:extLst>
              <a:ext uri="{FF2B5EF4-FFF2-40B4-BE49-F238E27FC236}">
                <a16:creationId xmlns:a16="http://schemas.microsoft.com/office/drawing/2014/main" id="{D5BC159B-9F3C-4133-BECC-F2C9C73F8860}"/>
              </a:ext>
            </a:extLst>
          </p:cNvPr>
          <p:cNvSpPr txBox="1"/>
          <p:nvPr/>
        </p:nvSpPr>
        <p:spPr>
          <a:xfrm>
            <a:off x="6168298" y="3900942"/>
            <a:ext cx="3960440" cy="1569660"/>
          </a:xfrm>
          <a:prstGeom prst="rect">
            <a:avLst/>
          </a:prstGeom>
          <a:noFill/>
        </p:spPr>
        <p:txBody>
          <a:bodyPr wrap="square" rtlCol="0">
            <a:spAutoFit/>
          </a:bodyPr>
          <a:lstStyle/>
          <a:p>
            <a:pPr algn="ctr"/>
            <a:r>
              <a:rPr lang="sk-SK" sz="4800" b="1" dirty="0">
                <a:solidFill>
                  <a:srgbClr val="FF0000"/>
                </a:solidFill>
              </a:rPr>
              <a:t>Maximálne </a:t>
            </a:r>
          </a:p>
          <a:p>
            <a:pPr algn="ctr"/>
            <a:r>
              <a:rPr lang="sk-SK" sz="4800" b="1" dirty="0">
                <a:solidFill>
                  <a:srgbClr val="FF0000"/>
                </a:solidFill>
              </a:rPr>
              <a:t>3 kapitoly !!! </a:t>
            </a:r>
          </a:p>
        </p:txBody>
      </p:sp>
      <p:pic>
        <p:nvPicPr>
          <p:cNvPr id="10" name="Obrázok 9">
            <a:extLst>
              <a:ext uri="{FF2B5EF4-FFF2-40B4-BE49-F238E27FC236}">
                <a16:creationId xmlns:a16="http://schemas.microsoft.com/office/drawing/2014/main" id="{A7C5F272-2DD6-42D5-9AD5-B7C5B6F5A233}"/>
              </a:ext>
            </a:extLst>
          </p:cNvPr>
          <p:cNvPicPr>
            <a:picLocks noChangeAspect="1"/>
          </p:cNvPicPr>
          <p:nvPr/>
        </p:nvPicPr>
        <p:blipFill>
          <a:blip r:embed="rId2"/>
          <a:stretch>
            <a:fillRect/>
          </a:stretch>
        </p:blipFill>
        <p:spPr>
          <a:xfrm>
            <a:off x="1693458" y="136525"/>
            <a:ext cx="4210815" cy="5997476"/>
          </a:xfrm>
          <a:prstGeom prst="rect">
            <a:avLst/>
          </a:prstGeom>
        </p:spPr>
      </p:pic>
      <p:pic>
        <p:nvPicPr>
          <p:cNvPr id="11" name="Obrázok 10">
            <a:extLst>
              <a:ext uri="{FF2B5EF4-FFF2-40B4-BE49-F238E27FC236}">
                <a16:creationId xmlns:a16="http://schemas.microsoft.com/office/drawing/2014/main" id="{89213483-97FB-4F24-83DF-56CFC88420CF}"/>
              </a:ext>
            </a:extLst>
          </p:cNvPr>
          <p:cNvPicPr>
            <a:picLocks noChangeAspect="1"/>
          </p:cNvPicPr>
          <p:nvPr/>
        </p:nvPicPr>
        <p:blipFill>
          <a:blip r:embed="rId3"/>
          <a:stretch>
            <a:fillRect/>
          </a:stretch>
        </p:blipFill>
        <p:spPr>
          <a:xfrm>
            <a:off x="6013938" y="444558"/>
            <a:ext cx="4419000" cy="2952000"/>
          </a:xfrm>
          <a:prstGeom prst="rect">
            <a:avLst/>
          </a:prstGeom>
        </p:spPr>
      </p:pic>
    </p:spTree>
    <p:extLst>
      <p:ext uri="{BB962C8B-B14F-4D97-AF65-F5344CB8AC3E}">
        <p14:creationId xmlns:p14="http://schemas.microsoft.com/office/powerpoint/2010/main" val="191474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142</a:t>
            </a:fld>
            <a:endParaRPr lang="sk-SK"/>
          </a:p>
        </p:txBody>
      </p:sp>
      <p:pic>
        <p:nvPicPr>
          <p:cNvPr id="7" name="Obrázok 6">
            <a:extLst>
              <a:ext uri="{FF2B5EF4-FFF2-40B4-BE49-F238E27FC236}">
                <a16:creationId xmlns:a16="http://schemas.microsoft.com/office/drawing/2014/main" id="{AD223B39-AAE3-4333-8208-89AE19740841}"/>
              </a:ext>
            </a:extLst>
          </p:cNvPr>
          <p:cNvPicPr>
            <a:picLocks noChangeAspect="1"/>
          </p:cNvPicPr>
          <p:nvPr/>
        </p:nvPicPr>
        <p:blipFill>
          <a:blip r:embed="rId2"/>
          <a:stretch>
            <a:fillRect/>
          </a:stretch>
        </p:blipFill>
        <p:spPr>
          <a:xfrm>
            <a:off x="3239235" y="223809"/>
            <a:ext cx="4165182" cy="5949280"/>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B0210BCF-517C-4651-8C30-09DCA89A144A}"/>
              </a:ext>
            </a:extLst>
          </p:cNvPr>
          <p:cNvPicPr>
            <a:picLocks noChangeAspect="1"/>
          </p:cNvPicPr>
          <p:nvPr/>
        </p:nvPicPr>
        <p:blipFill>
          <a:blip r:embed="rId3"/>
          <a:stretch>
            <a:fillRect/>
          </a:stretch>
        </p:blipFill>
        <p:spPr>
          <a:xfrm>
            <a:off x="7703731" y="223809"/>
            <a:ext cx="4172044" cy="5949280"/>
          </a:xfrm>
          <a:prstGeom prst="rect">
            <a:avLst/>
          </a:prstGeom>
          <a:ln>
            <a:noFill/>
          </a:ln>
          <a:effectLst>
            <a:outerShdw blurRad="292100" dist="139700" dir="2700000" algn="tl" rotWithShape="0">
              <a:srgbClr val="333333">
                <a:alpha val="65000"/>
              </a:srgbClr>
            </a:outerShdw>
          </a:effectLst>
        </p:spPr>
      </p:pic>
      <p:sp>
        <p:nvSpPr>
          <p:cNvPr id="12" name="BlokTextu 11">
            <a:extLst>
              <a:ext uri="{FF2B5EF4-FFF2-40B4-BE49-F238E27FC236}">
                <a16:creationId xmlns:a16="http://schemas.microsoft.com/office/drawing/2014/main" id="{ACA16346-18C6-45B9-8F44-986E5438A579}"/>
              </a:ext>
            </a:extLst>
          </p:cNvPr>
          <p:cNvSpPr txBox="1"/>
          <p:nvPr/>
        </p:nvSpPr>
        <p:spPr>
          <a:xfrm>
            <a:off x="7518258" y="4603429"/>
            <a:ext cx="4542990" cy="1569660"/>
          </a:xfrm>
          <a:prstGeom prst="rect">
            <a:avLst/>
          </a:prstGeom>
          <a:noFill/>
        </p:spPr>
        <p:txBody>
          <a:bodyPr wrap="square" rtlCol="0">
            <a:spAutoFit/>
          </a:bodyPr>
          <a:lstStyle/>
          <a:p>
            <a:pPr algn="ctr"/>
            <a:r>
              <a:rPr lang="sk-SK" sz="3200" b="1" dirty="0">
                <a:solidFill>
                  <a:srgbClr val="FF0000"/>
                </a:solidFill>
              </a:rPr>
              <a:t>NOSNÁ KAPITOLA LEN DVE STRANY ... to snáď nie.</a:t>
            </a:r>
          </a:p>
        </p:txBody>
      </p:sp>
      <p:pic>
        <p:nvPicPr>
          <p:cNvPr id="3" name="Obrázok 2" descr="Obrázok, na ktorom je osoba&#10;&#10;Automaticky generovaný popis">
            <a:extLst>
              <a:ext uri="{FF2B5EF4-FFF2-40B4-BE49-F238E27FC236}">
                <a16:creationId xmlns:a16="http://schemas.microsoft.com/office/drawing/2014/main" id="{E9988101-73EF-453C-9900-3A5C4430FC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001013"/>
            <a:ext cx="3198462" cy="3240000"/>
          </a:xfrm>
          <a:prstGeom prst="rect">
            <a:avLst/>
          </a:prstGeom>
        </p:spPr>
      </p:pic>
    </p:spTree>
    <p:extLst>
      <p:ext uri="{BB962C8B-B14F-4D97-AF65-F5344CB8AC3E}">
        <p14:creationId xmlns:p14="http://schemas.microsoft.com/office/powerpoint/2010/main" val="83865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143</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10" name="Obdĺžnik 9">
            <a:extLst>
              <a:ext uri="{FF2B5EF4-FFF2-40B4-BE49-F238E27FC236}">
                <a16:creationId xmlns:a16="http://schemas.microsoft.com/office/drawing/2014/main" id="{233055C4-2019-4CCA-8F72-BBC7A50E7968}"/>
              </a:ext>
            </a:extLst>
          </p:cNvPr>
          <p:cNvSpPr/>
          <p:nvPr/>
        </p:nvSpPr>
        <p:spPr>
          <a:xfrm>
            <a:off x="134297" y="1062087"/>
            <a:ext cx="7390569" cy="2123658"/>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2. hlavná textová časť obsahuje:</a:t>
            </a:r>
          </a:p>
          <a:p>
            <a:pPr marL="1162050" indent="-514350" fontAlgn="auto">
              <a:spcBef>
                <a:spcPts val="0"/>
              </a:spcBef>
              <a:spcAft>
                <a:spcPts val="0"/>
              </a:spcAft>
              <a:buFont typeface="+mj-lt"/>
              <a:buAutoNum type="alphaLcParenR" startAt="7"/>
              <a:defRPr/>
            </a:pPr>
            <a:r>
              <a:rPr lang="sk-SK" sz="2600" dirty="0">
                <a:latin typeface="Calibri" pitchFamily="34" charset="0"/>
              </a:rPr>
              <a:t>úvod,</a:t>
            </a:r>
          </a:p>
          <a:p>
            <a:pPr marL="1162050" indent="-514350" fontAlgn="auto">
              <a:spcBef>
                <a:spcPts val="0"/>
              </a:spcBef>
              <a:spcAft>
                <a:spcPts val="0"/>
              </a:spcAft>
              <a:buFont typeface="+mj-lt"/>
              <a:buAutoNum type="alphaLcParenR" startAt="7"/>
              <a:defRPr/>
            </a:pPr>
            <a:r>
              <a:rPr lang="sk-SK" sz="2600" dirty="0">
                <a:latin typeface="Calibri" pitchFamily="34" charset="0"/>
              </a:rPr>
              <a:t>jadro (1., 2. a 3. kapitola),</a:t>
            </a:r>
          </a:p>
          <a:p>
            <a:pPr marL="1162050" indent="-514350" fontAlgn="auto">
              <a:spcBef>
                <a:spcPts val="0"/>
              </a:spcBef>
              <a:spcAft>
                <a:spcPts val="0"/>
              </a:spcAft>
              <a:buFont typeface="+mj-lt"/>
              <a:buAutoNum type="alphaLcParenR" startAt="7"/>
              <a:defRPr/>
            </a:pPr>
            <a:r>
              <a:rPr lang="sk-SK" sz="2600" b="1" dirty="0">
                <a:solidFill>
                  <a:srgbClr val="FF0000"/>
                </a:solidFill>
                <a:latin typeface="Calibri" pitchFamily="34" charset="0"/>
              </a:rPr>
              <a:t>záver,</a:t>
            </a:r>
          </a:p>
          <a:p>
            <a:pPr marL="1162050" indent="-514350" fontAlgn="auto">
              <a:spcBef>
                <a:spcPts val="0"/>
              </a:spcBef>
              <a:spcAft>
                <a:spcPts val="0"/>
              </a:spcAft>
              <a:buFont typeface="+mj-lt"/>
              <a:buAutoNum type="alphaLcParenR" startAt="7"/>
              <a:defRPr/>
            </a:pPr>
            <a:r>
              <a:rPr lang="sk-SK" sz="2600" dirty="0">
                <a:latin typeface="Calibri" pitchFamily="34" charset="0"/>
              </a:rPr>
              <a:t>zoznam použitej literatúry.</a:t>
            </a:r>
          </a:p>
        </p:txBody>
      </p:sp>
    </p:spTree>
    <p:extLst>
      <p:ext uri="{BB962C8B-B14F-4D97-AF65-F5344CB8AC3E}">
        <p14:creationId xmlns:p14="http://schemas.microsoft.com/office/powerpoint/2010/main" val="33485528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144</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7" name="Obdĺžnik 3">
            <a:extLst>
              <a:ext uri="{FF2B5EF4-FFF2-40B4-BE49-F238E27FC236}">
                <a16:creationId xmlns:a16="http://schemas.microsoft.com/office/drawing/2014/main" id="{DA4AC33A-4867-4AD7-924B-62055BB57936}"/>
              </a:ext>
            </a:extLst>
          </p:cNvPr>
          <p:cNvSpPr>
            <a:spLocks noChangeArrowheads="1"/>
          </p:cNvSpPr>
          <p:nvPr/>
        </p:nvSpPr>
        <p:spPr bwMode="auto">
          <a:xfrm>
            <a:off x="171817" y="1231838"/>
            <a:ext cx="11848365" cy="4801314"/>
          </a:xfrm>
          <a:prstGeom prst="rect">
            <a:avLst/>
          </a:prstGeom>
          <a:noFill/>
          <a:ln w="9525">
            <a:noFill/>
            <a:miter lim="800000"/>
            <a:headEnd/>
            <a:tailEnd/>
          </a:ln>
        </p:spPr>
        <p:txBody>
          <a:bodyPr wrap="square">
            <a:spAutoFit/>
          </a:bodyPr>
          <a:lstStyle/>
          <a:p>
            <a:pPr algn="just"/>
            <a:r>
              <a:rPr lang="sk-SK" sz="3400" b="1" dirty="0">
                <a:latin typeface="Calibri" pitchFamily="34" charset="0"/>
              </a:rPr>
              <a:t>Záver záverečnej práce </a:t>
            </a:r>
            <a:r>
              <a:rPr lang="sk-SK" sz="3400" dirty="0">
                <a:latin typeface="Calibri" pitchFamily="34" charset="0"/>
              </a:rPr>
              <a:t>– obsahuje stručné zhrnutie výsledkov práce, pri ktorých sa študent </a:t>
            </a:r>
            <a:r>
              <a:rPr lang="pt-BR" sz="3400" dirty="0">
                <a:latin typeface="Calibri" pitchFamily="34" charset="0"/>
              </a:rPr>
              <a:t>vracia k cieľom, ktoré sformuloval v úvode a hodnotí, či sa</a:t>
            </a:r>
            <a:r>
              <a:rPr lang="sk-SK" sz="3400" dirty="0">
                <a:latin typeface="Calibri" pitchFamily="34" charset="0"/>
              </a:rPr>
              <a:t> mu ich podarilo splniť. </a:t>
            </a:r>
          </a:p>
          <a:p>
            <a:pPr algn="just"/>
            <a:r>
              <a:rPr lang="sk-SK" sz="3400" dirty="0">
                <a:latin typeface="Calibri" pitchFamily="34" charset="0"/>
              </a:rPr>
              <a:t>Záver by nemal prinášať nové poznatky, ktoré nie sú riešené v záverečnej práci, ale odpovedá na otázky vytýčené v cieli práce. </a:t>
            </a:r>
          </a:p>
          <a:p>
            <a:pPr algn="just"/>
            <a:r>
              <a:rPr lang="sk-SK" sz="3400" dirty="0">
                <a:latin typeface="Calibri" pitchFamily="34" charset="0"/>
              </a:rPr>
              <a:t>V závere je možné uviesť a poukázať na otvorené doteraz nevyriešené problémy. </a:t>
            </a:r>
          </a:p>
          <a:p>
            <a:pPr algn="just"/>
            <a:r>
              <a:rPr lang="sk-SK" sz="3400" b="1" dirty="0">
                <a:latin typeface="Calibri" pitchFamily="34" charset="0"/>
              </a:rPr>
              <a:t>Odporúčaný rozsah záveru </a:t>
            </a:r>
            <a:r>
              <a:rPr lang="pl-PL" sz="3400" b="1" dirty="0">
                <a:latin typeface="Calibri" pitchFamily="34" charset="0"/>
              </a:rPr>
              <a:t>bakalárskej práce je cca 1 – 1,5 strany, rozsah diplomovej práce je cca 2 – 3 strany.</a:t>
            </a:r>
            <a:endParaRPr lang="sk-SK" sz="3400" b="1" dirty="0">
              <a:latin typeface="Calibri" pitchFamily="34" charset="0"/>
            </a:endParaRPr>
          </a:p>
        </p:txBody>
      </p:sp>
    </p:spTree>
    <p:extLst>
      <p:ext uri="{BB962C8B-B14F-4D97-AF65-F5344CB8AC3E}">
        <p14:creationId xmlns:p14="http://schemas.microsoft.com/office/powerpoint/2010/main" val="18923133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145</a:t>
            </a:fld>
            <a:endParaRPr lang="sk-SK"/>
          </a:p>
        </p:txBody>
      </p:sp>
      <p:pic>
        <p:nvPicPr>
          <p:cNvPr id="5" name="Picture 2">
            <a:extLst>
              <a:ext uri="{FF2B5EF4-FFF2-40B4-BE49-F238E27FC236}">
                <a16:creationId xmlns:a16="http://schemas.microsoft.com/office/drawing/2014/main" id="{F8C9AB5E-5498-4E7D-8F2E-A87FF4EDB2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65968" y="136525"/>
            <a:ext cx="7374863" cy="6092755"/>
          </a:xfrm>
          <a:prstGeom prst="rect">
            <a:avLst/>
          </a:prstGeom>
          <a:noFill/>
          <a:ln w="9525">
            <a:noFill/>
            <a:miter lim="800000"/>
            <a:headEnd/>
            <a:tailEnd/>
          </a:ln>
        </p:spPr>
      </p:pic>
      <p:cxnSp>
        <p:nvCxnSpPr>
          <p:cNvPr id="7" name="Rovná spojnica 6">
            <a:extLst>
              <a:ext uri="{FF2B5EF4-FFF2-40B4-BE49-F238E27FC236}">
                <a16:creationId xmlns:a16="http://schemas.microsoft.com/office/drawing/2014/main" id="{38655489-DA25-4CCE-AC7F-FC8808D5E2E9}"/>
              </a:ext>
            </a:extLst>
          </p:cNvPr>
          <p:cNvCxnSpPr>
            <a:cxnSpLocks/>
          </p:cNvCxnSpPr>
          <p:nvPr/>
        </p:nvCxnSpPr>
        <p:spPr>
          <a:xfrm>
            <a:off x="5157684" y="1216645"/>
            <a:ext cx="658109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Rovná spojnica 9">
            <a:extLst>
              <a:ext uri="{FF2B5EF4-FFF2-40B4-BE49-F238E27FC236}">
                <a16:creationId xmlns:a16="http://schemas.microsoft.com/office/drawing/2014/main" id="{CB77CB95-2C76-4A15-980C-2DA8B7017216}"/>
              </a:ext>
            </a:extLst>
          </p:cNvPr>
          <p:cNvCxnSpPr>
            <a:cxnSpLocks/>
          </p:cNvCxnSpPr>
          <p:nvPr/>
        </p:nvCxnSpPr>
        <p:spPr>
          <a:xfrm>
            <a:off x="4609984" y="1576685"/>
            <a:ext cx="712879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ovná spojnica 10">
            <a:extLst>
              <a:ext uri="{FF2B5EF4-FFF2-40B4-BE49-F238E27FC236}">
                <a16:creationId xmlns:a16="http://schemas.microsoft.com/office/drawing/2014/main" id="{11FD9427-559A-4035-9A05-5B1CB9B9DFF9}"/>
              </a:ext>
            </a:extLst>
          </p:cNvPr>
          <p:cNvCxnSpPr>
            <a:cxnSpLocks/>
          </p:cNvCxnSpPr>
          <p:nvPr/>
        </p:nvCxnSpPr>
        <p:spPr>
          <a:xfrm>
            <a:off x="4609984" y="1936725"/>
            <a:ext cx="712879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ovná spojnica 11">
            <a:extLst>
              <a:ext uri="{FF2B5EF4-FFF2-40B4-BE49-F238E27FC236}">
                <a16:creationId xmlns:a16="http://schemas.microsoft.com/office/drawing/2014/main" id="{BA8C09AD-0D9B-4739-9B53-F16919E972F7}"/>
              </a:ext>
            </a:extLst>
          </p:cNvPr>
          <p:cNvCxnSpPr>
            <a:cxnSpLocks/>
          </p:cNvCxnSpPr>
          <p:nvPr/>
        </p:nvCxnSpPr>
        <p:spPr>
          <a:xfrm>
            <a:off x="4609984" y="2296765"/>
            <a:ext cx="597666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Rovná spojnica 12">
            <a:extLst>
              <a:ext uri="{FF2B5EF4-FFF2-40B4-BE49-F238E27FC236}">
                <a16:creationId xmlns:a16="http://schemas.microsoft.com/office/drawing/2014/main" id="{C3B39946-DFC9-473A-867C-913B00140F8B}"/>
              </a:ext>
            </a:extLst>
          </p:cNvPr>
          <p:cNvCxnSpPr>
            <a:cxnSpLocks/>
          </p:cNvCxnSpPr>
          <p:nvPr/>
        </p:nvCxnSpPr>
        <p:spPr>
          <a:xfrm>
            <a:off x="5157684" y="3448893"/>
            <a:ext cx="658109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14" name="Obrázok 13" descr="Obrázok, na ktorom je osoba, kabát, oblečený&#10;&#10;Automaticky generovaný popis">
            <a:extLst>
              <a:ext uri="{FF2B5EF4-FFF2-40B4-BE49-F238E27FC236}">
                <a16:creationId xmlns:a16="http://schemas.microsoft.com/office/drawing/2014/main" id="{9F9655C4-6467-4D98-8973-AD02F82157B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92"/>
            <a:ext cx="3824654" cy="6245425"/>
          </a:xfrm>
          <a:prstGeom prst="rect">
            <a:avLst/>
          </a:prstGeom>
        </p:spPr>
      </p:pic>
    </p:spTree>
    <p:extLst>
      <p:ext uri="{BB962C8B-B14F-4D97-AF65-F5344CB8AC3E}">
        <p14:creationId xmlns:p14="http://schemas.microsoft.com/office/powerpoint/2010/main" val="201541759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146</a:t>
            </a:fld>
            <a:endParaRPr lang="sk-SK"/>
          </a:p>
        </p:txBody>
      </p:sp>
      <p:pic>
        <p:nvPicPr>
          <p:cNvPr id="5" name="Picture 3">
            <a:extLst>
              <a:ext uri="{FF2B5EF4-FFF2-40B4-BE49-F238E27FC236}">
                <a16:creationId xmlns:a16="http://schemas.microsoft.com/office/drawing/2014/main" id="{0843A5A7-843A-4DEE-9A1D-7D45557EE3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600" y="364042"/>
            <a:ext cx="7865815" cy="5400600"/>
          </a:xfrm>
          <a:prstGeom prst="rect">
            <a:avLst/>
          </a:prstGeom>
          <a:noFill/>
          <a:ln w="9525">
            <a:noFill/>
            <a:miter lim="800000"/>
            <a:headEnd/>
            <a:tailEnd/>
          </a:ln>
        </p:spPr>
      </p:pic>
      <p:cxnSp>
        <p:nvCxnSpPr>
          <p:cNvPr id="7" name="Rovná spojnica 6">
            <a:extLst>
              <a:ext uri="{FF2B5EF4-FFF2-40B4-BE49-F238E27FC236}">
                <a16:creationId xmlns:a16="http://schemas.microsoft.com/office/drawing/2014/main" id="{50A77993-10E8-4335-BB93-599EAA13998D}"/>
              </a:ext>
            </a:extLst>
          </p:cNvPr>
          <p:cNvCxnSpPr>
            <a:cxnSpLocks/>
          </p:cNvCxnSpPr>
          <p:nvPr/>
        </p:nvCxnSpPr>
        <p:spPr>
          <a:xfrm>
            <a:off x="4182616" y="1300146"/>
            <a:ext cx="669674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Rovná spojnica 9">
            <a:extLst>
              <a:ext uri="{FF2B5EF4-FFF2-40B4-BE49-F238E27FC236}">
                <a16:creationId xmlns:a16="http://schemas.microsoft.com/office/drawing/2014/main" id="{CA272F33-6A9D-42A9-BF79-42920B8F5B03}"/>
              </a:ext>
            </a:extLst>
          </p:cNvPr>
          <p:cNvCxnSpPr>
            <a:cxnSpLocks/>
          </p:cNvCxnSpPr>
          <p:nvPr/>
        </p:nvCxnSpPr>
        <p:spPr>
          <a:xfrm>
            <a:off x="4182616" y="1732194"/>
            <a:ext cx="223224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1" name="Ovál 10">
            <a:extLst>
              <a:ext uri="{FF2B5EF4-FFF2-40B4-BE49-F238E27FC236}">
                <a16:creationId xmlns:a16="http://schemas.microsoft.com/office/drawing/2014/main" id="{E5C1B499-59D6-46A7-9D00-7DCCCC062EBF}"/>
              </a:ext>
            </a:extLst>
          </p:cNvPr>
          <p:cNvSpPr/>
          <p:nvPr/>
        </p:nvSpPr>
        <p:spPr>
          <a:xfrm>
            <a:off x="7711008" y="5116570"/>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2" name="Obrázok 11" descr="Obrázok, na ktorom je osoba&#10;&#10;Automaticky generovaný popis">
            <a:extLst>
              <a:ext uri="{FF2B5EF4-FFF2-40B4-BE49-F238E27FC236}">
                <a16:creationId xmlns:a16="http://schemas.microsoft.com/office/drawing/2014/main" id="{52FD8BB2-7310-4CDE-B1CE-CB5C889C0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74784"/>
            <a:ext cx="3926821" cy="5780433"/>
          </a:xfrm>
          <a:prstGeom prst="rect">
            <a:avLst/>
          </a:prstGeom>
        </p:spPr>
      </p:pic>
    </p:spTree>
    <p:extLst>
      <p:ext uri="{BB962C8B-B14F-4D97-AF65-F5344CB8AC3E}">
        <p14:creationId xmlns:p14="http://schemas.microsoft.com/office/powerpoint/2010/main" val="14970463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147</a:t>
            </a:fld>
            <a:endParaRPr lang="sk-SK"/>
          </a:p>
        </p:txBody>
      </p:sp>
      <p:pic>
        <p:nvPicPr>
          <p:cNvPr id="5" name="Obrázok 4">
            <a:extLst>
              <a:ext uri="{FF2B5EF4-FFF2-40B4-BE49-F238E27FC236}">
                <a16:creationId xmlns:a16="http://schemas.microsoft.com/office/drawing/2014/main" id="{B6393345-AC36-4D16-A204-50F369046AA9}"/>
              </a:ext>
            </a:extLst>
          </p:cNvPr>
          <p:cNvPicPr>
            <a:picLocks noChangeAspect="1"/>
          </p:cNvPicPr>
          <p:nvPr/>
        </p:nvPicPr>
        <p:blipFill>
          <a:blip r:embed="rId2"/>
          <a:stretch>
            <a:fillRect/>
          </a:stretch>
        </p:blipFill>
        <p:spPr>
          <a:xfrm>
            <a:off x="7560995" y="113891"/>
            <a:ext cx="4252361" cy="6021288"/>
          </a:xfrm>
          <a:prstGeom prst="rect">
            <a:avLst/>
          </a:prstGeom>
          <a:ln>
            <a:noFill/>
          </a:ln>
          <a:effectLst>
            <a:outerShdw blurRad="292100" dist="139700" dir="2700000" algn="tl" rotWithShape="0">
              <a:srgbClr val="333333">
                <a:alpha val="65000"/>
              </a:srgbClr>
            </a:outerShdw>
          </a:effectLst>
        </p:spPr>
      </p:pic>
      <p:pic>
        <p:nvPicPr>
          <p:cNvPr id="10" name="Obrázok 9" descr="Obrázok, na ktorom je osoba, pózujúci&#10;&#10;Automaticky generovaný popis">
            <a:extLst>
              <a:ext uri="{FF2B5EF4-FFF2-40B4-BE49-F238E27FC236}">
                <a16:creationId xmlns:a16="http://schemas.microsoft.com/office/drawing/2014/main" id="{4D112FC6-133D-4A15-B5E3-BCC401DF2A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277"/>
            <a:ext cx="7253654" cy="5999263"/>
          </a:xfrm>
          <a:prstGeom prst="rect">
            <a:avLst/>
          </a:prstGeom>
        </p:spPr>
      </p:pic>
      <p:pic>
        <p:nvPicPr>
          <p:cNvPr id="7" name="Obrázok 6">
            <a:extLst>
              <a:ext uri="{FF2B5EF4-FFF2-40B4-BE49-F238E27FC236}">
                <a16:creationId xmlns:a16="http://schemas.microsoft.com/office/drawing/2014/main" id="{9D80F167-303A-42A9-8DA4-9784A9D77F77}"/>
              </a:ext>
            </a:extLst>
          </p:cNvPr>
          <p:cNvPicPr>
            <a:picLocks noChangeAspect="1"/>
          </p:cNvPicPr>
          <p:nvPr/>
        </p:nvPicPr>
        <p:blipFill>
          <a:blip r:embed="rId4"/>
          <a:stretch>
            <a:fillRect/>
          </a:stretch>
        </p:blipFill>
        <p:spPr>
          <a:xfrm>
            <a:off x="3213113" y="2406787"/>
            <a:ext cx="8388424" cy="4337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39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148</a:t>
            </a:fld>
            <a:endParaRPr lang="sk-SK"/>
          </a:p>
        </p:txBody>
      </p:sp>
      <p:pic>
        <p:nvPicPr>
          <p:cNvPr id="10" name="Obrázok 9" descr="Obrázok, na ktorom je osoba, pózujúci&#10;&#10;Automaticky generovaný popis">
            <a:extLst>
              <a:ext uri="{FF2B5EF4-FFF2-40B4-BE49-F238E27FC236}">
                <a16:creationId xmlns:a16="http://schemas.microsoft.com/office/drawing/2014/main" id="{4D112FC6-133D-4A15-B5E3-BCC401DF2A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0277"/>
            <a:ext cx="7253654" cy="5999263"/>
          </a:xfrm>
          <a:prstGeom prst="rect">
            <a:avLst/>
          </a:prstGeom>
        </p:spPr>
      </p:pic>
      <p:pic>
        <p:nvPicPr>
          <p:cNvPr id="11" name="Obrázok 10">
            <a:extLst>
              <a:ext uri="{FF2B5EF4-FFF2-40B4-BE49-F238E27FC236}">
                <a16:creationId xmlns:a16="http://schemas.microsoft.com/office/drawing/2014/main" id="{2A5DFC1A-17CF-48FE-8A10-A4359FA090A8}"/>
              </a:ext>
            </a:extLst>
          </p:cNvPr>
          <p:cNvPicPr>
            <a:picLocks noChangeAspect="1"/>
          </p:cNvPicPr>
          <p:nvPr/>
        </p:nvPicPr>
        <p:blipFill>
          <a:blip r:embed="rId3"/>
          <a:stretch>
            <a:fillRect/>
          </a:stretch>
        </p:blipFill>
        <p:spPr>
          <a:xfrm>
            <a:off x="7850469" y="136525"/>
            <a:ext cx="4141927" cy="5896630"/>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0A27D40C-AE58-4CE4-AE39-38D518DA190A}"/>
              </a:ext>
            </a:extLst>
          </p:cNvPr>
          <p:cNvPicPr>
            <a:picLocks noChangeAspect="1"/>
          </p:cNvPicPr>
          <p:nvPr/>
        </p:nvPicPr>
        <p:blipFill>
          <a:blip r:embed="rId4"/>
          <a:stretch>
            <a:fillRect/>
          </a:stretch>
        </p:blipFill>
        <p:spPr>
          <a:xfrm>
            <a:off x="1386011" y="3429000"/>
            <a:ext cx="9993201" cy="2908344"/>
          </a:xfrm>
          <a:prstGeom prst="rect">
            <a:avLst/>
          </a:prstGeom>
        </p:spPr>
      </p:pic>
    </p:spTree>
    <p:extLst>
      <p:ext uri="{BB962C8B-B14F-4D97-AF65-F5344CB8AC3E}">
        <p14:creationId xmlns:p14="http://schemas.microsoft.com/office/powerpoint/2010/main" val="177344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149</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10" name="Obdĺžnik 9">
            <a:extLst>
              <a:ext uri="{FF2B5EF4-FFF2-40B4-BE49-F238E27FC236}">
                <a16:creationId xmlns:a16="http://schemas.microsoft.com/office/drawing/2014/main" id="{233055C4-2019-4CCA-8F72-BBC7A50E7968}"/>
              </a:ext>
            </a:extLst>
          </p:cNvPr>
          <p:cNvSpPr/>
          <p:nvPr/>
        </p:nvSpPr>
        <p:spPr>
          <a:xfrm>
            <a:off x="134297" y="1062087"/>
            <a:ext cx="7390569" cy="2123658"/>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2. hlavná textová časť obsahuje:</a:t>
            </a:r>
          </a:p>
          <a:p>
            <a:pPr marL="1162050" indent="-514350" fontAlgn="auto">
              <a:spcBef>
                <a:spcPts val="0"/>
              </a:spcBef>
              <a:spcAft>
                <a:spcPts val="0"/>
              </a:spcAft>
              <a:buFont typeface="+mj-lt"/>
              <a:buAutoNum type="alphaLcParenR" startAt="7"/>
              <a:defRPr/>
            </a:pPr>
            <a:r>
              <a:rPr lang="sk-SK" sz="2600" dirty="0">
                <a:latin typeface="Calibri" pitchFamily="34" charset="0"/>
              </a:rPr>
              <a:t>úvod,</a:t>
            </a:r>
          </a:p>
          <a:p>
            <a:pPr marL="1162050" indent="-514350" fontAlgn="auto">
              <a:spcBef>
                <a:spcPts val="0"/>
              </a:spcBef>
              <a:spcAft>
                <a:spcPts val="0"/>
              </a:spcAft>
              <a:buFont typeface="+mj-lt"/>
              <a:buAutoNum type="alphaLcParenR" startAt="7"/>
              <a:defRPr/>
            </a:pPr>
            <a:r>
              <a:rPr lang="sk-SK" sz="2600" dirty="0">
                <a:latin typeface="Calibri" pitchFamily="34" charset="0"/>
              </a:rPr>
              <a:t>jadro (1., 2. a 3. kapitola),</a:t>
            </a:r>
          </a:p>
          <a:p>
            <a:pPr marL="1162050" indent="-514350" fontAlgn="auto">
              <a:spcBef>
                <a:spcPts val="0"/>
              </a:spcBef>
              <a:spcAft>
                <a:spcPts val="0"/>
              </a:spcAft>
              <a:buFont typeface="+mj-lt"/>
              <a:buAutoNum type="alphaLcParenR" startAt="7"/>
              <a:defRPr/>
            </a:pPr>
            <a:r>
              <a:rPr lang="sk-SK" sz="2600" dirty="0">
                <a:latin typeface="Calibri" pitchFamily="34" charset="0"/>
              </a:rPr>
              <a:t>záver,</a:t>
            </a:r>
          </a:p>
          <a:p>
            <a:pPr marL="1162050" indent="-514350" fontAlgn="auto">
              <a:spcBef>
                <a:spcPts val="0"/>
              </a:spcBef>
              <a:spcAft>
                <a:spcPts val="0"/>
              </a:spcAft>
              <a:buFont typeface="+mj-lt"/>
              <a:buAutoNum type="alphaLcParenR" startAt="7"/>
              <a:defRPr/>
            </a:pPr>
            <a:r>
              <a:rPr lang="sk-SK" sz="2600" b="1" dirty="0">
                <a:solidFill>
                  <a:srgbClr val="FF0000"/>
                </a:solidFill>
                <a:latin typeface="Calibri" pitchFamily="34" charset="0"/>
              </a:rPr>
              <a:t>zoznam použitej literatúry.</a:t>
            </a:r>
          </a:p>
        </p:txBody>
      </p:sp>
    </p:spTree>
    <p:extLst>
      <p:ext uri="{BB962C8B-B14F-4D97-AF65-F5344CB8AC3E}">
        <p14:creationId xmlns:p14="http://schemas.microsoft.com/office/powerpoint/2010/main" val="1836593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274D0268-8219-4C06-AEB6-B7A54839E1A5}"/>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78C7AD4D-1366-4A51-9696-1C77829E5CFF}"/>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80468C28-5F62-495A-8415-E7DFAB3A80DD}"/>
              </a:ext>
            </a:extLst>
          </p:cNvPr>
          <p:cNvSpPr>
            <a:spLocks noGrp="1"/>
          </p:cNvSpPr>
          <p:nvPr>
            <p:ph type="sldNum" sz="quarter" idx="12"/>
          </p:nvPr>
        </p:nvSpPr>
        <p:spPr/>
        <p:txBody>
          <a:bodyPr/>
          <a:lstStyle/>
          <a:p>
            <a:fld id="{B6987BBD-D261-49F6-9BAB-A3E3938F7DA8}" type="slidenum">
              <a:rPr lang="sk-SK" smtClean="0"/>
              <a:t>15</a:t>
            </a:fld>
            <a:endParaRPr lang="sk-SK"/>
          </a:p>
        </p:txBody>
      </p:sp>
      <p:pic>
        <p:nvPicPr>
          <p:cNvPr id="6" name="Obrázok 5">
            <a:extLst>
              <a:ext uri="{FF2B5EF4-FFF2-40B4-BE49-F238E27FC236}">
                <a16:creationId xmlns:a16="http://schemas.microsoft.com/office/drawing/2014/main" id="{C930EF66-A94F-443D-B1AF-5A986F3883F8}"/>
              </a:ext>
            </a:extLst>
          </p:cNvPr>
          <p:cNvPicPr>
            <a:picLocks noChangeAspect="1"/>
          </p:cNvPicPr>
          <p:nvPr/>
        </p:nvPicPr>
        <p:blipFill rotWithShape="1">
          <a:blip r:embed="rId2" cstate="screen">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1428925" y="-320"/>
            <a:ext cx="10763075" cy="6258187"/>
          </a:xfrm>
          <a:prstGeom prst="rect">
            <a:avLst/>
          </a:prstGeom>
        </p:spPr>
      </p:pic>
      <p:sp>
        <p:nvSpPr>
          <p:cNvPr id="7" name="Obdĺžnik 6">
            <a:extLst>
              <a:ext uri="{FF2B5EF4-FFF2-40B4-BE49-F238E27FC236}">
                <a16:creationId xmlns:a16="http://schemas.microsoft.com/office/drawing/2014/main" id="{FCF6A263-3617-44B4-AB9A-F47F8B85238A}"/>
              </a:ext>
            </a:extLst>
          </p:cNvPr>
          <p:cNvSpPr/>
          <p:nvPr/>
        </p:nvSpPr>
        <p:spPr>
          <a:xfrm>
            <a:off x="0" y="0"/>
            <a:ext cx="1694576" cy="6266576"/>
          </a:xfrm>
          <a:prstGeom prst="rect">
            <a:avLst/>
          </a:prstGeom>
          <a:solidFill>
            <a:srgbClr val="698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a:extLst>
              <a:ext uri="{FF2B5EF4-FFF2-40B4-BE49-F238E27FC236}">
                <a16:creationId xmlns:a16="http://schemas.microsoft.com/office/drawing/2014/main" id="{85CF040D-A834-4DAF-83C9-64C40FB36590}"/>
              </a:ext>
            </a:extLst>
          </p:cNvPr>
          <p:cNvSpPr/>
          <p:nvPr/>
        </p:nvSpPr>
        <p:spPr>
          <a:xfrm>
            <a:off x="301828" y="435715"/>
            <a:ext cx="3934612" cy="1754326"/>
          </a:xfrm>
          <a:prstGeom prst="rect">
            <a:avLst/>
          </a:prstGeom>
        </p:spPr>
        <p:txBody>
          <a:bodyPr wrap="square" anchor="ctr">
            <a:spAutoFit/>
          </a:bodyPr>
          <a:lstStyle/>
          <a:p>
            <a:pPr algn="ctr" fontAlgn="auto">
              <a:spcBef>
                <a:spcPts val="0"/>
              </a:spcBef>
              <a:spcAft>
                <a:spcPts val="0"/>
              </a:spcAft>
              <a:defRPr/>
            </a:pPr>
            <a:r>
              <a:rPr lang="sk-SK" sz="3600" b="1" dirty="0">
                <a:solidFill>
                  <a:schemeClr val="bg1"/>
                </a:solidFill>
                <a:effectLst>
                  <a:outerShdw blurRad="38100" dist="38100" dir="2700000" algn="tl">
                    <a:srgbClr val="000000">
                      <a:alpha val="43137"/>
                    </a:srgbClr>
                  </a:outerShdw>
                </a:effectLst>
              </a:rPr>
              <a:t>VEDECKO</a:t>
            </a:r>
          </a:p>
          <a:p>
            <a:pPr algn="ctr" fontAlgn="auto">
              <a:spcBef>
                <a:spcPts val="0"/>
              </a:spcBef>
              <a:spcAft>
                <a:spcPts val="0"/>
              </a:spcAft>
              <a:defRPr/>
            </a:pPr>
            <a:r>
              <a:rPr lang="sk-SK" sz="3600" b="1" dirty="0">
                <a:solidFill>
                  <a:schemeClr val="bg1"/>
                </a:solidFill>
                <a:effectLst>
                  <a:outerShdw blurRad="38100" dist="38100" dir="2700000" algn="tl">
                    <a:srgbClr val="000000">
                      <a:alpha val="43137"/>
                    </a:srgbClr>
                  </a:outerShdw>
                </a:effectLst>
              </a:rPr>
              <a:t>-KVALIFIKAČNÉ </a:t>
            </a:r>
          </a:p>
          <a:p>
            <a:pPr algn="ctr" fontAlgn="auto">
              <a:spcBef>
                <a:spcPts val="0"/>
              </a:spcBef>
              <a:spcAft>
                <a:spcPts val="0"/>
              </a:spcAft>
              <a:defRPr/>
            </a:pPr>
            <a:r>
              <a:rPr lang="sk-SK" sz="3600" b="1" dirty="0">
                <a:solidFill>
                  <a:schemeClr val="bg1"/>
                </a:solidFill>
                <a:effectLst>
                  <a:outerShdw blurRad="38100" dist="38100" dir="2700000" algn="tl">
                    <a:srgbClr val="000000">
                      <a:alpha val="43137"/>
                    </a:srgbClr>
                  </a:outerShdw>
                </a:effectLst>
              </a:rPr>
              <a:t>PRÁCE</a:t>
            </a:r>
          </a:p>
        </p:txBody>
      </p:sp>
      <p:sp>
        <p:nvSpPr>
          <p:cNvPr id="9" name="Obdĺžnik 8">
            <a:extLst>
              <a:ext uri="{FF2B5EF4-FFF2-40B4-BE49-F238E27FC236}">
                <a16:creationId xmlns:a16="http://schemas.microsoft.com/office/drawing/2014/main" id="{D0D4F7AA-68FA-45DC-BBDE-9A1A336F644C}"/>
              </a:ext>
            </a:extLst>
          </p:cNvPr>
          <p:cNvSpPr/>
          <p:nvPr/>
        </p:nvSpPr>
        <p:spPr>
          <a:xfrm>
            <a:off x="103988" y="2376022"/>
            <a:ext cx="3934612" cy="3539430"/>
          </a:xfrm>
          <a:prstGeom prst="rect">
            <a:avLst/>
          </a:prstGeom>
        </p:spPr>
        <p:txBody>
          <a:bodyPr wrap="square" anchor="ctr">
            <a:spAutoFit/>
          </a:bodyPr>
          <a:lstStyle/>
          <a:p>
            <a:pPr marL="357188" indent="-357188" fontAlgn="auto">
              <a:spcBef>
                <a:spcPts val="0"/>
              </a:spcBef>
              <a:spcAft>
                <a:spcPts val="0"/>
              </a:spcAft>
              <a:buFont typeface="Arial" panose="020B0604020202020204" pitchFamily="34" charset="0"/>
              <a:buChar char="•"/>
              <a:defRPr/>
            </a:pPr>
            <a:r>
              <a:rPr lang="sk-SK" sz="2800" b="1" dirty="0">
                <a:solidFill>
                  <a:schemeClr val="bg1"/>
                </a:solidFill>
                <a:effectLst>
                  <a:outerShdw blurRad="38100" dist="38100" dir="2700000" algn="tl">
                    <a:srgbClr val="000000">
                      <a:alpha val="43137"/>
                    </a:srgbClr>
                  </a:outerShdw>
                </a:effectLst>
              </a:rPr>
              <a:t>bakalárska práca</a:t>
            </a:r>
            <a:br>
              <a:rPr lang="sk-SK" sz="2800" b="1" dirty="0">
                <a:solidFill>
                  <a:schemeClr val="bg1"/>
                </a:solidFill>
                <a:effectLst>
                  <a:outerShdw blurRad="38100" dist="38100" dir="2700000" algn="tl">
                    <a:srgbClr val="000000">
                      <a:alpha val="43137"/>
                    </a:srgbClr>
                  </a:outerShdw>
                </a:effectLst>
              </a:rPr>
            </a:br>
            <a:r>
              <a:rPr lang="sk-SK" sz="2800" b="1" dirty="0">
                <a:solidFill>
                  <a:schemeClr val="bg1"/>
                </a:solidFill>
                <a:effectLst>
                  <a:outerShdw blurRad="38100" dist="38100" dir="2700000" algn="tl">
                    <a:srgbClr val="000000">
                      <a:alpha val="43137"/>
                    </a:srgbClr>
                  </a:outerShdw>
                </a:effectLst>
              </a:rPr>
              <a:t>(Bc.)</a:t>
            </a:r>
          </a:p>
          <a:p>
            <a:pPr marL="357188" indent="-357188" fontAlgn="auto">
              <a:spcBef>
                <a:spcPts val="0"/>
              </a:spcBef>
              <a:spcAft>
                <a:spcPts val="0"/>
              </a:spcAft>
              <a:buFont typeface="Arial" panose="020B0604020202020204" pitchFamily="34" charset="0"/>
              <a:buChar char="•"/>
              <a:defRPr/>
            </a:pPr>
            <a:r>
              <a:rPr lang="sk-SK" sz="2800" b="1" dirty="0">
                <a:solidFill>
                  <a:schemeClr val="bg1"/>
                </a:solidFill>
                <a:effectLst>
                  <a:outerShdw blurRad="38100" dist="38100" dir="2700000" algn="tl">
                    <a:srgbClr val="000000">
                      <a:alpha val="43137"/>
                    </a:srgbClr>
                  </a:outerShdw>
                </a:effectLst>
              </a:rPr>
              <a:t>diplomová práca</a:t>
            </a:r>
            <a:br>
              <a:rPr lang="sk-SK" sz="2800" b="1" dirty="0">
                <a:solidFill>
                  <a:schemeClr val="bg1"/>
                </a:solidFill>
                <a:effectLst>
                  <a:outerShdw blurRad="38100" dist="38100" dir="2700000" algn="tl">
                    <a:srgbClr val="000000">
                      <a:alpha val="43137"/>
                    </a:srgbClr>
                  </a:outerShdw>
                </a:effectLst>
              </a:rPr>
            </a:br>
            <a:r>
              <a:rPr lang="sk-SK" sz="2800" b="1" dirty="0">
                <a:solidFill>
                  <a:schemeClr val="bg1"/>
                </a:solidFill>
                <a:effectLst>
                  <a:outerShdw blurRad="38100" dist="38100" dir="2700000" algn="tl">
                    <a:srgbClr val="000000">
                      <a:alpha val="43137"/>
                    </a:srgbClr>
                  </a:outerShdw>
                </a:effectLst>
              </a:rPr>
              <a:t>(Mgr.)</a:t>
            </a:r>
          </a:p>
          <a:p>
            <a:pPr marL="357188" indent="-357188" fontAlgn="auto">
              <a:spcBef>
                <a:spcPts val="0"/>
              </a:spcBef>
              <a:spcAft>
                <a:spcPts val="0"/>
              </a:spcAft>
              <a:buFont typeface="Arial" panose="020B0604020202020204" pitchFamily="34" charset="0"/>
              <a:buChar char="•"/>
              <a:defRPr/>
            </a:pPr>
            <a:r>
              <a:rPr lang="sk-SK" sz="2800" b="1" dirty="0">
                <a:solidFill>
                  <a:schemeClr val="bg1"/>
                </a:solidFill>
                <a:effectLst>
                  <a:outerShdw blurRad="38100" dist="38100" dir="2700000" algn="tl">
                    <a:srgbClr val="000000">
                      <a:alpha val="43137"/>
                    </a:srgbClr>
                  </a:outerShdw>
                </a:effectLst>
              </a:rPr>
              <a:t>rigorózna práca</a:t>
            </a:r>
            <a:br>
              <a:rPr lang="sk-SK" sz="2800" b="1" dirty="0">
                <a:solidFill>
                  <a:schemeClr val="bg1"/>
                </a:solidFill>
                <a:effectLst>
                  <a:outerShdw blurRad="38100" dist="38100" dir="2700000" algn="tl">
                    <a:srgbClr val="000000">
                      <a:alpha val="43137"/>
                    </a:srgbClr>
                  </a:outerShdw>
                </a:effectLst>
              </a:rPr>
            </a:br>
            <a:r>
              <a:rPr lang="sk-SK" sz="2800" b="1" dirty="0">
                <a:solidFill>
                  <a:schemeClr val="bg1"/>
                </a:solidFill>
                <a:effectLst>
                  <a:outerShdw blurRad="38100" dist="38100" dir="2700000" algn="tl">
                    <a:srgbClr val="000000">
                      <a:alpha val="43137"/>
                    </a:srgbClr>
                  </a:outerShdw>
                </a:effectLst>
              </a:rPr>
              <a:t>(PhDr.)</a:t>
            </a:r>
          </a:p>
          <a:p>
            <a:pPr marL="357188" indent="-357188" fontAlgn="auto">
              <a:spcBef>
                <a:spcPts val="0"/>
              </a:spcBef>
              <a:spcAft>
                <a:spcPts val="0"/>
              </a:spcAft>
              <a:buFont typeface="Arial" panose="020B0604020202020204" pitchFamily="34" charset="0"/>
              <a:buChar char="•"/>
              <a:defRPr/>
            </a:pPr>
            <a:r>
              <a:rPr lang="sk-SK" sz="2800" b="1" dirty="0">
                <a:solidFill>
                  <a:schemeClr val="bg1"/>
                </a:solidFill>
                <a:effectLst>
                  <a:outerShdw blurRad="38100" dist="38100" dir="2700000" algn="tl">
                    <a:srgbClr val="000000">
                      <a:alpha val="43137"/>
                    </a:srgbClr>
                  </a:outerShdw>
                </a:effectLst>
              </a:rPr>
              <a:t>dizertačná práca</a:t>
            </a:r>
            <a:br>
              <a:rPr lang="sk-SK" sz="2800" b="1" dirty="0">
                <a:solidFill>
                  <a:schemeClr val="bg1"/>
                </a:solidFill>
                <a:effectLst>
                  <a:outerShdw blurRad="38100" dist="38100" dir="2700000" algn="tl">
                    <a:srgbClr val="000000">
                      <a:alpha val="43137"/>
                    </a:srgbClr>
                  </a:outerShdw>
                </a:effectLst>
              </a:rPr>
            </a:br>
            <a:r>
              <a:rPr lang="sk-SK" sz="2800" b="1" dirty="0">
                <a:solidFill>
                  <a:schemeClr val="bg1"/>
                </a:solidFill>
                <a:effectLst>
                  <a:outerShdw blurRad="38100" dist="38100" dir="2700000" algn="tl">
                    <a:srgbClr val="000000">
                      <a:alpha val="43137"/>
                    </a:srgbClr>
                  </a:outerShdw>
                </a:effectLst>
              </a:rPr>
              <a:t>(PhD.)</a:t>
            </a:r>
          </a:p>
        </p:txBody>
      </p:sp>
    </p:spTree>
    <p:extLst>
      <p:ext uri="{BB962C8B-B14F-4D97-AF65-F5344CB8AC3E}">
        <p14:creationId xmlns:p14="http://schemas.microsoft.com/office/powerpoint/2010/main" val="24934066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150</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7" name="Obdĺžnik 6">
            <a:extLst>
              <a:ext uri="{FF2B5EF4-FFF2-40B4-BE49-F238E27FC236}">
                <a16:creationId xmlns:a16="http://schemas.microsoft.com/office/drawing/2014/main" id="{24899836-27CA-4CF7-A131-69F3EF5C1FDB}"/>
              </a:ext>
            </a:extLst>
          </p:cNvPr>
          <p:cNvSpPr>
            <a:spLocks noChangeArrowheads="1"/>
          </p:cNvSpPr>
          <p:nvPr/>
        </p:nvSpPr>
        <p:spPr bwMode="auto">
          <a:xfrm>
            <a:off x="205317" y="1182231"/>
            <a:ext cx="11781366" cy="4493538"/>
          </a:xfrm>
          <a:prstGeom prst="rect">
            <a:avLst/>
          </a:prstGeom>
          <a:solidFill>
            <a:schemeClr val="bg1"/>
          </a:solidFill>
          <a:ln w="9525">
            <a:noFill/>
            <a:miter lim="800000"/>
            <a:headEnd/>
            <a:tailEnd/>
          </a:ln>
        </p:spPr>
        <p:txBody>
          <a:bodyPr wrap="square">
            <a:spAutoFit/>
          </a:bodyPr>
          <a:lstStyle/>
          <a:p>
            <a:pPr algn="just"/>
            <a:r>
              <a:rPr lang="sk-SK" sz="2000" b="1" dirty="0">
                <a:latin typeface="Times New Roman" pitchFamily="18" charset="0"/>
                <a:cs typeface="Times New Roman" pitchFamily="18" charset="0"/>
              </a:rPr>
              <a:t>ZOZNAM POUŽITEJ LITERATÚRY</a:t>
            </a:r>
          </a:p>
          <a:p>
            <a:pPr algn="just"/>
            <a:endParaRPr lang="sk-SK" b="1" dirty="0">
              <a:latin typeface="Times New Roman" pitchFamily="18" charset="0"/>
              <a:cs typeface="Times New Roman" pitchFamily="18" charset="0"/>
            </a:endParaRPr>
          </a:p>
          <a:p>
            <a:pPr algn="just"/>
            <a:r>
              <a:rPr lang="sk-SK" sz="2000" dirty="0">
                <a:latin typeface="Times New Roman" pitchFamily="18" charset="0"/>
                <a:cs typeface="Times New Roman" pitchFamily="18" charset="0"/>
              </a:rPr>
              <a:t>1. CIBÁKOVÁ, V. 2006. </a:t>
            </a:r>
            <a:r>
              <a:rPr lang="sk-SK" sz="2000" i="1" dirty="0">
                <a:latin typeface="Times New Roman" pitchFamily="18" charset="0"/>
                <a:cs typeface="Times New Roman" pitchFamily="18" charset="0"/>
              </a:rPr>
              <a:t>Ako napísať bakalársku prácu : Metodická príručka. </a:t>
            </a:r>
            <a:r>
              <a:rPr lang="sk-SK" sz="2000" dirty="0">
                <a:latin typeface="Times New Roman" pitchFamily="18" charset="0"/>
                <a:cs typeface="Times New Roman" pitchFamily="18" charset="0"/>
              </a:rPr>
              <a:t>Bratislava : </a:t>
            </a:r>
            <a:r>
              <a:rPr lang="en-US" sz="2000" dirty="0" err="1">
                <a:latin typeface="Times New Roman" pitchFamily="18" charset="0"/>
                <a:cs typeface="Times New Roman" pitchFamily="18" charset="0"/>
              </a:rPr>
              <a:t>Merkury</a:t>
            </a:r>
            <a:r>
              <a:rPr lang="en-US" sz="2000" dirty="0">
                <a:latin typeface="Times New Roman" pitchFamily="18" charset="0"/>
                <a:cs typeface="Times New Roman" pitchFamily="18" charset="0"/>
              </a:rPr>
              <a:t>, 2006. 47 s. ISBN 80-89143-35-0</a:t>
            </a:r>
          </a:p>
          <a:p>
            <a:pPr algn="just"/>
            <a:r>
              <a:rPr lang="sk-SK" sz="2000" dirty="0">
                <a:latin typeface="Times New Roman" pitchFamily="18" charset="0"/>
                <a:cs typeface="Times New Roman" pitchFamily="18" charset="0"/>
              </a:rPr>
              <a:t>2. CIBÁKOVÁ, V. – </a:t>
            </a:r>
            <a:r>
              <a:rPr lang="sk-SK" sz="2000" dirty="0" err="1">
                <a:latin typeface="Times New Roman" pitchFamily="18" charset="0"/>
                <a:cs typeface="Times New Roman" pitchFamily="18" charset="0"/>
              </a:rPr>
              <a:t>BARTÁKOVÁ</a:t>
            </a:r>
            <a:r>
              <a:rPr lang="sk-SK" sz="2000" dirty="0">
                <a:latin typeface="Times New Roman" pitchFamily="18" charset="0"/>
                <a:cs typeface="Times New Roman" pitchFamily="18" charset="0"/>
              </a:rPr>
              <a:t>, G. – RÓZSA, Z. 2005. </a:t>
            </a:r>
            <a:r>
              <a:rPr lang="sk-SK" sz="2000" i="1" dirty="0">
                <a:latin typeface="Times New Roman" pitchFamily="18" charset="0"/>
                <a:cs typeface="Times New Roman" pitchFamily="18" charset="0"/>
              </a:rPr>
              <a:t>Úvod do teórie marketingu. </a:t>
            </a:r>
            <a:r>
              <a:rPr lang="sk-SK" sz="2000" dirty="0">
                <a:latin typeface="Times New Roman" pitchFamily="18" charset="0"/>
                <a:cs typeface="Times New Roman" pitchFamily="18" charset="0"/>
              </a:rPr>
              <a:t>1. vyd. Bratislava : </a:t>
            </a:r>
            <a:r>
              <a:rPr lang="sk-SK" sz="2000" dirty="0" err="1">
                <a:latin typeface="Times New Roman" pitchFamily="18" charset="0"/>
                <a:cs typeface="Times New Roman" pitchFamily="18" charset="0"/>
              </a:rPr>
              <a:t>Merkury</a:t>
            </a:r>
            <a:r>
              <a:rPr lang="sk-SK" sz="2000" dirty="0">
                <a:latin typeface="Times New Roman" pitchFamily="18" charset="0"/>
                <a:cs typeface="Times New Roman" pitchFamily="18" charset="0"/>
              </a:rPr>
              <a:t>, 2005. 164 s. ISBN 80-89143-23-7</a:t>
            </a:r>
          </a:p>
          <a:p>
            <a:pPr algn="just"/>
            <a:r>
              <a:rPr lang="sk-SK" sz="1600" dirty="0">
                <a:latin typeface="Times New Roman" pitchFamily="18" charset="0"/>
                <a:cs typeface="Times New Roman" pitchFamily="18" charset="0"/>
              </a:rPr>
              <a:t>...</a:t>
            </a:r>
            <a:endParaRPr lang="fi-FI" sz="1600" dirty="0">
              <a:latin typeface="Times New Roman" pitchFamily="18" charset="0"/>
              <a:cs typeface="Times New Roman" pitchFamily="18" charset="0"/>
            </a:endParaRPr>
          </a:p>
          <a:p>
            <a:pPr algn="just"/>
            <a:r>
              <a:rPr lang="sk-SK" sz="2000" dirty="0">
                <a:latin typeface="Times New Roman" pitchFamily="18" charset="0"/>
                <a:cs typeface="Times New Roman" pitchFamily="18" charset="0"/>
              </a:rPr>
              <a:t>5. </a:t>
            </a:r>
            <a:r>
              <a:rPr lang="sk-SK" sz="2000" dirty="0" err="1">
                <a:latin typeface="Times New Roman" pitchFamily="18" charset="0"/>
                <a:cs typeface="Times New Roman" pitchFamily="18" charset="0"/>
              </a:rPr>
              <a:t>KATUŠČÁK</a:t>
            </a:r>
            <a:r>
              <a:rPr lang="sk-SK" sz="2000" dirty="0">
                <a:latin typeface="Times New Roman" pitchFamily="18" charset="0"/>
                <a:cs typeface="Times New Roman" pitchFamily="18" charset="0"/>
              </a:rPr>
              <a:t>, D. 2004. </a:t>
            </a:r>
            <a:r>
              <a:rPr lang="sk-SK" sz="2000" i="1" dirty="0">
                <a:latin typeface="Times New Roman" pitchFamily="18" charset="0"/>
                <a:cs typeface="Times New Roman" pitchFamily="18" charset="0"/>
              </a:rPr>
              <a:t>Ako písať záverečné a kvalifikačné práce. 3. vyd. Nitra : </a:t>
            </a:r>
            <a:r>
              <a:rPr lang="nl-NL" sz="2000" dirty="0">
                <a:latin typeface="Times New Roman" pitchFamily="18" charset="0"/>
                <a:cs typeface="Times New Roman" pitchFamily="18" charset="0"/>
              </a:rPr>
              <a:t>Enigma 2004. 162</a:t>
            </a:r>
            <a:r>
              <a:rPr lang="sk-SK" sz="2000" dirty="0">
                <a:latin typeface="Times New Roman" pitchFamily="18" charset="0"/>
                <a:cs typeface="Times New Roman" pitchFamily="18" charset="0"/>
              </a:rPr>
              <a:t> </a:t>
            </a:r>
            <a:r>
              <a:rPr lang="nl-NL" sz="2000" dirty="0">
                <a:latin typeface="Times New Roman" pitchFamily="18" charset="0"/>
                <a:cs typeface="Times New Roman" pitchFamily="18" charset="0"/>
              </a:rPr>
              <a:t>s. ISBN 80-89132-10-3</a:t>
            </a:r>
          </a:p>
          <a:p>
            <a:pPr algn="just"/>
            <a:r>
              <a:rPr lang="sk-SK" sz="1600" dirty="0">
                <a:latin typeface="Times New Roman" pitchFamily="18" charset="0"/>
                <a:cs typeface="Times New Roman" pitchFamily="18" charset="0"/>
              </a:rPr>
              <a:t>...</a:t>
            </a:r>
          </a:p>
          <a:p>
            <a:pPr algn="just"/>
            <a:r>
              <a:rPr lang="sk-SK" sz="2000" dirty="0">
                <a:latin typeface="Times New Roman" pitchFamily="18" charset="0"/>
                <a:cs typeface="Times New Roman" pitchFamily="18" charset="0"/>
              </a:rPr>
              <a:t>9. </a:t>
            </a:r>
            <a:r>
              <a:rPr lang="sk-SK" sz="2000" dirty="0" err="1">
                <a:latin typeface="Times New Roman" pitchFamily="18" charset="0"/>
                <a:cs typeface="Times New Roman" pitchFamily="18" charset="0"/>
              </a:rPr>
              <a:t>STN</a:t>
            </a:r>
            <a:r>
              <a:rPr lang="sk-SK" sz="2000" dirty="0">
                <a:latin typeface="Times New Roman" pitchFamily="18" charset="0"/>
                <a:cs typeface="Times New Roman" pitchFamily="18" charset="0"/>
              </a:rPr>
              <a:t> ISO 690:1998 : Dokumentácia – Bibliografické odkazy – Obsah, forma a štruktúra.</a:t>
            </a:r>
          </a:p>
          <a:p>
            <a:pPr algn="just"/>
            <a:r>
              <a:rPr lang="sk-SK" sz="1600" dirty="0">
                <a:latin typeface="Times New Roman" pitchFamily="18" charset="0"/>
                <a:cs typeface="Times New Roman" pitchFamily="18" charset="0"/>
              </a:rPr>
              <a:t>...</a:t>
            </a:r>
          </a:p>
          <a:p>
            <a:pPr algn="just"/>
            <a:r>
              <a:rPr lang="sk-SK" sz="2000" dirty="0">
                <a:latin typeface="Times New Roman" pitchFamily="18" charset="0"/>
                <a:cs typeface="Times New Roman" pitchFamily="18" charset="0"/>
              </a:rPr>
              <a:t>13. </a:t>
            </a:r>
            <a:r>
              <a:rPr lang="sk-SK" sz="2000" dirty="0" err="1">
                <a:latin typeface="Times New Roman" pitchFamily="18" charset="0"/>
                <a:cs typeface="Times New Roman" pitchFamily="18" charset="0"/>
              </a:rPr>
              <a:t>KUBOVČÍK</a:t>
            </a:r>
            <a:r>
              <a:rPr lang="sk-SK" sz="2000" dirty="0">
                <a:latin typeface="Times New Roman" pitchFamily="18" charset="0"/>
                <a:cs typeface="Times New Roman" pitchFamily="18" charset="0"/>
              </a:rPr>
              <a:t>, V. – </a:t>
            </a:r>
            <a:r>
              <a:rPr lang="sk-SK" sz="2000" dirty="0" err="1">
                <a:latin typeface="Times New Roman" pitchFamily="18" charset="0"/>
                <a:cs typeface="Times New Roman" pitchFamily="18" charset="0"/>
              </a:rPr>
              <a:t>GALLAYOVÁ</a:t>
            </a:r>
            <a:r>
              <a:rPr lang="sk-SK" sz="2000" dirty="0">
                <a:latin typeface="Times New Roman" pitchFamily="18" charset="0"/>
                <a:cs typeface="Times New Roman" pitchFamily="18" charset="0"/>
              </a:rPr>
              <a:t> Z. 2008. </a:t>
            </a:r>
            <a:r>
              <a:rPr lang="sk-SK" sz="2000" i="1" dirty="0">
                <a:latin typeface="Times New Roman" pitchFamily="18" charset="0"/>
                <a:cs typeface="Times New Roman" pitchFamily="18" charset="0"/>
              </a:rPr>
              <a:t>Ako písať záverečnú bakalársku a </a:t>
            </a:r>
            <a:r>
              <a:rPr lang="pt-BR" sz="2000" i="1" dirty="0">
                <a:latin typeface="Times New Roman" pitchFamily="18" charset="0"/>
                <a:cs typeface="Times New Roman" pitchFamily="18" charset="0"/>
              </a:rPr>
              <a:t>diplomovú prácu. [online]. 2008, [cit. 2010-08-01]. Dostupné na internete:</a:t>
            </a:r>
          </a:p>
          <a:p>
            <a:pPr algn="just"/>
            <a:r>
              <a:rPr lang="sk-SK" sz="2000" i="1" dirty="0">
                <a:latin typeface="Times New Roman" pitchFamily="18" charset="0"/>
                <a:cs typeface="Times New Roman" pitchFamily="18" charset="0"/>
              </a:rPr>
              <a:t>&lt;http://www.tuzvo.sk/files/FEE/fakulta_fee/Ako_pisat_zaverecnu_bakalarsku_a_diplomovu_pracu.pdf&gt;</a:t>
            </a:r>
          </a:p>
        </p:txBody>
      </p:sp>
    </p:spTree>
    <p:extLst>
      <p:ext uri="{BB962C8B-B14F-4D97-AF65-F5344CB8AC3E}">
        <p14:creationId xmlns:p14="http://schemas.microsoft.com/office/powerpoint/2010/main" val="168257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151</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7" name="Obdĺžnik 3">
            <a:extLst>
              <a:ext uri="{FF2B5EF4-FFF2-40B4-BE49-F238E27FC236}">
                <a16:creationId xmlns:a16="http://schemas.microsoft.com/office/drawing/2014/main" id="{A9CAD13D-6CE4-4BA8-9D67-4E389289B304}"/>
              </a:ext>
            </a:extLst>
          </p:cNvPr>
          <p:cNvSpPr>
            <a:spLocks noChangeArrowheads="1"/>
          </p:cNvSpPr>
          <p:nvPr/>
        </p:nvSpPr>
        <p:spPr bwMode="auto">
          <a:xfrm>
            <a:off x="179511" y="1196752"/>
            <a:ext cx="11725273" cy="2062103"/>
          </a:xfrm>
          <a:prstGeom prst="rect">
            <a:avLst/>
          </a:prstGeom>
          <a:noFill/>
          <a:ln w="9525">
            <a:noFill/>
            <a:miter lim="800000"/>
            <a:headEnd/>
            <a:tailEnd/>
          </a:ln>
        </p:spPr>
        <p:txBody>
          <a:bodyPr wrap="square">
            <a:spAutoFit/>
          </a:bodyPr>
          <a:lstStyle/>
          <a:p>
            <a:pPr algn="just"/>
            <a:r>
              <a:rPr lang="sk-SK" sz="3200" dirty="0">
                <a:latin typeface="Calibri" pitchFamily="34" charset="0"/>
              </a:rPr>
              <a:t>Pri tvorbe záverečnej práce musí študent vychádzať z použitej literatúry, ktorá je aktuálna. Na základe tohto platí NEPÍSANÉ PRAVIDLO, že v záverečnej práci nesmie byť použitá </a:t>
            </a:r>
            <a:r>
              <a:rPr lang="sk-SK" sz="3200" b="1" dirty="0">
                <a:latin typeface="Calibri" pitchFamily="34" charset="0"/>
              </a:rPr>
              <a:t>literatúra</a:t>
            </a:r>
            <a:r>
              <a:rPr lang="sk-SK" sz="3200" dirty="0">
                <a:latin typeface="Calibri" pitchFamily="34" charset="0"/>
              </a:rPr>
              <a:t>, ktorá </a:t>
            </a:r>
            <a:r>
              <a:rPr lang="sk-SK" sz="3200" b="1" dirty="0">
                <a:latin typeface="Calibri" pitchFamily="34" charset="0"/>
              </a:rPr>
              <a:t>nebude staršia ako 10 rokov</a:t>
            </a:r>
            <a:r>
              <a:rPr lang="sk-SK" sz="3200" dirty="0">
                <a:latin typeface="Calibri" pitchFamily="34" charset="0"/>
              </a:rPr>
              <a:t>.</a:t>
            </a:r>
          </a:p>
        </p:txBody>
      </p:sp>
      <p:sp>
        <p:nvSpPr>
          <p:cNvPr id="10" name="BlokTextu 9">
            <a:extLst>
              <a:ext uri="{FF2B5EF4-FFF2-40B4-BE49-F238E27FC236}">
                <a16:creationId xmlns:a16="http://schemas.microsoft.com/office/drawing/2014/main" id="{E6A90461-8D3E-4C7A-8008-29694B6CDD70}"/>
              </a:ext>
            </a:extLst>
          </p:cNvPr>
          <p:cNvSpPr txBox="1">
            <a:spLocks noChangeArrowheads="1"/>
          </p:cNvSpPr>
          <p:nvPr/>
        </p:nvSpPr>
        <p:spPr bwMode="auto">
          <a:xfrm>
            <a:off x="408112" y="3429000"/>
            <a:ext cx="7973888" cy="2554545"/>
          </a:xfrm>
          <a:prstGeom prst="rect">
            <a:avLst/>
          </a:prstGeom>
          <a:solidFill>
            <a:schemeClr val="bg1"/>
          </a:solidFill>
          <a:ln w="9525">
            <a:noFill/>
            <a:miter lim="800000"/>
            <a:headEnd/>
            <a:tailEnd/>
          </a:ln>
        </p:spPr>
        <p:txBody>
          <a:bodyPr wrap="square">
            <a:spAutoFit/>
          </a:bodyPr>
          <a:lstStyle/>
          <a:p>
            <a:pPr algn="ctr"/>
            <a:r>
              <a:rPr lang="sk-SK" sz="4000" dirty="0">
                <a:solidFill>
                  <a:srgbClr val="008000"/>
                </a:solidFill>
                <a:latin typeface="Calibri" pitchFamily="34" charset="0"/>
              </a:rPr>
              <a:t>Ak študent odovzdáva finálnu verziu záverečnej práce v roku 2024, môže použiť najstaršiu publikáciu (alebo zdroj) publikovanú v roku 2014.</a:t>
            </a:r>
          </a:p>
        </p:txBody>
      </p:sp>
      <p:pic>
        <p:nvPicPr>
          <p:cNvPr id="11" name="Obrázok 10">
            <a:extLst>
              <a:ext uri="{FF2B5EF4-FFF2-40B4-BE49-F238E27FC236}">
                <a16:creationId xmlns:a16="http://schemas.microsoft.com/office/drawing/2014/main" id="{90D0A6C9-0E1C-406E-8B96-880DCCD66AF2}"/>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l="24012" r="24013"/>
          <a:stretch/>
        </p:blipFill>
        <p:spPr>
          <a:xfrm flipH="1">
            <a:off x="8610600" y="2678634"/>
            <a:ext cx="3294184" cy="3565183"/>
          </a:xfrm>
          <a:prstGeom prst="rect">
            <a:avLst/>
          </a:prstGeom>
        </p:spPr>
      </p:pic>
    </p:spTree>
    <p:extLst>
      <p:ext uri="{BB962C8B-B14F-4D97-AF65-F5344CB8AC3E}">
        <p14:creationId xmlns:p14="http://schemas.microsoft.com/office/powerpoint/2010/main" val="95934295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7" name="Obdĺžnik 6">
            <a:extLst>
              <a:ext uri="{FF2B5EF4-FFF2-40B4-BE49-F238E27FC236}">
                <a16:creationId xmlns:a16="http://schemas.microsoft.com/office/drawing/2014/main" id="{403AA188-C4BC-4E8D-BA22-480F38FBA4DD}"/>
              </a:ext>
            </a:extLst>
          </p:cNvPr>
          <p:cNvSpPr/>
          <p:nvPr/>
        </p:nvSpPr>
        <p:spPr>
          <a:xfrm>
            <a:off x="116713" y="1127466"/>
            <a:ext cx="3584923" cy="523220"/>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3. prílohy (nepovinné)</a:t>
            </a:r>
            <a:endParaRPr lang="sk-SK" sz="2800" b="1" dirty="0">
              <a:solidFill>
                <a:schemeClr val="accent1">
                  <a:lumMod val="50000"/>
                </a:schemeClr>
              </a:solidFill>
              <a:latin typeface="Calibri" pitchFamily="34" charset="0"/>
            </a:endParaRPr>
          </a:p>
        </p:txBody>
      </p:sp>
      <p:pic>
        <p:nvPicPr>
          <p:cNvPr id="3" name="Obrázok 2" descr="Obrázok, na ktorom je osoba&#10;&#10;Automaticky generovaný popis">
            <a:extLst>
              <a:ext uri="{FF2B5EF4-FFF2-40B4-BE49-F238E27FC236}">
                <a16:creationId xmlns:a16="http://schemas.microsoft.com/office/drawing/2014/main" id="{2D33CA41-DE6B-46B3-96E1-C98BBE39A3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62110"/>
            <a:ext cx="6562727" cy="4378569"/>
          </a:xfrm>
          <a:prstGeom prst="rect">
            <a:avLst/>
          </a:prstGeom>
        </p:spPr>
      </p:pic>
      <p:sp>
        <p:nvSpPr>
          <p:cNvPr id="11" name="Obdĺžnik 10">
            <a:extLst>
              <a:ext uri="{FF2B5EF4-FFF2-40B4-BE49-F238E27FC236}">
                <a16:creationId xmlns:a16="http://schemas.microsoft.com/office/drawing/2014/main" id="{8FA2D231-0D78-4775-80C1-812FD11C6E61}"/>
              </a:ext>
            </a:extLst>
          </p:cNvPr>
          <p:cNvSpPr>
            <a:spLocks noChangeArrowheads="1"/>
          </p:cNvSpPr>
          <p:nvPr/>
        </p:nvSpPr>
        <p:spPr bwMode="auto">
          <a:xfrm>
            <a:off x="5055577" y="1781653"/>
            <a:ext cx="6958013" cy="4401205"/>
          </a:xfrm>
          <a:prstGeom prst="rect">
            <a:avLst/>
          </a:prstGeom>
          <a:noFill/>
          <a:ln w="9525">
            <a:noFill/>
            <a:miter lim="800000"/>
            <a:headEnd/>
            <a:tailEnd/>
          </a:ln>
        </p:spPr>
        <p:txBody>
          <a:bodyPr wrap="square">
            <a:spAutoFit/>
          </a:bodyPr>
          <a:lstStyle/>
          <a:p>
            <a:pPr algn="just"/>
            <a:r>
              <a:rPr lang="sk-SK" sz="2800" b="1" dirty="0">
                <a:latin typeface="Calibri" pitchFamily="34" charset="0"/>
              </a:rPr>
              <a:t>Prílohy sú nepovinnou súčasťou záverečnej práce. </a:t>
            </a:r>
          </a:p>
          <a:p>
            <a:pPr algn="just"/>
            <a:r>
              <a:rPr lang="sk-SK" sz="2800" dirty="0">
                <a:latin typeface="Calibri" pitchFamily="34" charset="0"/>
              </a:rPr>
              <a:t>Používajú sa napríklad ak chce autor použiť väčšie množstvo faktografického materiálu (tabuliek, grafov a obrázkov), ktoré by mohli narušiť kontinuitu samotnej záverečnej práce a zbytočne by „nabaľovali“ samotný text.</a:t>
            </a:r>
          </a:p>
          <a:p>
            <a:pPr algn="just"/>
            <a:r>
              <a:rPr lang="sk-SK" sz="2800" dirty="0">
                <a:latin typeface="Calibri" pitchFamily="34" charset="0"/>
              </a:rPr>
              <a:t>Prílohy sa označujú veľkými písmenami latinskej abecedy (A, B, ...) spolu s ich názvom a každá príloha začína na novej strane. </a:t>
            </a:r>
          </a:p>
        </p:txBody>
      </p:sp>
    </p:spTree>
    <p:extLst>
      <p:ext uri="{BB962C8B-B14F-4D97-AF65-F5344CB8AC3E}">
        <p14:creationId xmlns:p14="http://schemas.microsoft.com/office/powerpoint/2010/main" val="274688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153</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7" name="Obdĺžnik 6">
            <a:extLst>
              <a:ext uri="{FF2B5EF4-FFF2-40B4-BE49-F238E27FC236}">
                <a16:creationId xmlns:a16="http://schemas.microsoft.com/office/drawing/2014/main" id="{403AA188-C4BC-4E8D-BA22-480F38FBA4DD}"/>
              </a:ext>
            </a:extLst>
          </p:cNvPr>
          <p:cNvSpPr/>
          <p:nvPr/>
        </p:nvSpPr>
        <p:spPr>
          <a:xfrm>
            <a:off x="116713" y="1127466"/>
            <a:ext cx="3584923" cy="523220"/>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3. prílohy (nepovinné)</a:t>
            </a:r>
            <a:endParaRPr lang="sk-SK" sz="2800" b="1" dirty="0">
              <a:solidFill>
                <a:schemeClr val="accent1">
                  <a:lumMod val="50000"/>
                </a:schemeClr>
              </a:solidFill>
              <a:latin typeface="Calibri" pitchFamily="34" charset="0"/>
            </a:endParaRPr>
          </a:p>
        </p:txBody>
      </p:sp>
      <p:sp>
        <p:nvSpPr>
          <p:cNvPr id="10" name="Obdĺžnik 9">
            <a:extLst>
              <a:ext uri="{FF2B5EF4-FFF2-40B4-BE49-F238E27FC236}">
                <a16:creationId xmlns:a16="http://schemas.microsoft.com/office/drawing/2014/main" id="{C9CB04BE-551D-469A-B49C-2C3425D3D675}"/>
              </a:ext>
            </a:extLst>
          </p:cNvPr>
          <p:cNvSpPr>
            <a:spLocks noChangeArrowheads="1"/>
          </p:cNvSpPr>
          <p:nvPr/>
        </p:nvSpPr>
        <p:spPr bwMode="auto">
          <a:xfrm>
            <a:off x="3861407" y="1001005"/>
            <a:ext cx="4469185" cy="5262979"/>
          </a:xfrm>
          <a:prstGeom prst="rect">
            <a:avLst/>
          </a:prstGeom>
          <a:solidFill>
            <a:schemeClr val="bg1"/>
          </a:solidFill>
          <a:ln w="9525">
            <a:noFill/>
            <a:miter lim="800000"/>
            <a:headEnd/>
            <a:tailEnd/>
          </a:ln>
        </p:spPr>
        <p:txBody>
          <a:bodyPr wrap="square">
            <a:spAutoFit/>
          </a:bodyPr>
          <a:lstStyle/>
          <a:p>
            <a:pPr algn="ctr"/>
            <a:r>
              <a:rPr lang="sk-SK" sz="4800" b="1" dirty="0">
                <a:solidFill>
                  <a:srgbClr val="088022"/>
                </a:solidFill>
                <a:latin typeface="Calibri" pitchFamily="34" charset="0"/>
              </a:rPr>
              <a:t>Príloha A</a:t>
            </a:r>
          </a:p>
          <a:p>
            <a:pPr algn="ctr"/>
            <a:r>
              <a:rPr lang="sk-SK" sz="3200" b="1" dirty="0">
                <a:solidFill>
                  <a:srgbClr val="088022"/>
                </a:solidFill>
                <a:latin typeface="Calibri" pitchFamily="34" charset="0"/>
              </a:rPr>
              <a:t>Príloha A.1</a:t>
            </a:r>
          </a:p>
          <a:p>
            <a:pPr algn="ctr"/>
            <a:r>
              <a:rPr lang="sk-SK" sz="3200" b="1" dirty="0">
                <a:solidFill>
                  <a:srgbClr val="088022"/>
                </a:solidFill>
                <a:latin typeface="Calibri" pitchFamily="34" charset="0"/>
              </a:rPr>
              <a:t>Príloha A.2</a:t>
            </a:r>
          </a:p>
          <a:p>
            <a:pPr algn="ctr"/>
            <a:r>
              <a:rPr lang="sk-SK" sz="3200" b="1" dirty="0">
                <a:solidFill>
                  <a:srgbClr val="088022"/>
                </a:solidFill>
                <a:latin typeface="Calibri" pitchFamily="34" charset="0"/>
              </a:rPr>
              <a:t>Príloha A.3</a:t>
            </a:r>
          </a:p>
          <a:p>
            <a:pPr algn="ctr"/>
            <a:endParaRPr lang="sk-SK" sz="1400" b="1" dirty="0">
              <a:solidFill>
                <a:srgbClr val="088022"/>
              </a:solidFill>
              <a:latin typeface="Calibri" pitchFamily="34" charset="0"/>
            </a:endParaRPr>
          </a:p>
          <a:p>
            <a:pPr algn="ctr"/>
            <a:r>
              <a:rPr lang="sk-SK" sz="4800" b="1" dirty="0">
                <a:solidFill>
                  <a:srgbClr val="088022"/>
                </a:solidFill>
                <a:latin typeface="Calibri" pitchFamily="34" charset="0"/>
              </a:rPr>
              <a:t>Príloha B</a:t>
            </a:r>
          </a:p>
          <a:p>
            <a:pPr algn="ctr"/>
            <a:r>
              <a:rPr lang="sk-SK" sz="3200" b="1" dirty="0">
                <a:solidFill>
                  <a:srgbClr val="088022"/>
                </a:solidFill>
                <a:latin typeface="Calibri" pitchFamily="34" charset="0"/>
              </a:rPr>
              <a:t>Príloha </a:t>
            </a:r>
            <a:r>
              <a:rPr lang="sk-SK" sz="3200" b="1" dirty="0" err="1">
                <a:solidFill>
                  <a:srgbClr val="088022"/>
                </a:solidFill>
                <a:latin typeface="Calibri" pitchFamily="34" charset="0"/>
              </a:rPr>
              <a:t>B.1</a:t>
            </a:r>
            <a:endParaRPr lang="sk-SK" sz="3200" b="1" dirty="0">
              <a:solidFill>
                <a:srgbClr val="088022"/>
              </a:solidFill>
              <a:latin typeface="Calibri" pitchFamily="34" charset="0"/>
            </a:endParaRPr>
          </a:p>
          <a:p>
            <a:pPr algn="ctr"/>
            <a:r>
              <a:rPr lang="sk-SK" sz="3200" b="1" dirty="0">
                <a:solidFill>
                  <a:srgbClr val="088022"/>
                </a:solidFill>
                <a:latin typeface="Calibri" pitchFamily="34" charset="0"/>
              </a:rPr>
              <a:t>Príloha </a:t>
            </a:r>
            <a:r>
              <a:rPr lang="sk-SK" sz="3200" b="1" dirty="0" err="1">
                <a:solidFill>
                  <a:srgbClr val="088022"/>
                </a:solidFill>
                <a:latin typeface="Calibri" pitchFamily="34" charset="0"/>
              </a:rPr>
              <a:t>B.2</a:t>
            </a:r>
            <a:endParaRPr lang="sk-SK" sz="3200" b="1" dirty="0">
              <a:solidFill>
                <a:srgbClr val="088022"/>
              </a:solidFill>
              <a:latin typeface="Calibri" pitchFamily="34" charset="0"/>
            </a:endParaRPr>
          </a:p>
          <a:p>
            <a:pPr algn="ctr"/>
            <a:endParaRPr lang="sk-SK" sz="1400" b="1" dirty="0">
              <a:solidFill>
                <a:srgbClr val="088022"/>
              </a:solidFill>
              <a:latin typeface="Calibri" pitchFamily="34" charset="0"/>
            </a:endParaRPr>
          </a:p>
          <a:p>
            <a:pPr algn="ctr"/>
            <a:r>
              <a:rPr lang="sk-SK" sz="4800" b="1" dirty="0">
                <a:solidFill>
                  <a:srgbClr val="088022"/>
                </a:solidFill>
                <a:latin typeface="Calibri" pitchFamily="34" charset="0"/>
              </a:rPr>
              <a:t>Príloha C</a:t>
            </a:r>
            <a:endParaRPr lang="sk-SK" sz="4800" dirty="0">
              <a:solidFill>
                <a:srgbClr val="088022"/>
              </a:solidFill>
              <a:latin typeface="Calibri" pitchFamily="34" charset="0"/>
            </a:endParaRPr>
          </a:p>
        </p:txBody>
      </p:sp>
    </p:spTree>
    <p:extLst>
      <p:ext uri="{BB962C8B-B14F-4D97-AF65-F5344CB8AC3E}">
        <p14:creationId xmlns:p14="http://schemas.microsoft.com/office/powerpoint/2010/main" val="380694049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199" y="2268537"/>
            <a:ext cx="10723685" cy="1855788"/>
          </a:xfrm>
          <a:noFill/>
        </p:spPr>
        <p:txBody>
          <a:bodyPr>
            <a:normAutofit/>
          </a:bodyPr>
          <a:lstStyle/>
          <a:p>
            <a:r>
              <a:rPr lang="sk-SK" dirty="0"/>
              <a:t>Formálne náležitosti záverečnej práce (2. časť) </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154</a:t>
            </a:fld>
            <a:endParaRPr lang="sk-SK"/>
          </a:p>
        </p:txBody>
      </p:sp>
    </p:spTree>
    <p:extLst>
      <p:ext uri="{BB962C8B-B14F-4D97-AF65-F5344CB8AC3E}">
        <p14:creationId xmlns:p14="http://schemas.microsoft.com/office/powerpoint/2010/main" val="30277231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155</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37901" y="301832"/>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FORMÁLNE NÁLEŽITOSTI ZÁVEREČNEJ PRÁCE</a:t>
            </a:r>
          </a:p>
        </p:txBody>
      </p:sp>
      <p:sp>
        <p:nvSpPr>
          <p:cNvPr id="11" name="Podnadpis 2">
            <a:extLst>
              <a:ext uri="{FF2B5EF4-FFF2-40B4-BE49-F238E27FC236}">
                <a16:creationId xmlns:a16="http://schemas.microsoft.com/office/drawing/2014/main" id="{9CB7F060-DEF9-4245-9335-CB4B0D2280FE}"/>
              </a:ext>
            </a:extLst>
          </p:cNvPr>
          <p:cNvSpPr txBox="1">
            <a:spLocks/>
          </p:cNvSpPr>
          <p:nvPr/>
        </p:nvSpPr>
        <p:spPr>
          <a:xfrm>
            <a:off x="290363" y="1135024"/>
            <a:ext cx="11611274" cy="4994942"/>
          </a:xfrm>
          <a:prstGeom prst="rect">
            <a:avLst/>
          </a:prstGeom>
        </p:spPr>
        <p:txBody>
          <a:bodyPr/>
          <a:lstStyle/>
          <a:p>
            <a:pPr marL="571500" indent="-571500" fontAlgn="auto">
              <a:spcBef>
                <a:spcPts val="0"/>
              </a:spcBef>
              <a:spcAft>
                <a:spcPts val="0"/>
              </a:spcAft>
              <a:buFont typeface="Arial" panose="020B0604020202020204" pitchFamily="34" charset="0"/>
              <a:buChar char="•"/>
              <a:defRPr/>
            </a:pPr>
            <a:r>
              <a:rPr lang="sk-SK" sz="3600" b="1" dirty="0">
                <a:solidFill>
                  <a:srgbClr val="088022"/>
                </a:solidFill>
                <a:latin typeface="Calibri" pitchFamily="34" charset="0"/>
              </a:rPr>
              <a:t>nastavenie strany,</a:t>
            </a:r>
          </a:p>
          <a:p>
            <a:pPr marL="571500" indent="-571500" fontAlgn="auto">
              <a:spcBef>
                <a:spcPts val="0"/>
              </a:spcBef>
              <a:spcAft>
                <a:spcPts val="0"/>
              </a:spcAft>
              <a:buFont typeface="Arial" panose="020B0604020202020204" pitchFamily="34" charset="0"/>
              <a:buChar char="•"/>
              <a:defRPr/>
            </a:pPr>
            <a:r>
              <a:rPr lang="sk-SK" sz="3600" b="1" dirty="0">
                <a:solidFill>
                  <a:srgbClr val="088022"/>
                </a:solidFill>
                <a:latin typeface="Calibri" pitchFamily="34" charset="0"/>
              </a:rPr>
              <a:t>typ písma a riadkovanie,</a:t>
            </a:r>
          </a:p>
          <a:p>
            <a:pPr marL="571500" indent="-571500" fontAlgn="auto">
              <a:spcBef>
                <a:spcPts val="0"/>
              </a:spcBef>
              <a:spcAft>
                <a:spcPts val="0"/>
              </a:spcAft>
              <a:buFont typeface="Arial" panose="020B0604020202020204" pitchFamily="34" charset="0"/>
              <a:buChar char="•"/>
              <a:defRPr/>
            </a:pPr>
            <a:r>
              <a:rPr lang="sk-SK" sz="3600" b="1" dirty="0">
                <a:solidFill>
                  <a:srgbClr val="088022"/>
                </a:solidFill>
                <a:latin typeface="Calibri" pitchFamily="34" charset="0"/>
              </a:rPr>
              <a:t>písanie nadpisov,</a:t>
            </a:r>
          </a:p>
          <a:p>
            <a:pPr marL="571500" indent="-571500" fontAlgn="auto">
              <a:spcBef>
                <a:spcPts val="0"/>
              </a:spcBef>
              <a:spcAft>
                <a:spcPts val="0"/>
              </a:spcAft>
              <a:buFont typeface="Arial" panose="020B0604020202020204" pitchFamily="34" charset="0"/>
              <a:buChar char="•"/>
              <a:defRPr/>
            </a:pPr>
            <a:r>
              <a:rPr lang="sk-SK" sz="3600" b="1" dirty="0">
                <a:solidFill>
                  <a:srgbClr val="088022"/>
                </a:solidFill>
                <a:latin typeface="Calibri" pitchFamily="34" charset="0"/>
              </a:rPr>
              <a:t>nastavenie medzier jednotlivých kapitol, podkapitol, oddielov a odstavcov,</a:t>
            </a:r>
          </a:p>
          <a:p>
            <a:pPr marL="571500" indent="-571500" fontAlgn="auto">
              <a:spcBef>
                <a:spcPts val="0"/>
              </a:spcBef>
              <a:spcAft>
                <a:spcPts val="0"/>
              </a:spcAft>
              <a:buFont typeface="Arial" panose="020B0604020202020204" pitchFamily="34" charset="0"/>
              <a:buChar char="•"/>
              <a:defRPr/>
            </a:pPr>
            <a:r>
              <a:rPr lang="sk-SK" sz="3600" b="1" dirty="0">
                <a:solidFill>
                  <a:srgbClr val="088022"/>
                </a:solidFill>
                <a:latin typeface="Calibri" pitchFamily="34" charset="0"/>
              </a:rPr>
              <a:t>číslovanie jednotlivých častí textu,</a:t>
            </a:r>
          </a:p>
          <a:p>
            <a:pPr marL="571500" indent="-571500" fontAlgn="auto">
              <a:spcBef>
                <a:spcPts val="0"/>
              </a:spcBef>
              <a:spcAft>
                <a:spcPts val="0"/>
              </a:spcAft>
              <a:buFont typeface="Arial" panose="020B0604020202020204" pitchFamily="34" charset="0"/>
              <a:buChar char="•"/>
              <a:defRPr/>
            </a:pPr>
            <a:r>
              <a:rPr lang="sk-SK" sz="3600" b="1" dirty="0">
                <a:solidFill>
                  <a:srgbClr val="088022"/>
                </a:solidFill>
                <a:latin typeface="Calibri" pitchFamily="34" charset="0"/>
              </a:rPr>
              <a:t>číslovanie jednotlivých strán textu,</a:t>
            </a:r>
          </a:p>
          <a:p>
            <a:pPr marL="571500" indent="-571500" fontAlgn="auto">
              <a:spcBef>
                <a:spcPts val="0"/>
              </a:spcBef>
              <a:spcAft>
                <a:spcPts val="0"/>
              </a:spcAft>
              <a:buFont typeface="Arial" panose="020B0604020202020204" pitchFamily="34" charset="0"/>
              <a:buChar char="•"/>
              <a:defRPr/>
            </a:pPr>
            <a:r>
              <a:rPr lang="pt-BR" sz="3600" b="1" dirty="0">
                <a:solidFill>
                  <a:srgbClr val="088022"/>
                </a:solidFill>
                <a:latin typeface="Calibri" pitchFamily="34" charset="0"/>
              </a:rPr>
              <a:t>popis a tvorba tabuliek,</a:t>
            </a:r>
          </a:p>
          <a:p>
            <a:pPr marL="571500" indent="-571500" fontAlgn="auto">
              <a:spcBef>
                <a:spcPts val="0"/>
              </a:spcBef>
              <a:spcAft>
                <a:spcPts val="0"/>
              </a:spcAft>
              <a:buFont typeface="Arial" panose="020B0604020202020204" pitchFamily="34" charset="0"/>
              <a:buChar char="•"/>
              <a:defRPr/>
            </a:pPr>
            <a:r>
              <a:rPr lang="pl-PL" sz="3600" b="1" dirty="0">
                <a:solidFill>
                  <a:srgbClr val="088022"/>
                </a:solidFill>
                <a:latin typeface="Calibri" pitchFamily="34" charset="0"/>
              </a:rPr>
              <a:t>popis a tvorba obrázkov.</a:t>
            </a:r>
            <a:endParaRPr lang="sk-SK" sz="3600" b="1" dirty="0">
              <a:solidFill>
                <a:srgbClr val="088022"/>
              </a:solidFill>
              <a:latin typeface="Calibri" pitchFamily="34" charset="0"/>
            </a:endParaRPr>
          </a:p>
        </p:txBody>
      </p:sp>
    </p:spTree>
    <p:extLst>
      <p:ext uri="{BB962C8B-B14F-4D97-AF65-F5344CB8AC3E}">
        <p14:creationId xmlns:p14="http://schemas.microsoft.com/office/powerpoint/2010/main" val="24018496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156</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VÄZBA ZÁVEREČNEJ PRÁCE</a:t>
            </a:r>
          </a:p>
        </p:txBody>
      </p:sp>
      <p:pic>
        <p:nvPicPr>
          <p:cNvPr id="7" name="Obrázok 6">
            <a:extLst>
              <a:ext uri="{FF2B5EF4-FFF2-40B4-BE49-F238E27FC236}">
                <a16:creationId xmlns:a16="http://schemas.microsoft.com/office/drawing/2014/main" id="{0F66CB9A-9C96-487C-8F9E-697AF2990F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7416" y="3401356"/>
            <a:ext cx="3611893" cy="2708920"/>
          </a:xfrm>
          <a:prstGeom prst="rect">
            <a:avLst/>
          </a:prstGeom>
        </p:spPr>
      </p:pic>
      <p:cxnSp>
        <p:nvCxnSpPr>
          <p:cNvPr id="16" name="Rovná spojnica 15">
            <a:extLst>
              <a:ext uri="{FF2B5EF4-FFF2-40B4-BE49-F238E27FC236}">
                <a16:creationId xmlns:a16="http://schemas.microsoft.com/office/drawing/2014/main" id="{3AFB8BF5-B624-43FD-9F67-D5A89D8099DD}"/>
              </a:ext>
            </a:extLst>
          </p:cNvPr>
          <p:cNvCxnSpPr>
            <a:cxnSpLocks/>
          </p:cNvCxnSpPr>
          <p:nvPr/>
        </p:nvCxnSpPr>
        <p:spPr>
          <a:xfrm>
            <a:off x="8207355" y="3392120"/>
            <a:ext cx="3701954" cy="2718156"/>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10" name="Obrázok 9">
            <a:extLst>
              <a:ext uri="{FF2B5EF4-FFF2-40B4-BE49-F238E27FC236}">
                <a16:creationId xmlns:a16="http://schemas.microsoft.com/office/drawing/2014/main" id="{3E23C08F-F73A-456B-9EA3-82137BA4C1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42768" y="1008292"/>
            <a:ext cx="2994286" cy="2994286"/>
          </a:xfrm>
          <a:prstGeom prst="rect">
            <a:avLst/>
          </a:prstGeom>
        </p:spPr>
      </p:pic>
      <p:cxnSp>
        <p:nvCxnSpPr>
          <p:cNvPr id="15" name="Rovná spojnica 14">
            <a:extLst>
              <a:ext uri="{FF2B5EF4-FFF2-40B4-BE49-F238E27FC236}">
                <a16:creationId xmlns:a16="http://schemas.microsoft.com/office/drawing/2014/main" id="{19E88D3D-DA9D-4603-874B-3DE8AAAAF493}"/>
              </a:ext>
            </a:extLst>
          </p:cNvPr>
          <p:cNvCxnSpPr>
            <a:cxnSpLocks/>
          </p:cNvCxnSpPr>
          <p:nvPr/>
        </p:nvCxnSpPr>
        <p:spPr>
          <a:xfrm flipH="1">
            <a:off x="6049990" y="908640"/>
            <a:ext cx="3168351" cy="3093938"/>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11" name="Obrázok 10">
            <a:extLst>
              <a:ext uri="{FF2B5EF4-FFF2-40B4-BE49-F238E27FC236}">
                <a16:creationId xmlns:a16="http://schemas.microsoft.com/office/drawing/2014/main" id="{0E932233-F9D4-49C7-B87B-1E5A9AE5BE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07126" y="3865595"/>
            <a:ext cx="2638003" cy="2304256"/>
          </a:xfrm>
          <a:prstGeom prst="rect">
            <a:avLst/>
          </a:prstGeom>
        </p:spPr>
      </p:pic>
      <p:cxnSp>
        <p:nvCxnSpPr>
          <p:cNvPr id="12" name="Rovná spojnica 11">
            <a:extLst>
              <a:ext uri="{FF2B5EF4-FFF2-40B4-BE49-F238E27FC236}">
                <a16:creationId xmlns:a16="http://schemas.microsoft.com/office/drawing/2014/main" id="{AD0DD0EE-752E-4CAE-8A0E-07B5C06EB17D}"/>
              </a:ext>
            </a:extLst>
          </p:cNvPr>
          <p:cNvCxnSpPr/>
          <p:nvPr/>
        </p:nvCxnSpPr>
        <p:spPr>
          <a:xfrm>
            <a:off x="4830930" y="3793587"/>
            <a:ext cx="2952328" cy="2304256"/>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Rovná spojnica 12">
            <a:extLst>
              <a:ext uri="{FF2B5EF4-FFF2-40B4-BE49-F238E27FC236}">
                <a16:creationId xmlns:a16="http://schemas.microsoft.com/office/drawing/2014/main" id="{2D8FCA1F-6B99-4B18-A517-DC1572E9D6F7}"/>
              </a:ext>
            </a:extLst>
          </p:cNvPr>
          <p:cNvCxnSpPr>
            <a:cxnSpLocks/>
          </p:cNvCxnSpPr>
          <p:nvPr/>
        </p:nvCxnSpPr>
        <p:spPr>
          <a:xfrm flipH="1">
            <a:off x="4849963" y="3788186"/>
            <a:ext cx="2952328" cy="2304256"/>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ovná spojnica 13">
            <a:extLst>
              <a:ext uri="{FF2B5EF4-FFF2-40B4-BE49-F238E27FC236}">
                <a16:creationId xmlns:a16="http://schemas.microsoft.com/office/drawing/2014/main" id="{5237155A-0053-4C2D-A7E7-B533292FFF5D}"/>
              </a:ext>
            </a:extLst>
          </p:cNvPr>
          <p:cNvCxnSpPr>
            <a:cxnSpLocks/>
          </p:cNvCxnSpPr>
          <p:nvPr/>
        </p:nvCxnSpPr>
        <p:spPr>
          <a:xfrm>
            <a:off x="5968703" y="908640"/>
            <a:ext cx="3261129" cy="3093938"/>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Rovná spojnica 16">
            <a:extLst>
              <a:ext uri="{FF2B5EF4-FFF2-40B4-BE49-F238E27FC236}">
                <a16:creationId xmlns:a16="http://schemas.microsoft.com/office/drawing/2014/main" id="{1B819236-8BDB-426B-8FEC-000039BB0429}"/>
              </a:ext>
            </a:extLst>
          </p:cNvPr>
          <p:cNvCxnSpPr>
            <a:cxnSpLocks/>
          </p:cNvCxnSpPr>
          <p:nvPr/>
        </p:nvCxnSpPr>
        <p:spPr>
          <a:xfrm flipH="1">
            <a:off x="8153400" y="3354586"/>
            <a:ext cx="3816424" cy="2755690"/>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18" name="Obrázok 17">
            <a:extLst>
              <a:ext uri="{FF2B5EF4-FFF2-40B4-BE49-F238E27FC236}">
                <a16:creationId xmlns:a16="http://schemas.microsoft.com/office/drawing/2014/main" id="{B919C778-6FDD-4DA3-9CDD-54BE73266C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890" y="1272559"/>
            <a:ext cx="4762007" cy="4239122"/>
          </a:xfrm>
          <a:prstGeom prst="rect">
            <a:avLst/>
          </a:prstGeom>
        </p:spPr>
      </p:pic>
    </p:spTree>
    <p:extLst>
      <p:ext uri="{BB962C8B-B14F-4D97-AF65-F5344CB8AC3E}">
        <p14:creationId xmlns:p14="http://schemas.microsoft.com/office/powerpoint/2010/main" val="39207458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157</a:t>
            </a:fld>
            <a:endParaRPr lang="sk-SK"/>
          </a:p>
        </p:txBody>
      </p:sp>
      <p:sp>
        <p:nvSpPr>
          <p:cNvPr id="31" name="Obdĺžnik 30">
            <a:extLst>
              <a:ext uri="{FF2B5EF4-FFF2-40B4-BE49-F238E27FC236}">
                <a16:creationId xmlns:a16="http://schemas.microsoft.com/office/drawing/2014/main" id="{1CDF0A16-ABF8-4A3B-9276-7DDD51193928}"/>
              </a:ext>
            </a:extLst>
          </p:cNvPr>
          <p:cNvSpPr/>
          <p:nvPr/>
        </p:nvSpPr>
        <p:spPr>
          <a:xfrm>
            <a:off x="4490493" y="1021832"/>
            <a:ext cx="3043238" cy="429736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32" name="BlokTextu 31">
            <a:extLst>
              <a:ext uri="{FF2B5EF4-FFF2-40B4-BE49-F238E27FC236}">
                <a16:creationId xmlns:a16="http://schemas.microsoft.com/office/drawing/2014/main" id="{E4162FF7-4B8C-4B77-93EB-5572E0FC0958}"/>
              </a:ext>
            </a:extLst>
          </p:cNvPr>
          <p:cNvSpPr txBox="1"/>
          <p:nvPr/>
        </p:nvSpPr>
        <p:spPr>
          <a:xfrm>
            <a:off x="4890543" y="1671119"/>
            <a:ext cx="2268538" cy="3232150"/>
          </a:xfrm>
          <a:prstGeom prst="rect">
            <a:avLst/>
          </a:prstGeom>
          <a:noFill/>
        </p:spPr>
        <p:txBody>
          <a:bodyPr>
            <a:spAutoFit/>
          </a:bodyPr>
          <a:lstStyle/>
          <a:p>
            <a:pPr algn="ctr" fontAlgn="auto">
              <a:spcBef>
                <a:spcPts val="0"/>
              </a:spcBef>
              <a:spcAft>
                <a:spcPts val="0"/>
              </a:spcAft>
              <a:defRPr/>
            </a:pPr>
            <a:r>
              <a:rPr lang="sk-SK" sz="9600">
                <a:solidFill>
                  <a:srgbClr val="008000"/>
                </a:solidFill>
                <a:effectLst>
                  <a:outerShdw blurRad="38100" dist="38100" dir="2700000" algn="tl">
                    <a:srgbClr val="000000">
                      <a:alpha val="43137"/>
                    </a:srgbClr>
                  </a:outerShdw>
                </a:effectLst>
                <a:latin typeface="Calibri" pitchFamily="34" charset="0"/>
              </a:rPr>
              <a:t>A4</a:t>
            </a:r>
          </a:p>
          <a:p>
            <a:pPr algn="ctr" fontAlgn="auto">
              <a:spcBef>
                <a:spcPts val="0"/>
              </a:spcBef>
              <a:spcAft>
                <a:spcPts val="0"/>
              </a:spcAft>
              <a:defRPr/>
            </a:pPr>
            <a:r>
              <a:rPr lang="sk-SK" sz="3600">
                <a:solidFill>
                  <a:srgbClr val="008000"/>
                </a:solidFill>
                <a:effectLst>
                  <a:outerShdw blurRad="38100" dist="38100" dir="2700000" algn="tl">
                    <a:srgbClr val="000000">
                      <a:alpha val="43137"/>
                    </a:srgbClr>
                  </a:outerShdw>
                </a:effectLst>
                <a:latin typeface="Calibri" pitchFamily="34" charset="0"/>
              </a:rPr>
              <a:t>píše sa iba</a:t>
            </a:r>
          </a:p>
          <a:p>
            <a:pPr algn="ctr" fontAlgn="auto">
              <a:spcBef>
                <a:spcPts val="0"/>
              </a:spcBef>
              <a:spcAft>
                <a:spcPts val="0"/>
              </a:spcAft>
              <a:defRPr/>
            </a:pPr>
            <a:r>
              <a:rPr lang="sk-SK" sz="3600">
                <a:solidFill>
                  <a:srgbClr val="008000"/>
                </a:solidFill>
                <a:effectLst>
                  <a:outerShdw blurRad="38100" dist="38100" dir="2700000" algn="tl">
                    <a:srgbClr val="000000">
                      <a:alpha val="43137"/>
                    </a:srgbClr>
                  </a:outerShdw>
                </a:effectLst>
                <a:latin typeface="Calibri" pitchFamily="34" charset="0"/>
              </a:rPr>
              <a:t>na jednu</a:t>
            </a:r>
          </a:p>
          <a:p>
            <a:pPr algn="ctr" fontAlgn="auto">
              <a:spcBef>
                <a:spcPts val="0"/>
              </a:spcBef>
              <a:spcAft>
                <a:spcPts val="0"/>
              </a:spcAft>
              <a:defRPr/>
            </a:pPr>
            <a:r>
              <a:rPr lang="sk-SK" sz="3600">
                <a:solidFill>
                  <a:srgbClr val="008000"/>
                </a:solidFill>
                <a:effectLst>
                  <a:outerShdw blurRad="38100" dist="38100" dir="2700000" algn="tl">
                    <a:srgbClr val="000000">
                      <a:alpha val="43137"/>
                    </a:srgbClr>
                  </a:outerShdw>
                </a:effectLst>
                <a:latin typeface="Calibri" pitchFamily="34" charset="0"/>
              </a:rPr>
              <a:t>stranu</a:t>
            </a:r>
            <a:endParaRPr lang="sk-SK" sz="600">
              <a:solidFill>
                <a:srgbClr val="008000"/>
              </a:solidFill>
              <a:effectLst>
                <a:outerShdw blurRad="38100" dist="38100" dir="2700000" algn="tl">
                  <a:srgbClr val="000000">
                    <a:alpha val="43137"/>
                  </a:srgbClr>
                </a:outerShdw>
              </a:effectLst>
              <a:latin typeface="Calibri" pitchFamily="34" charset="0"/>
            </a:endParaRPr>
          </a:p>
        </p:txBody>
      </p:sp>
      <p:cxnSp>
        <p:nvCxnSpPr>
          <p:cNvPr id="33" name="Rovná spojovacia šípka 32">
            <a:extLst>
              <a:ext uri="{FF2B5EF4-FFF2-40B4-BE49-F238E27FC236}">
                <a16:creationId xmlns:a16="http://schemas.microsoft.com/office/drawing/2014/main" id="{15E7D7CC-4C6D-4E05-9EBD-16BB90EEC4DD}"/>
              </a:ext>
            </a:extLst>
          </p:cNvPr>
          <p:cNvCxnSpPr/>
          <p:nvPr/>
        </p:nvCxnSpPr>
        <p:spPr>
          <a:xfrm>
            <a:off x="3604668" y="3104632"/>
            <a:ext cx="857250" cy="15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Rovná spojovacia šípka 33">
            <a:extLst>
              <a:ext uri="{FF2B5EF4-FFF2-40B4-BE49-F238E27FC236}">
                <a16:creationId xmlns:a16="http://schemas.microsoft.com/office/drawing/2014/main" id="{F57CE9CB-5BA8-47DD-8108-548D77523A23}"/>
              </a:ext>
            </a:extLst>
          </p:cNvPr>
          <p:cNvCxnSpPr/>
          <p:nvPr/>
        </p:nvCxnSpPr>
        <p:spPr>
          <a:xfrm flipH="1">
            <a:off x="7533731" y="3104632"/>
            <a:ext cx="857250" cy="15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Rovná spojovacia šípka 34">
            <a:extLst>
              <a:ext uri="{FF2B5EF4-FFF2-40B4-BE49-F238E27FC236}">
                <a16:creationId xmlns:a16="http://schemas.microsoft.com/office/drawing/2014/main" id="{84EF7976-391A-45F2-BED9-64D7305D9283}"/>
              </a:ext>
            </a:extLst>
          </p:cNvPr>
          <p:cNvCxnSpPr/>
          <p:nvPr/>
        </p:nvCxnSpPr>
        <p:spPr>
          <a:xfrm rot="5400000">
            <a:off x="5534275" y="603525"/>
            <a:ext cx="857250" cy="158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Rovná spojovacia šípka 35">
            <a:extLst>
              <a:ext uri="{FF2B5EF4-FFF2-40B4-BE49-F238E27FC236}">
                <a16:creationId xmlns:a16="http://schemas.microsoft.com/office/drawing/2014/main" id="{76B20544-F41D-4A00-9D6F-3F1EB256C8CE}"/>
              </a:ext>
            </a:extLst>
          </p:cNvPr>
          <p:cNvCxnSpPr/>
          <p:nvPr/>
        </p:nvCxnSpPr>
        <p:spPr>
          <a:xfrm rot="16200000" flipV="1">
            <a:off x="5605712" y="5747025"/>
            <a:ext cx="85725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BlokTextu 10">
            <a:extLst>
              <a:ext uri="{FF2B5EF4-FFF2-40B4-BE49-F238E27FC236}">
                <a16:creationId xmlns:a16="http://schemas.microsoft.com/office/drawing/2014/main" id="{4A5BA2EA-F56F-437D-BF3F-E63C843EB9C5}"/>
              </a:ext>
            </a:extLst>
          </p:cNvPr>
          <p:cNvSpPr txBox="1">
            <a:spLocks noChangeArrowheads="1"/>
          </p:cNvSpPr>
          <p:nvPr/>
        </p:nvSpPr>
        <p:spPr bwMode="auto">
          <a:xfrm>
            <a:off x="6176418" y="175694"/>
            <a:ext cx="1304925" cy="584200"/>
          </a:xfrm>
          <a:prstGeom prst="rect">
            <a:avLst/>
          </a:prstGeom>
          <a:solidFill>
            <a:schemeClr val="bg1"/>
          </a:solidFill>
          <a:ln w="9525">
            <a:noFill/>
            <a:miter lim="800000"/>
            <a:headEnd/>
            <a:tailEnd/>
          </a:ln>
        </p:spPr>
        <p:txBody>
          <a:bodyPr wrap="none">
            <a:spAutoFit/>
          </a:bodyPr>
          <a:lstStyle/>
          <a:p>
            <a:r>
              <a:rPr lang="sk-SK" sz="3200" b="1">
                <a:solidFill>
                  <a:srgbClr val="FF0000"/>
                </a:solidFill>
                <a:latin typeface="Calibri" pitchFamily="34" charset="0"/>
              </a:rPr>
              <a:t>2,5 cm</a:t>
            </a:r>
          </a:p>
        </p:txBody>
      </p:sp>
      <p:sp>
        <p:nvSpPr>
          <p:cNvPr id="38" name="BlokTextu 11">
            <a:extLst>
              <a:ext uri="{FF2B5EF4-FFF2-40B4-BE49-F238E27FC236}">
                <a16:creationId xmlns:a16="http://schemas.microsoft.com/office/drawing/2014/main" id="{127A7668-689D-4A2C-A0BA-9373F908008D}"/>
              </a:ext>
            </a:extLst>
          </p:cNvPr>
          <p:cNvSpPr txBox="1">
            <a:spLocks noChangeArrowheads="1"/>
          </p:cNvSpPr>
          <p:nvPr/>
        </p:nvSpPr>
        <p:spPr bwMode="auto">
          <a:xfrm>
            <a:off x="6247856" y="5462069"/>
            <a:ext cx="1304925" cy="584200"/>
          </a:xfrm>
          <a:prstGeom prst="rect">
            <a:avLst/>
          </a:prstGeom>
          <a:solidFill>
            <a:schemeClr val="bg1"/>
          </a:solidFill>
          <a:ln w="9525">
            <a:noFill/>
            <a:miter lim="800000"/>
            <a:headEnd/>
            <a:tailEnd/>
          </a:ln>
        </p:spPr>
        <p:txBody>
          <a:bodyPr wrap="none">
            <a:spAutoFit/>
          </a:bodyPr>
          <a:lstStyle/>
          <a:p>
            <a:r>
              <a:rPr lang="sk-SK" sz="3200" b="1">
                <a:solidFill>
                  <a:srgbClr val="FF0000"/>
                </a:solidFill>
                <a:latin typeface="Calibri" pitchFamily="34" charset="0"/>
              </a:rPr>
              <a:t>2,5 cm</a:t>
            </a:r>
          </a:p>
        </p:txBody>
      </p:sp>
      <p:sp>
        <p:nvSpPr>
          <p:cNvPr id="39" name="BlokTextu 12">
            <a:extLst>
              <a:ext uri="{FF2B5EF4-FFF2-40B4-BE49-F238E27FC236}">
                <a16:creationId xmlns:a16="http://schemas.microsoft.com/office/drawing/2014/main" id="{E65760A3-DD88-41BE-ADF2-654AB4545BB2}"/>
              </a:ext>
            </a:extLst>
          </p:cNvPr>
          <p:cNvSpPr txBox="1">
            <a:spLocks noChangeArrowheads="1"/>
          </p:cNvSpPr>
          <p:nvPr/>
        </p:nvSpPr>
        <p:spPr bwMode="auto">
          <a:xfrm>
            <a:off x="2675981" y="2461694"/>
            <a:ext cx="1304925" cy="584200"/>
          </a:xfrm>
          <a:prstGeom prst="rect">
            <a:avLst/>
          </a:prstGeom>
          <a:solidFill>
            <a:schemeClr val="bg1"/>
          </a:solidFill>
          <a:ln w="9525">
            <a:noFill/>
            <a:miter lim="800000"/>
            <a:headEnd/>
            <a:tailEnd/>
          </a:ln>
        </p:spPr>
        <p:txBody>
          <a:bodyPr wrap="none">
            <a:spAutoFit/>
          </a:bodyPr>
          <a:lstStyle/>
          <a:p>
            <a:r>
              <a:rPr lang="sk-SK" sz="3200" b="1">
                <a:solidFill>
                  <a:srgbClr val="FF0000"/>
                </a:solidFill>
                <a:latin typeface="Calibri" pitchFamily="34" charset="0"/>
              </a:rPr>
              <a:t>3,5 cm</a:t>
            </a:r>
          </a:p>
        </p:txBody>
      </p:sp>
      <p:sp>
        <p:nvSpPr>
          <p:cNvPr id="40" name="BlokTextu 13">
            <a:extLst>
              <a:ext uri="{FF2B5EF4-FFF2-40B4-BE49-F238E27FC236}">
                <a16:creationId xmlns:a16="http://schemas.microsoft.com/office/drawing/2014/main" id="{1020089C-3F7E-49E5-AC33-0AF0AC6C749A}"/>
              </a:ext>
            </a:extLst>
          </p:cNvPr>
          <p:cNvSpPr txBox="1">
            <a:spLocks noChangeArrowheads="1"/>
          </p:cNvSpPr>
          <p:nvPr/>
        </p:nvSpPr>
        <p:spPr bwMode="auto">
          <a:xfrm>
            <a:off x="8319543" y="2390257"/>
            <a:ext cx="1304925" cy="584200"/>
          </a:xfrm>
          <a:prstGeom prst="rect">
            <a:avLst/>
          </a:prstGeom>
          <a:solidFill>
            <a:schemeClr val="bg1"/>
          </a:solidFill>
          <a:ln w="9525">
            <a:noFill/>
            <a:miter lim="800000"/>
            <a:headEnd/>
            <a:tailEnd/>
          </a:ln>
        </p:spPr>
        <p:txBody>
          <a:bodyPr wrap="none">
            <a:spAutoFit/>
          </a:bodyPr>
          <a:lstStyle/>
          <a:p>
            <a:r>
              <a:rPr lang="sk-SK" sz="3200" b="1">
                <a:solidFill>
                  <a:srgbClr val="FF0000"/>
                </a:solidFill>
                <a:latin typeface="Calibri" pitchFamily="34" charset="0"/>
              </a:rPr>
              <a:t>2,0 cm</a:t>
            </a:r>
          </a:p>
        </p:txBody>
      </p:sp>
      <p:sp>
        <p:nvSpPr>
          <p:cNvPr id="52" name="Zaoblený obdĺžnik 8">
            <a:extLst>
              <a:ext uri="{FF2B5EF4-FFF2-40B4-BE49-F238E27FC236}">
                <a16:creationId xmlns:a16="http://schemas.microsoft.com/office/drawing/2014/main" id="{97F23281-30D1-4C72-A3A9-E478617C3B4B}"/>
              </a:ext>
            </a:extLst>
          </p:cNvPr>
          <p:cNvSpPr/>
          <p:nvPr/>
        </p:nvSpPr>
        <p:spPr>
          <a:xfrm>
            <a:off x="197797" y="175693"/>
            <a:ext cx="3600000" cy="943501"/>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NASTAVENIE STRANY</a:t>
            </a:r>
          </a:p>
        </p:txBody>
      </p:sp>
    </p:spTree>
    <p:extLst>
      <p:ext uri="{BB962C8B-B14F-4D97-AF65-F5344CB8AC3E}">
        <p14:creationId xmlns:p14="http://schemas.microsoft.com/office/powerpoint/2010/main" val="333238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randombar(horizontal)">
                                      <p:cBhvr>
                                        <p:cTn id="13" dur="500"/>
                                        <p:tgtEl>
                                          <p:spTgt spid="33"/>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par>
                                <p:cTn id="17" presetID="14"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par>
                                <p:cTn id="20" presetID="14" presetClass="entr" presetSubtype="1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randombar(horizontal)">
                                      <p:cBhvr>
                                        <p:cTn id="25" dur="500"/>
                                        <p:tgtEl>
                                          <p:spTgt spid="3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randombar(horizontal)">
                                      <p:cBhvr>
                                        <p:cTn id="31" dur="500"/>
                                        <p:tgtEl>
                                          <p:spTgt spid="3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7" grpId="0" animBg="1"/>
      <p:bldP spid="38" grpId="0" animBg="1"/>
      <p:bldP spid="39" grpId="0" animBg="1"/>
      <p:bldP spid="4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158</a:t>
            </a:fld>
            <a:endParaRPr lang="sk-SK"/>
          </a:p>
        </p:txBody>
      </p:sp>
      <p:sp>
        <p:nvSpPr>
          <p:cNvPr id="41" name="Obdĺžnik 40">
            <a:extLst>
              <a:ext uri="{FF2B5EF4-FFF2-40B4-BE49-F238E27FC236}">
                <a16:creationId xmlns:a16="http://schemas.microsoft.com/office/drawing/2014/main" id="{4A7F0E05-BB00-4C31-819D-ED00436B3F80}"/>
              </a:ext>
            </a:extLst>
          </p:cNvPr>
          <p:cNvSpPr/>
          <p:nvPr/>
        </p:nvSpPr>
        <p:spPr>
          <a:xfrm>
            <a:off x="959885" y="639779"/>
            <a:ext cx="3686175" cy="502287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42" name="BlokTextu 41">
            <a:extLst>
              <a:ext uri="{FF2B5EF4-FFF2-40B4-BE49-F238E27FC236}">
                <a16:creationId xmlns:a16="http://schemas.microsoft.com/office/drawing/2014/main" id="{5235EB63-B170-4456-B76B-F0CC5EF343AF}"/>
              </a:ext>
            </a:extLst>
          </p:cNvPr>
          <p:cNvSpPr txBox="1"/>
          <p:nvPr/>
        </p:nvSpPr>
        <p:spPr>
          <a:xfrm>
            <a:off x="1217060" y="996966"/>
            <a:ext cx="3143250" cy="4339650"/>
          </a:xfrm>
          <a:prstGeom prst="rect">
            <a:avLst/>
          </a:prstGeom>
          <a:noFill/>
        </p:spPr>
        <p:txBody>
          <a:bodyPr>
            <a:spAutoFit/>
          </a:bodyPr>
          <a:lstStyle/>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 text text text text text text text text text text text text text text text  text text text </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 text text </a:t>
            </a:r>
          </a:p>
          <a:p>
            <a:pPr algn="just" fontAlgn="auto">
              <a:spcBef>
                <a:spcPts val="0"/>
              </a:spcBef>
              <a:spcAft>
                <a:spcPts val="0"/>
              </a:spcAft>
              <a:defRPr/>
            </a:pPr>
            <a:endParaRPr lang="sk-SK" sz="1600" dirty="0">
              <a:solidFill>
                <a:srgbClr val="008000"/>
              </a:solidFill>
              <a:effectLst>
                <a:outerShdw blurRad="38100" dist="38100" dir="2700000" algn="tl">
                  <a:srgbClr val="000000">
                    <a:alpha val="43137"/>
                  </a:srgbClr>
                </a:outerShdw>
              </a:effectLst>
              <a:latin typeface="Calibri" pitchFamily="34" charset="0"/>
            </a:endParaRPr>
          </a:p>
          <a:p>
            <a:pPr algn="just" fontAlgn="auto">
              <a:spcBef>
                <a:spcPts val="0"/>
              </a:spcBef>
              <a:spcAft>
                <a:spcPts val="0"/>
              </a:spcAft>
              <a:defRPr/>
            </a:pPr>
            <a:r>
              <a:rPr lang="sk-SK" sz="1000" dirty="0">
                <a:solidFill>
                  <a:srgbClr val="008000"/>
                </a:solidFill>
                <a:effectLst>
                  <a:outerShdw blurRad="38100" dist="38100" dir="2700000" algn="tl">
                    <a:srgbClr val="000000">
                      <a:alpha val="43137"/>
                    </a:srgbClr>
                  </a:outerShdw>
                </a:effectLst>
                <a:latin typeface="Calibri" pitchFamily="34" charset="0"/>
              </a:rPr>
              <a:t>text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text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r>
              <a:rPr lang="sk-SK" sz="1000" dirty="0" err="1">
                <a:solidFill>
                  <a:srgbClr val="008000"/>
                </a:solidFill>
                <a:effectLst>
                  <a:outerShdw blurRad="38100" dist="38100" dir="2700000" algn="tl">
                    <a:srgbClr val="000000">
                      <a:alpha val="43137"/>
                    </a:srgbClr>
                  </a:outerShdw>
                </a:effectLst>
                <a:latin typeface="Calibri" pitchFamily="34" charset="0"/>
              </a:rPr>
              <a:t>text</a:t>
            </a:r>
            <a:r>
              <a:rPr lang="sk-SK" sz="1000" dirty="0">
                <a:solidFill>
                  <a:srgbClr val="008000"/>
                </a:solidFill>
                <a:effectLst>
                  <a:outerShdw blurRad="38100" dist="38100" dir="2700000" algn="tl">
                    <a:srgbClr val="000000">
                      <a:alpha val="43137"/>
                    </a:srgbClr>
                  </a:outerShdw>
                </a:effectLst>
                <a:latin typeface="Calibri" pitchFamily="34" charset="0"/>
              </a:rPr>
              <a:t> </a:t>
            </a:r>
          </a:p>
        </p:txBody>
      </p:sp>
      <p:sp>
        <p:nvSpPr>
          <p:cNvPr id="43" name="BlokTextu 12">
            <a:extLst>
              <a:ext uri="{FF2B5EF4-FFF2-40B4-BE49-F238E27FC236}">
                <a16:creationId xmlns:a16="http://schemas.microsoft.com/office/drawing/2014/main" id="{6DFFC8B7-B1DF-486F-81A0-3A46B0C15E4A}"/>
              </a:ext>
            </a:extLst>
          </p:cNvPr>
          <p:cNvSpPr txBox="1">
            <a:spLocks noChangeArrowheads="1"/>
          </p:cNvSpPr>
          <p:nvPr/>
        </p:nvSpPr>
        <p:spPr bwMode="auto">
          <a:xfrm>
            <a:off x="4896643" y="568341"/>
            <a:ext cx="1304925" cy="584200"/>
          </a:xfrm>
          <a:prstGeom prst="rect">
            <a:avLst/>
          </a:prstGeom>
          <a:noFill/>
          <a:ln w="9525">
            <a:noFill/>
            <a:miter lim="800000"/>
            <a:headEnd/>
            <a:tailEnd/>
          </a:ln>
        </p:spPr>
        <p:txBody>
          <a:bodyPr wrap="none">
            <a:spAutoFit/>
          </a:bodyPr>
          <a:lstStyle/>
          <a:p>
            <a:r>
              <a:rPr lang="sk-SK" sz="3200" b="1" dirty="0">
                <a:solidFill>
                  <a:srgbClr val="FF0000"/>
                </a:solidFill>
                <a:latin typeface="Calibri" pitchFamily="34" charset="0"/>
              </a:rPr>
              <a:t>1,9 cm</a:t>
            </a:r>
          </a:p>
        </p:txBody>
      </p:sp>
      <p:cxnSp>
        <p:nvCxnSpPr>
          <p:cNvPr id="44" name="Rovná spojnica 43">
            <a:extLst>
              <a:ext uri="{FF2B5EF4-FFF2-40B4-BE49-F238E27FC236}">
                <a16:creationId xmlns:a16="http://schemas.microsoft.com/office/drawing/2014/main" id="{4F701BD6-6C46-49A0-B176-679E33E38E1F}"/>
              </a:ext>
            </a:extLst>
          </p:cNvPr>
          <p:cNvCxnSpPr/>
          <p:nvPr/>
        </p:nvCxnSpPr>
        <p:spPr>
          <a:xfrm>
            <a:off x="1288498" y="4942573"/>
            <a:ext cx="1285875" cy="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Rovná spojnica 44">
            <a:extLst>
              <a:ext uri="{FF2B5EF4-FFF2-40B4-BE49-F238E27FC236}">
                <a16:creationId xmlns:a16="http://schemas.microsoft.com/office/drawing/2014/main" id="{FABC1F88-3BCA-42B0-BDD2-853B45D9CBEA}"/>
              </a:ext>
            </a:extLst>
          </p:cNvPr>
          <p:cNvCxnSpPr/>
          <p:nvPr/>
        </p:nvCxnSpPr>
        <p:spPr>
          <a:xfrm>
            <a:off x="2145753" y="657363"/>
            <a:ext cx="2786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ovná spojnica 45">
            <a:extLst>
              <a:ext uri="{FF2B5EF4-FFF2-40B4-BE49-F238E27FC236}">
                <a16:creationId xmlns:a16="http://schemas.microsoft.com/office/drawing/2014/main" id="{93192788-E932-4ABF-AC14-96AAB161D63B}"/>
              </a:ext>
            </a:extLst>
          </p:cNvPr>
          <p:cNvCxnSpPr/>
          <p:nvPr/>
        </p:nvCxnSpPr>
        <p:spPr>
          <a:xfrm>
            <a:off x="2145753" y="1060713"/>
            <a:ext cx="2786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BlokTextu 19">
            <a:extLst>
              <a:ext uri="{FF2B5EF4-FFF2-40B4-BE49-F238E27FC236}">
                <a16:creationId xmlns:a16="http://schemas.microsoft.com/office/drawing/2014/main" id="{1B0000E8-1A9B-4FDF-A80D-D7DCAB48DBDC}"/>
              </a:ext>
            </a:extLst>
          </p:cNvPr>
          <p:cNvSpPr txBox="1">
            <a:spLocks noChangeArrowheads="1"/>
          </p:cNvSpPr>
          <p:nvPr/>
        </p:nvSpPr>
        <p:spPr bwMode="auto">
          <a:xfrm>
            <a:off x="4869016" y="5141994"/>
            <a:ext cx="1304925" cy="584200"/>
          </a:xfrm>
          <a:prstGeom prst="rect">
            <a:avLst/>
          </a:prstGeom>
          <a:noFill/>
          <a:ln w="9525">
            <a:noFill/>
            <a:miter lim="800000"/>
            <a:headEnd/>
            <a:tailEnd/>
          </a:ln>
        </p:spPr>
        <p:txBody>
          <a:bodyPr wrap="none">
            <a:spAutoFit/>
          </a:bodyPr>
          <a:lstStyle/>
          <a:p>
            <a:r>
              <a:rPr lang="sk-SK" sz="3200" b="1" dirty="0">
                <a:solidFill>
                  <a:srgbClr val="FF0000"/>
                </a:solidFill>
                <a:latin typeface="Calibri" pitchFamily="34" charset="0"/>
              </a:rPr>
              <a:t>1,9 cm</a:t>
            </a:r>
          </a:p>
        </p:txBody>
      </p:sp>
      <p:cxnSp>
        <p:nvCxnSpPr>
          <p:cNvPr id="48" name="Rovná spojnica 47">
            <a:extLst>
              <a:ext uri="{FF2B5EF4-FFF2-40B4-BE49-F238E27FC236}">
                <a16:creationId xmlns:a16="http://schemas.microsoft.com/office/drawing/2014/main" id="{E43A92DE-ACBB-4D64-8746-8D08B1122EA2}"/>
              </a:ext>
            </a:extLst>
          </p:cNvPr>
          <p:cNvCxnSpPr/>
          <p:nvPr/>
        </p:nvCxnSpPr>
        <p:spPr>
          <a:xfrm>
            <a:off x="2110581" y="5283155"/>
            <a:ext cx="2786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Rovná spojnica 48">
            <a:extLst>
              <a:ext uri="{FF2B5EF4-FFF2-40B4-BE49-F238E27FC236}">
                <a16:creationId xmlns:a16="http://schemas.microsoft.com/office/drawing/2014/main" id="{37103DC3-878C-48EB-81B5-B82A35D5E0FB}"/>
              </a:ext>
            </a:extLst>
          </p:cNvPr>
          <p:cNvCxnSpPr/>
          <p:nvPr/>
        </p:nvCxnSpPr>
        <p:spPr>
          <a:xfrm>
            <a:off x="2110581" y="5603665"/>
            <a:ext cx="27860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BlokTextu 22">
            <a:extLst>
              <a:ext uri="{FF2B5EF4-FFF2-40B4-BE49-F238E27FC236}">
                <a16:creationId xmlns:a16="http://schemas.microsoft.com/office/drawing/2014/main" id="{DE04DA60-5811-478A-A1F0-E79C5E343A3E}"/>
              </a:ext>
            </a:extLst>
          </p:cNvPr>
          <p:cNvSpPr txBox="1">
            <a:spLocks noChangeArrowheads="1"/>
          </p:cNvSpPr>
          <p:nvPr/>
        </p:nvSpPr>
        <p:spPr bwMode="auto">
          <a:xfrm>
            <a:off x="1031323" y="568341"/>
            <a:ext cx="1563687" cy="584200"/>
          </a:xfrm>
          <a:prstGeom prst="rect">
            <a:avLst/>
          </a:prstGeom>
          <a:noFill/>
          <a:ln w="9525">
            <a:noFill/>
            <a:miter lim="800000"/>
            <a:headEnd/>
            <a:tailEnd/>
          </a:ln>
        </p:spPr>
        <p:txBody>
          <a:bodyPr wrap="none">
            <a:spAutoFit/>
          </a:bodyPr>
          <a:lstStyle/>
          <a:p>
            <a:r>
              <a:rPr lang="sk-SK" sz="3200" b="1">
                <a:solidFill>
                  <a:srgbClr val="FF0000"/>
                </a:solidFill>
                <a:latin typeface="Calibri" pitchFamily="34" charset="0"/>
              </a:rPr>
              <a:t>záhlavie</a:t>
            </a:r>
          </a:p>
        </p:txBody>
      </p:sp>
      <p:sp>
        <p:nvSpPr>
          <p:cNvPr id="51" name="BlokTextu 23">
            <a:extLst>
              <a:ext uri="{FF2B5EF4-FFF2-40B4-BE49-F238E27FC236}">
                <a16:creationId xmlns:a16="http://schemas.microsoft.com/office/drawing/2014/main" id="{1D112C6E-3BCC-4B6C-9CCD-0707F441EA11}"/>
              </a:ext>
            </a:extLst>
          </p:cNvPr>
          <p:cNvSpPr txBox="1">
            <a:spLocks noChangeArrowheads="1"/>
          </p:cNvSpPr>
          <p:nvPr/>
        </p:nvSpPr>
        <p:spPr bwMode="auto">
          <a:xfrm>
            <a:off x="1102760" y="5150461"/>
            <a:ext cx="942975" cy="584200"/>
          </a:xfrm>
          <a:prstGeom prst="rect">
            <a:avLst/>
          </a:prstGeom>
          <a:noFill/>
          <a:ln w="9525">
            <a:noFill/>
            <a:miter lim="800000"/>
            <a:headEnd/>
            <a:tailEnd/>
          </a:ln>
        </p:spPr>
        <p:txBody>
          <a:bodyPr wrap="none">
            <a:spAutoFit/>
          </a:bodyPr>
          <a:lstStyle/>
          <a:p>
            <a:r>
              <a:rPr lang="sk-SK" sz="3200" b="1" dirty="0">
                <a:solidFill>
                  <a:srgbClr val="FF0000"/>
                </a:solidFill>
                <a:latin typeface="Calibri" pitchFamily="34" charset="0"/>
              </a:rPr>
              <a:t>päta</a:t>
            </a:r>
          </a:p>
        </p:txBody>
      </p:sp>
      <p:sp>
        <p:nvSpPr>
          <p:cNvPr id="27" name="Obdĺžnik 26">
            <a:extLst>
              <a:ext uri="{FF2B5EF4-FFF2-40B4-BE49-F238E27FC236}">
                <a16:creationId xmlns:a16="http://schemas.microsoft.com/office/drawing/2014/main" id="{3CF6341F-D0B1-4793-9DCB-D869C1B4C130}"/>
              </a:ext>
            </a:extLst>
          </p:cNvPr>
          <p:cNvSpPr/>
          <p:nvPr/>
        </p:nvSpPr>
        <p:spPr>
          <a:xfrm>
            <a:off x="6990314" y="282592"/>
            <a:ext cx="3686175" cy="502287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28" name="BlokTextu 27">
            <a:extLst>
              <a:ext uri="{FF2B5EF4-FFF2-40B4-BE49-F238E27FC236}">
                <a16:creationId xmlns:a16="http://schemas.microsoft.com/office/drawing/2014/main" id="{90EDFF2C-82FF-4B9F-8BBF-F23114858FD2}"/>
              </a:ext>
            </a:extLst>
          </p:cNvPr>
          <p:cNvSpPr txBox="1"/>
          <p:nvPr/>
        </p:nvSpPr>
        <p:spPr>
          <a:xfrm>
            <a:off x="7247489" y="639779"/>
            <a:ext cx="3143250" cy="4739759"/>
          </a:xfrm>
          <a:prstGeom prst="rect">
            <a:avLst/>
          </a:prstGeom>
          <a:noFill/>
        </p:spPr>
        <p:txBody>
          <a:bodyPr>
            <a:spAutoFit/>
          </a:bodyPr>
          <a:lstStyle/>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     Text text text text text text text  </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 text </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r>
              <a:rPr lang="sk-SK" sz="1600" dirty="0">
                <a:solidFill>
                  <a:srgbClr val="008000"/>
                </a:solidFill>
                <a:effectLst>
                  <a:outerShdw blurRad="38100" dist="38100" dir="2700000" algn="tl">
                    <a:srgbClr val="000000">
                      <a:alpha val="43137"/>
                    </a:srgbClr>
                  </a:outerShdw>
                </a:effectLst>
                <a:latin typeface="Calibri" pitchFamily="34" charset="0"/>
              </a:rPr>
              <a:t>  </a:t>
            </a:r>
            <a:r>
              <a:rPr lang="sk-SK" sz="1600" dirty="0" err="1">
                <a:solidFill>
                  <a:srgbClr val="008000"/>
                </a:solidFill>
                <a:effectLst>
                  <a:outerShdw blurRad="38100" dist="38100" dir="2700000" algn="tl">
                    <a:srgbClr val="000000">
                      <a:alpha val="43137"/>
                    </a:srgbClr>
                  </a:outerShdw>
                </a:effectLst>
                <a:latin typeface="Calibri" pitchFamily="34" charset="0"/>
              </a:rPr>
              <a:t>text</a:t>
            </a:r>
            <a:endParaRPr lang="sk-SK" sz="1600" dirty="0">
              <a:solidFill>
                <a:srgbClr val="008000"/>
              </a:solidFill>
              <a:effectLst>
                <a:outerShdw blurRad="38100" dist="38100" dir="2700000" algn="tl">
                  <a:srgbClr val="000000">
                    <a:alpha val="43137"/>
                  </a:srgbClr>
                </a:outerShdw>
              </a:effectLst>
              <a:latin typeface="Calibri" pitchFamily="34" charset="0"/>
            </a:endParaRP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 text text,</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 text </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a:t>
            </a: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text text text text text text text text.</a:t>
            </a:r>
          </a:p>
          <a:p>
            <a:pPr algn="just" fontAlgn="auto">
              <a:spcBef>
                <a:spcPts val="0"/>
              </a:spcBef>
              <a:spcAft>
                <a:spcPts val="0"/>
              </a:spcAft>
              <a:defRPr/>
            </a:pPr>
            <a:endParaRPr lang="sk-SK" sz="1600" dirty="0">
              <a:solidFill>
                <a:srgbClr val="008000"/>
              </a:solidFill>
              <a:effectLst>
                <a:outerShdw blurRad="38100" dist="38100" dir="2700000" algn="tl">
                  <a:srgbClr val="000000">
                    <a:alpha val="43137"/>
                  </a:srgbClr>
                </a:outerShdw>
              </a:effectLst>
              <a:latin typeface="Calibri" pitchFamily="34" charset="0"/>
            </a:endParaRPr>
          </a:p>
          <a:p>
            <a:pPr algn="just" fontAlgn="auto">
              <a:spcBef>
                <a:spcPts val="0"/>
              </a:spcBef>
              <a:spcAft>
                <a:spcPts val="0"/>
              </a:spcAft>
              <a:defRPr/>
            </a:pPr>
            <a:r>
              <a:rPr lang="sk-SK" sz="1600" dirty="0">
                <a:solidFill>
                  <a:srgbClr val="008000"/>
                </a:solidFill>
                <a:effectLst>
                  <a:outerShdw blurRad="38100" dist="38100" dir="2700000" algn="tl">
                    <a:srgbClr val="000000">
                      <a:alpha val="43137"/>
                    </a:srgbClr>
                  </a:outerShdw>
                </a:effectLst>
                <a:latin typeface="Calibri" pitchFamily="34" charset="0"/>
              </a:rPr>
              <a:t>      Text text text text text text text text text text text text text text text text text text text text text text text text text text text text text text text text text text text text text  text text text text text text text text text.</a:t>
            </a:r>
          </a:p>
          <a:p>
            <a:pPr algn="just" fontAlgn="auto">
              <a:spcBef>
                <a:spcPts val="0"/>
              </a:spcBef>
              <a:spcAft>
                <a:spcPts val="0"/>
              </a:spcAft>
              <a:defRPr/>
            </a:pPr>
            <a:endParaRPr lang="sk-SK" sz="1600" dirty="0">
              <a:solidFill>
                <a:srgbClr val="008000"/>
              </a:solidFill>
              <a:effectLst>
                <a:outerShdw blurRad="38100" dist="38100" dir="2700000" algn="tl">
                  <a:srgbClr val="000000">
                    <a:alpha val="43137"/>
                  </a:srgbClr>
                </a:outerShdw>
              </a:effectLst>
              <a:latin typeface="Calibri" pitchFamily="34" charset="0"/>
            </a:endParaRPr>
          </a:p>
          <a:p>
            <a:pPr algn="just" fontAlgn="auto">
              <a:spcBef>
                <a:spcPts val="0"/>
              </a:spcBef>
              <a:spcAft>
                <a:spcPts val="0"/>
              </a:spcAft>
              <a:defRPr/>
            </a:pPr>
            <a:r>
              <a:rPr lang="sk-SK" sz="1000" dirty="0">
                <a:solidFill>
                  <a:srgbClr val="008000"/>
                </a:solidFill>
                <a:effectLst>
                  <a:outerShdw blurRad="38100" dist="38100" dir="2700000" algn="tl">
                    <a:srgbClr val="000000">
                      <a:alpha val="43137"/>
                    </a:srgbClr>
                  </a:outerShdw>
                </a:effectLst>
                <a:latin typeface="Calibri" pitchFamily="34" charset="0"/>
              </a:rPr>
              <a:t>text text text text text  text text text text text text. text text text text text  text</a:t>
            </a:r>
          </a:p>
        </p:txBody>
      </p:sp>
      <p:cxnSp>
        <p:nvCxnSpPr>
          <p:cNvPr id="29" name="Rovná spojnica 28">
            <a:extLst>
              <a:ext uri="{FF2B5EF4-FFF2-40B4-BE49-F238E27FC236}">
                <a16:creationId xmlns:a16="http://schemas.microsoft.com/office/drawing/2014/main" id="{FE6B943B-86DB-41E1-8CD7-F34B24EEAA24}"/>
              </a:ext>
            </a:extLst>
          </p:cNvPr>
          <p:cNvCxnSpPr/>
          <p:nvPr/>
        </p:nvCxnSpPr>
        <p:spPr>
          <a:xfrm>
            <a:off x="7318927" y="4783154"/>
            <a:ext cx="1285875" cy="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0" name="Rovná spojnica 29">
            <a:extLst>
              <a:ext uri="{FF2B5EF4-FFF2-40B4-BE49-F238E27FC236}">
                <a16:creationId xmlns:a16="http://schemas.microsoft.com/office/drawing/2014/main" id="{1FA6A636-3C9F-4F71-9349-2DBCCAE612D6}"/>
              </a:ext>
            </a:extLst>
          </p:cNvPr>
          <p:cNvCxnSpPr/>
          <p:nvPr/>
        </p:nvCxnSpPr>
        <p:spPr>
          <a:xfrm rot="5400000">
            <a:off x="5041832" y="2961498"/>
            <a:ext cx="45005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Rovná spojnica 51">
            <a:extLst>
              <a:ext uri="{FF2B5EF4-FFF2-40B4-BE49-F238E27FC236}">
                <a16:creationId xmlns:a16="http://schemas.microsoft.com/office/drawing/2014/main" id="{9AA9F01D-01EA-4C03-B7A5-E22E61E93AF4}"/>
              </a:ext>
            </a:extLst>
          </p:cNvPr>
          <p:cNvCxnSpPr/>
          <p:nvPr/>
        </p:nvCxnSpPr>
        <p:spPr>
          <a:xfrm rot="5400000">
            <a:off x="8097596" y="2961498"/>
            <a:ext cx="45005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BlokTextu 16">
            <a:extLst>
              <a:ext uri="{FF2B5EF4-FFF2-40B4-BE49-F238E27FC236}">
                <a16:creationId xmlns:a16="http://schemas.microsoft.com/office/drawing/2014/main" id="{B34D368F-3AFC-4E6D-B519-BC3F41E339BA}"/>
              </a:ext>
            </a:extLst>
          </p:cNvPr>
          <p:cNvSpPr txBox="1">
            <a:spLocks noChangeArrowheads="1"/>
          </p:cNvSpPr>
          <p:nvPr/>
        </p:nvSpPr>
        <p:spPr bwMode="auto">
          <a:xfrm>
            <a:off x="6389135" y="5252005"/>
            <a:ext cx="4964665" cy="1077218"/>
          </a:xfrm>
          <a:prstGeom prst="rect">
            <a:avLst/>
          </a:prstGeom>
          <a:noFill/>
          <a:ln w="9525">
            <a:noFill/>
            <a:miter lim="800000"/>
            <a:headEnd/>
            <a:tailEnd/>
          </a:ln>
        </p:spPr>
        <p:txBody>
          <a:bodyPr wrap="square">
            <a:spAutoFit/>
          </a:bodyPr>
          <a:lstStyle/>
          <a:p>
            <a:pPr algn="ctr"/>
            <a:r>
              <a:rPr lang="sk-SK" sz="3200" b="1" dirty="0">
                <a:solidFill>
                  <a:srgbClr val="FF0000"/>
                </a:solidFill>
                <a:latin typeface="Calibri" pitchFamily="34" charset="0"/>
              </a:rPr>
              <a:t>Text sa zarovnáva podľa okraja (tzv. do bloku)</a:t>
            </a:r>
          </a:p>
        </p:txBody>
      </p:sp>
      <p:cxnSp>
        <p:nvCxnSpPr>
          <p:cNvPr id="54" name="Rovná spojnica 53">
            <a:extLst>
              <a:ext uri="{FF2B5EF4-FFF2-40B4-BE49-F238E27FC236}">
                <a16:creationId xmlns:a16="http://schemas.microsoft.com/office/drawing/2014/main" id="{4AB2DD67-AB23-4E9D-A23B-38FE159720D7}"/>
              </a:ext>
            </a:extLst>
          </p:cNvPr>
          <p:cNvCxnSpPr>
            <a:cxnSpLocks/>
          </p:cNvCxnSpPr>
          <p:nvPr/>
        </p:nvCxnSpPr>
        <p:spPr>
          <a:xfrm>
            <a:off x="7104614" y="496904"/>
            <a:ext cx="3396510" cy="2314259"/>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5" name="Rovná spojnica 54">
            <a:extLst>
              <a:ext uri="{FF2B5EF4-FFF2-40B4-BE49-F238E27FC236}">
                <a16:creationId xmlns:a16="http://schemas.microsoft.com/office/drawing/2014/main" id="{F0B010C9-5B9F-4941-B0F1-21B82448421A}"/>
              </a:ext>
            </a:extLst>
          </p:cNvPr>
          <p:cNvCxnSpPr>
            <a:cxnSpLocks/>
          </p:cNvCxnSpPr>
          <p:nvPr/>
        </p:nvCxnSpPr>
        <p:spPr>
          <a:xfrm flipH="1">
            <a:off x="7104614" y="496904"/>
            <a:ext cx="3429000" cy="2371567"/>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2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par>
                                <p:cTn id="14" presetID="14" presetClass="entr" presetSubtype="1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randombar(horizontal)">
                                      <p:cBhvr>
                                        <p:cTn id="16" dur="500"/>
                                        <p:tgtEl>
                                          <p:spTgt spid="44"/>
                                        </p:tgtEl>
                                      </p:cBhvr>
                                    </p:animEffect>
                                  </p:childTnLst>
                                </p:cTn>
                              </p:par>
                              <p:par>
                                <p:cTn id="17" presetID="14" presetClass="entr" presetSubtype="1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randombar(horizontal)">
                                      <p:cBhvr>
                                        <p:cTn id="19" dur="500"/>
                                        <p:tgtEl>
                                          <p:spTgt spid="45"/>
                                        </p:tgtEl>
                                      </p:cBhvr>
                                    </p:animEffect>
                                  </p:childTnLst>
                                </p:cTn>
                              </p:par>
                              <p:par>
                                <p:cTn id="20" presetID="14" presetClass="entr" presetSubtype="1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randombar(horizontal)">
                                      <p:cBhvr>
                                        <p:cTn id="25" dur="500"/>
                                        <p:tgtEl>
                                          <p:spTgt spid="47"/>
                                        </p:tgtEl>
                                      </p:cBhvr>
                                    </p:animEffect>
                                  </p:childTnLst>
                                </p:cTn>
                              </p:par>
                              <p:par>
                                <p:cTn id="26" presetID="14"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randombar(horizontal)">
                                      <p:cBhvr>
                                        <p:cTn id="28" dur="500"/>
                                        <p:tgtEl>
                                          <p:spTgt spid="48"/>
                                        </p:tgtEl>
                                      </p:cBhvr>
                                    </p:animEffect>
                                  </p:childTnLst>
                                </p:cTn>
                              </p:par>
                              <p:par>
                                <p:cTn id="29" presetID="14"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randombar(horizontal)">
                                      <p:cBhvr>
                                        <p:cTn id="34" dur="500"/>
                                        <p:tgtEl>
                                          <p:spTgt spid="5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randombar(horizontal)">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par>
                                <p:cTn id="52" presetID="10"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ppt_x"/>
                                          </p:val>
                                        </p:tav>
                                        <p:tav tm="100000">
                                          <p:val>
                                            <p:strVal val="#ppt_x"/>
                                          </p:val>
                                        </p:tav>
                                      </p:tavLst>
                                    </p:anim>
                                    <p:anim calcmode="lin" valueType="num">
                                      <p:cBhvr additive="base">
                                        <p:cTn id="60" dur="500" fill="hold"/>
                                        <p:tgtEl>
                                          <p:spTgt spid="5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43" grpId="0"/>
      <p:bldP spid="47" grpId="0"/>
      <p:bldP spid="50" grpId="0"/>
      <p:bldP spid="51" grpId="0"/>
      <p:bldP spid="27" grpId="0" animBg="1"/>
      <p:bldP spid="28" grpId="0"/>
      <p:bldP spid="5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159</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TYP PÍSMA A RIADKOVANIE</a:t>
            </a:r>
          </a:p>
        </p:txBody>
      </p:sp>
      <p:sp>
        <p:nvSpPr>
          <p:cNvPr id="19" name="BlokTextu 14">
            <a:extLst>
              <a:ext uri="{FF2B5EF4-FFF2-40B4-BE49-F238E27FC236}">
                <a16:creationId xmlns:a16="http://schemas.microsoft.com/office/drawing/2014/main" id="{6DC6BF71-1D1F-453C-B562-1DA729153E94}"/>
              </a:ext>
            </a:extLst>
          </p:cNvPr>
          <p:cNvSpPr txBox="1">
            <a:spLocks noChangeArrowheads="1"/>
          </p:cNvSpPr>
          <p:nvPr/>
        </p:nvSpPr>
        <p:spPr bwMode="auto">
          <a:xfrm>
            <a:off x="2148621" y="856525"/>
            <a:ext cx="4286250" cy="5262562"/>
          </a:xfrm>
          <a:prstGeom prst="rect">
            <a:avLst/>
          </a:prstGeom>
          <a:noFill/>
          <a:ln w="9525">
            <a:noFill/>
            <a:miter lim="800000"/>
            <a:headEnd/>
            <a:tailEnd/>
          </a:ln>
        </p:spPr>
        <p:txBody>
          <a:bodyPr>
            <a:spAutoFit/>
          </a:bodyPr>
          <a:lstStyle/>
          <a:p>
            <a:pPr algn="just">
              <a:lnSpc>
                <a:spcPct val="150000"/>
              </a:lnSpc>
            </a:pPr>
            <a:r>
              <a:rPr lang="sk-SK" dirty="0">
                <a:latin typeface="Times New Roman" pitchFamily="18" charset="0"/>
                <a:cs typeface="Times New Roman" pitchFamily="18" charset="0"/>
              </a:rPr>
              <a:t>       </a:t>
            </a:r>
            <a:r>
              <a:rPr lang="sk-SK" b="1" dirty="0">
                <a:latin typeface="Times New Roman" pitchFamily="18" charset="0"/>
                <a:cs typeface="Times New Roman" pitchFamily="18" charset="0"/>
              </a:rPr>
              <a:t>Kľúčom k úspechu</a:t>
            </a:r>
            <a:r>
              <a:rPr lang="sk-SK" dirty="0">
                <a:latin typeface="Times New Roman" pitchFamily="18" charset="0"/>
                <a:cs typeface="Times New Roman" pitchFamily="18" charset="0"/>
              </a:rPr>
              <a:t> je nájsť spôsob, ako túto zákazníkom vnímanú hodnotu zvýšiť pomocou vhodnej marketingovej stratégie, ktorá sa zameriava predovšetkým na </a:t>
            </a:r>
            <a:r>
              <a:rPr lang="sk-SK" i="1" dirty="0">
                <a:latin typeface="Times New Roman" pitchFamily="18" charset="0"/>
                <a:cs typeface="Times New Roman" pitchFamily="18" charset="0"/>
              </a:rPr>
              <a:t>efektívny proces</a:t>
            </a:r>
            <a:r>
              <a:rPr lang="sk-SK" dirty="0">
                <a:latin typeface="Times New Roman" pitchFamily="18" charset="0"/>
                <a:cs typeface="Times New Roman" pitchFamily="18" charset="0"/>
              </a:rPr>
              <a:t> budovania trhovej pozície v mysliach </a:t>
            </a:r>
            <a:r>
              <a:rPr lang="sk-SK" b="1" i="1" dirty="0" err="1">
                <a:latin typeface="Times New Roman" pitchFamily="18" charset="0"/>
                <a:cs typeface="Times New Roman" pitchFamily="18" charset="0"/>
              </a:rPr>
              <a:t>zákazníkov</a:t>
            </a:r>
            <a:r>
              <a:rPr lang="sk-SK" dirty="0" err="1">
                <a:latin typeface="Times New Roman" pitchFamily="18" charset="0"/>
                <a:cs typeface="Times New Roman" pitchFamily="18" charset="0"/>
              </a:rPr>
              <a:t>.</a:t>
            </a:r>
            <a:r>
              <a:rPr lang="sk-SK" baseline="30000" dirty="0" err="1">
                <a:latin typeface="Times New Roman" pitchFamily="18" charset="0"/>
                <a:cs typeface="Times New Roman" pitchFamily="18" charset="0"/>
              </a:rPr>
              <a:t>1</a:t>
            </a:r>
            <a:endParaRPr lang="sk-SK" baseline="30000" dirty="0">
              <a:latin typeface="Times New Roman" pitchFamily="18" charset="0"/>
              <a:cs typeface="Times New Roman" pitchFamily="18" charset="0"/>
            </a:endParaRPr>
          </a:p>
          <a:p>
            <a:pPr algn="just">
              <a:lnSpc>
                <a:spcPct val="150000"/>
              </a:lnSpc>
            </a:pPr>
            <a:r>
              <a:rPr lang="sk-SK" dirty="0">
                <a:latin typeface="Times New Roman" pitchFamily="18" charset="0"/>
                <a:cs typeface="Times New Roman" pitchFamily="18" charset="0"/>
              </a:rPr>
              <a:t>      Niektoré podniky a organizácie majú lepší </a:t>
            </a:r>
            <a:r>
              <a:rPr lang="sk-SK" u="sng" dirty="0">
                <a:latin typeface="Times New Roman" pitchFamily="18" charset="0"/>
                <a:cs typeface="Times New Roman" pitchFamily="18" charset="0"/>
              </a:rPr>
              <a:t>predpoklady na to</a:t>
            </a:r>
            <a:r>
              <a:rPr lang="sk-SK" dirty="0">
                <a:latin typeface="Times New Roman" pitchFamily="18" charset="0"/>
                <a:cs typeface="Times New Roman" pitchFamily="18" charset="0"/>
              </a:rPr>
              <a:t>, aby uspokojili len určité skupiny zákazníkov.</a:t>
            </a:r>
            <a:r>
              <a:rPr lang="sk-SK" baseline="30000" dirty="0">
                <a:latin typeface="Times New Roman" pitchFamily="18" charset="0"/>
                <a:cs typeface="Times New Roman" pitchFamily="18" charset="0"/>
              </a:rPr>
              <a:t>2</a:t>
            </a:r>
            <a:endParaRPr lang="sk-SK" dirty="0">
              <a:latin typeface="Times New Roman" pitchFamily="18" charset="0"/>
              <a:cs typeface="Times New Roman" pitchFamily="18" charset="0"/>
            </a:endParaRPr>
          </a:p>
          <a:p>
            <a:pPr algn="just"/>
            <a:endParaRPr lang="sk-SK" dirty="0">
              <a:latin typeface="Times New Roman" pitchFamily="18" charset="0"/>
              <a:cs typeface="Times New Roman" pitchFamily="18" charset="0"/>
            </a:endParaRPr>
          </a:p>
          <a:p>
            <a:pPr algn="just"/>
            <a:r>
              <a:rPr lang="sk-SK" sz="1600" baseline="30000" dirty="0">
                <a:latin typeface="Times New Roman" pitchFamily="18" charset="0"/>
                <a:cs typeface="Times New Roman" pitchFamily="18" charset="0"/>
              </a:rPr>
              <a:t>1 </a:t>
            </a:r>
            <a:r>
              <a:rPr lang="sk-SK" sz="1500" dirty="0">
                <a:latin typeface="Times New Roman" pitchFamily="18" charset="0"/>
                <a:cs typeface="Times New Roman" pitchFamily="18" charset="0"/>
              </a:rPr>
              <a:t>CIBÁKOVÁ, V. – BARTÁKOVÁ, G. 2007. </a:t>
            </a:r>
            <a:r>
              <a:rPr lang="sk-SK" sz="1500" i="1" dirty="0">
                <a:latin typeface="Times New Roman" pitchFamily="18" charset="0"/>
                <a:cs typeface="Times New Roman" pitchFamily="18" charset="0"/>
              </a:rPr>
              <a:t>Základy marketingu.</a:t>
            </a:r>
            <a:r>
              <a:rPr lang="sk-SK" sz="1500" dirty="0">
                <a:latin typeface="Times New Roman" pitchFamily="18" charset="0"/>
                <a:cs typeface="Times New Roman" pitchFamily="18" charset="0"/>
              </a:rPr>
              <a:t> Bratislava : Iura Edition, 2007. s. 9.</a:t>
            </a:r>
          </a:p>
          <a:p>
            <a:pPr algn="just"/>
            <a:r>
              <a:rPr lang="sk-SK" sz="1600" baseline="30000" dirty="0">
                <a:latin typeface="Times New Roman" pitchFamily="18" charset="0"/>
                <a:cs typeface="Times New Roman" pitchFamily="18" charset="0"/>
              </a:rPr>
              <a:t>2 </a:t>
            </a:r>
            <a:r>
              <a:rPr lang="sk-SK" sz="1500" dirty="0">
                <a:latin typeface="Times New Roman" pitchFamily="18" charset="0"/>
                <a:cs typeface="Times New Roman" pitchFamily="18" charset="0"/>
              </a:rPr>
              <a:t>KOTLER, P. – ARMSTRONG, G. 2004. </a:t>
            </a:r>
            <a:r>
              <a:rPr lang="sk-SK" sz="1500" i="1" dirty="0">
                <a:latin typeface="Times New Roman" pitchFamily="18" charset="0"/>
                <a:cs typeface="Times New Roman" pitchFamily="18" charset="0"/>
              </a:rPr>
              <a:t>Marketing</a:t>
            </a:r>
            <a:r>
              <a:rPr lang="sk-SK" sz="1500" dirty="0">
                <a:latin typeface="Times New Roman" pitchFamily="18" charset="0"/>
                <a:cs typeface="Times New Roman" pitchFamily="18" charset="0"/>
              </a:rPr>
              <a:t>. Praha : </a:t>
            </a:r>
            <a:r>
              <a:rPr lang="sk-SK" sz="1500" dirty="0" err="1">
                <a:latin typeface="Times New Roman" pitchFamily="18" charset="0"/>
                <a:cs typeface="Times New Roman" pitchFamily="18" charset="0"/>
              </a:rPr>
              <a:t>Grada</a:t>
            </a:r>
            <a:r>
              <a:rPr lang="sk-SK" sz="1500" dirty="0">
                <a:latin typeface="Times New Roman" pitchFamily="18" charset="0"/>
                <a:cs typeface="Times New Roman" pitchFamily="18" charset="0"/>
              </a:rPr>
              <a:t> </a:t>
            </a:r>
            <a:r>
              <a:rPr lang="sk-SK" sz="1500" dirty="0" err="1">
                <a:latin typeface="Times New Roman" pitchFamily="18" charset="0"/>
                <a:cs typeface="Times New Roman" pitchFamily="18" charset="0"/>
              </a:rPr>
              <a:t>Publishing</a:t>
            </a:r>
            <a:r>
              <a:rPr lang="sk-SK" sz="1500" dirty="0">
                <a:latin typeface="Times New Roman" pitchFamily="18" charset="0"/>
                <a:cs typeface="Times New Roman" pitchFamily="18" charset="0"/>
              </a:rPr>
              <a:t>, 2004. s. 103.</a:t>
            </a:r>
          </a:p>
        </p:txBody>
      </p:sp>
      <p:cxnSp>
        <p:nvCxnSpPr>
          <p:cNvPr id="20" name="Rovná spojnica 19">
            <a:extLst>
              <a:ext uri="{FF2B5EF4-FFF2-40B4-BE49-F238E27FC236}">
                <a16:creationId xmlns:a16="http://schemas.microsoft.com/office/drawing/2014/main" id="{6AB03859-06DB-4681-A16B-944F4719B93C}"/>
              </a:ext>
            </a:extLst>
          </p:cNvPr>
          <p:cNvCxnSpPr/>
          <p:nvPr/>
        </p:nvCxnSpPr>
        <p:spPr>
          <a:xfrm>
            <a:off x="2220058" y="4816965"/>
            <a:ext cx="2571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BlokTextu 20">
            <a:extLst>
              <a:ext uri="{FF2B5EF4-FFF2-40B4-BE49-F238E27FC236}">
                <a16:creationId xmlns:a16="http://schemas.microsoft.com/office/drawing/2014/main" id="{CE7D1379-CC5E-4625-994B-7C5FEA581EFB}"/>
              </a:ext>
            </a:extLst>
          </p:cNvPr>
          <p:cNvSpPr txBox="1">
            <a:spLocks noChangeArrowheads="1"/>
          </p:cNvSpPr>
          <p:nvPr/>
        </p:nvSpPr>
        <p:spPr bwMode="auto">
          <a:xfrm>
            <a:off x="6934933" y="1089664"/>
            <a:ext cx="4071938" cy="3908425"/>
          </a:xfrm>
          <a:prstGeom prst="rect">
            <a:avLst/>
          </a:prstGeom>
          <a:noFill/>
          <a:ln w="9525">
            <a:noFill/>
            <a:miter lim="800000"/>
            <a:headEnd/>
            <a:tailEnd/>
          </a:ln>
        </p:spPr>
        <p:txBody>
          <a:bodyPr>
            <a:spAutoFit/>
          </a:bodyPr>
          <a:lstStyle/>
          <a:p>
            <a:pPr algn="just"/>
            <a:r>
              <a:rPr lang="sk-SK" sz="3200" b="1">
                <a:solidFill>
                  <a:srgbClr val="008000"/>
                </a:solidFill>
                <a:latin typeface="Calibri" pitchFamily="34" charset="0"/>
              </a:rPr>
              <a:t>Times New Roman</a:t>
            </a:r>
          </a:p>
          <a:p>
            <a:pPr algn="just"/>
            <a:r>
              <a:rPr lang="sk-SK" sz="3200" b="1">
                <a:solidFill>
                  <a:srgbClr val="008000"/>
                </a:solidFill>
                <a:latin typeface="Calibri" pitchFamily="34" charset="0"/>
              </a:rPr>
              <a:t>veľkosť 12</a:t>
            </a:r>
          </a:p>
          <a:p>
            <a:pPr algn="just"/>
            <a:r>
              <a:rPr lang="sk-SK" sz="3200" b="1">
                <a:solidFill>
                  <a:srgbClr val="008000"/>
                </a:solidFill>
                <a:latin typeface="Calibri" pitchFamily="34" charset="0"/>
              </a:rPr>
              <a:t>riadkovanie 1,5</a:t>
            </a:r>
          </a:p>
          <a:p>
            <a:pPr algn="just"/>
            <a:endParaRPr lang="sk-SK" sz="3200" b="1">
              <a:solidFill>
                <a:srgbClr val="008000"/>
              </a:solidFill>
              <a:latin typeface="Calibri" pitchFamily="34" charset="0"/>
            </a:endParaRPr>
          </a:p>
          <a:p>
            <a:pPr algn="just"/>
            <a:r>
              <a:rPr lang="sk-SK" sz="2400" b="1">
                <a:solidFill>
                  <a:srgbClr val="008000"/>
                </a:solidFill>
                <a:latin typeface="Calibri" pitchFamily="34" charset="0"/>
              </a:rPr>
              <a:t>Times New Roman tučné</a:t>
            </a:r>
          </a:p>
          <a:p>
            <a:pPr algn="just"/>
            <a:r>
              <a:rPr lang="sk-SK" sz="2400" b="1">
                <a:solidFill>
                  <a:srgbClr val="008000"/>
                </a:solidFill>
                <a:latin typeface="Calibri" pitchFamily="34" charset="0"/>
              </a:rPr>
              <a:t>Times New Roman kurzíva</a:t>
            </a:r>
          </a:p>
          <a:p>
            <a:pPr algn="just"/>
            <a:r>
              <a:rPr lang="sk-SK" sz="2400" b="1">
                <a:solidFill>
                  <a:srgbClr val="008000"/>
                </a:solidFill>
                <a:latin typeface="Calibri" pitchFamily="34" charset="0"/>
              </a:rPr>
              <a:t>Times N Roman tučné+kurzíva</a:t>
            </a:r>
          </a:p>
          <a:p>
            <a:pPr algn="just"/>
            <a:endParaRPr lang="sk-SK" sz="2400" b="1">
              <a:solidFill>
                <a:srgbClr val="008000"/>
              </a:solidFill>
              <a:latin typeface="Calibri" pitchFamily="34" charset="0"/>
            </a:endParaRPr>
          </a:p>
          <a:p>
            <a:pPr algn="just"/>
            <a:r>
              <a:rPr lang="sk-SK" sz="2400" b="1">
                <a:solidFill>
                  <a:srgbClr val="FF0000"/>
                </a:solidFill>
                <a:latin typeface="Calibri" pitchFamily="34" charset="0"/>
              </a:rPr>
              <a:t>Podčiarknutie sa nepoužíva !!!</a:t>
            </a:r>
          </a:p>
        </p:txBody>
      </p:sp>
      <p:sp>
        <p:nvSpPr>
          <p:cNvPr id="22" name="Pravá zložená zátvorka 21">
            <a:extLst>
              <a:ext uri="{FF2B5EF4-FFF2-40B4-BE49-F238E27FC236}">
                <a16:creationId xmlns:a16="http://schemas.microsoft.com/office/drawing/2014/main" id="{D35B38BE-BCD9-4CA1-8605-2C23280F1226}"/>
              </a:ext>
            </a:extLst>
          </p:cNvPr>
          <p:cNvSpPr/>
          <p:nvPr/>
        </p:nvSpPr>
        <p:spPr>
          <a:xfrm>
            <a:off x="6291996" y="1089664"/>
            <a:ext cx="500062" cy="3714750"/>
          </a:xfrm>
          <a:prstGeom prst="rightBrace">
            <a:avLst>
              <a:gd name="adj1" fmla="val 52289"/>
              <a:gd name="adj2" fmla="val 50000"/>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sk-SK"/>
          </a:p>
        </p:txBody>
      </p:sp>
      <p:sp>
        <p:nvSpPr>
          <p:cNvPr id="23" name="Pravá zložená zátvorka 22">
            <a:extLst>
              <a:ext uri="{FF2B5EF4-FFF2-40B4-BE49-F238E27FC236}">
                <a16:creationId xmlns:a16="http://schemas.microsoft.com/office/drawing/2014/main" id="{9C03A96F-CB95-429C-91E0-58105744B1BC}"/>
              </a:ext>
            </a:extLst>
          </p:cNvPr>
          <p:cNvSpPr/>
          <p:nvPr/>
        </p:nvSpPr>
        <p:spPr>
          <a:xfrm>
            <a:off x="6363433" y="4947289"/>
            <a:ext cx="357188" cy="1093812"/>
          </a:xfrm>
          <a:prstGeom prst="rightBrace">
            <a:avLst>
              <a:gd name="adj1" fmla="val 35410"/>
              <a:gd name="adj2" fmla="val 50000"/>
            </a:avLst>
          </a:prstGeom>
          <a:ln>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sk-SK"/>
          </a:p>
        </p:txBody>
      </p:sp>
      <p:cxnSp>
        <p:nvCxnSpPr>
          <p:cNvPr id="24" name="Rovná spojnica 23">
            <a:extLst>
              <a:ext uri="{FF2B5EF4-FFF2-40B4-BE49-F238E27FC236}">
                <a16:creationId xmlns:a16="http://schemas.microsoft.com/office/drawing/2014/main" id="{912EF811-0872-4782-9165-81FDCFB2466E}"/>
              </a:ext>
            </a:extLst>
          </p:cNvPr>
          <p:cNvCxnSpPr/>
          <p:nvPr/>
        </p:nvCxnSpPr>
        <p:spPr>
          <a:xfrm flipH="1" flipV="1">
            <a:off x="4434621" y="1288573"/>
            <a:ext cx="2500312" cy="1944216"/>
          </a:xfrm>
          <a:prstGeom prst="line">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Rovná spojnica 24">
            <a:extLst>
              <a:ext uri="{FF2B5EF4-FFF2-40B4-BE49-F238E27FC236}">
                <a16:creationId xmlns:a16="http://schemas.microsoft.com/office/drawing/2014/main" id="{F23565F4-AC75-43ED-8409-AE0349F31F6B}"/>
              </a:ext>
            </a:extLst>
          </p:cNvPr>
          <p:cNvCxnSpPr/>
          <p:nvPr/>
        </p:nvCxnSpPr>
        <p:spPr>
          <a:xfrm flipH="1" flipV="1">
            <a:off x="4291746" y="2872749"/>
            <a:ext cx="2571750" cy="717229"/>
          </a:xfrm>
          <a:prstGeom prst="line">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ovná spojnica 25">
            <a:extLst>
              <a:ext uri="{FF2B5EF4-FFF2-40B4-BE49-F238E27FC236}">
                <a16:creationId xmlns:a16="http://schemas.microsoft.com/office/drawing/2014/main" id="{8A4A6D9B-7D7E-4AA0-8C48-BEE001E8381B}"/>
              </a:ext>
            </a:extLst>
          </p:cNvPr>
          <p:cNvCxnSpPr/>
          <p:nvPr/>
        </p:nvCxnSpPr>
        <p:spPr>
          <a:xfrm flipH="1" flipV="1">
            <a:off x="4791808" y="3376805"/>
            <a:ext cx="2071688" cy="570360"/>
          </a:xfrm>
          <a:prstGeom prst="line">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ovná spojnica 26">
            <a:extLst>
              <a:ext uri="{FF2B5EF4-FFF2-40B4-BE49-F238E27FC236}">
                <a16:creationId xmlns:a16="http://schemas.microsoft.com/office/drawing/2014/main" id="{98EA3CC0-4DF2-4A91-8FB4-F10FFD8B59B6}"/>
              </a:ext>
            </a:extLst>
          </p:cNvPr>
          <p:cNvCxnSpPr/>
          <p:nvPr/>
        </p:nvCxnSpPr>
        <p:spPr>
          <a:xfrm flipH="1" flipV="1">
            <a:off x="4434621" y="4168893"/>
            <a:ext cx="2500313" cy="564084"/>
          </a:xfrm>
          <a:prstGeom prst="line">
            <a:avLst/>
          </a:prstGeom>
          <a:ln w="571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8" name="Obdĺžnik 27">
            <a:extLst>
              <a:ext uri="{FF2B5EF4-FFF2-40B4-BE49-F238E27FC236}">
                <a16:creationId xmlns:a16="http://schemas.microsoft.com/office/drawing/2014/main" id="{8D2CE308-4195-477E-A4EB-EBD9E59DAF9E}"/>
              </a:ext>
            </a:extLst>
          </p:cNvPr>
          <p:cNvSpPr>
            <a:spLocks noChangeArrowheads="1"/>
          </p:cNvSpPr>
          <p:nvPr/>
        </p:nvSpPr>
        <p:spPr bwMode="auto">
          <a:xfrm>
            <a:off x="6863497" y="5090164"/>
            <a:ext cx="4143374" cy="954107"/>
          </a:xfrm>
          <a:prstGeom prst="rect">
            <a:avLst/>
          </a:prstGeom>
          <a:noFill/>
          <a:ln w="9525">
            <a:noFill/>
            <a:miter lim="800000"/>
            <a:headEnd/>
            <a:tailEnd/>
          </a:ln>
        </p:spPr>
        <p:txBody>
          <a:bodyPr wrap="square">
            <a:spAutoFit/>
          </a:bodyPr>
          <a:lstStyle/>
          <a:p>
            <a:pPr algn="just"/>
            <a:r>
              <a:rPr lang="sk-SK" sz="2800" b="1" dirty="0" err="1">
                <a:solidFill>
                  <a:srgbClr val="008000"/>
                </a:solidFill>
                <a:latin typeface="Calibri" pitchFamily="34" charset="0"/>
              </a:rPr>
              <a:t>Times</a:t>
            </a:r>
            <a:r>
              <a:rPr lang="sk-SK" sz="2800" b="1" dirty="0">
                <a:solidFill>
                  <a:srgbClr val="008000"/>
                </a:solidFill>
                <a:latin typeface="Calibri" pitchFamily="34" charset="0"/>
              </a:rPr>
              <a:t> New Roman</a:t>
            </a:r>
          </a:p>
          <a:p>
            <a:pPr algn="just"/>
            <a:r>
              <a:rPr lang="sk-SK" sz="2800" b="1" dirty="0">
                <a:solidFill>
                  <a:srgbClr val="008000"/>
                </a:solidFill>
                <a:latin typeface="Calibri" pitchFamily="34" charset="0"/>
              </a:rPr>
              <a:t>veľkosť 10, riadkovanie 1</a:t>
            </a:r>
          </a:p>
        </p:txBody>
      </p:sp>
    </p:spTree>
    <p:extLst>
      <p:ext uri="{BB962C8B-B14F-4D97-AF65-F5344CB8AC3E}">
        <p14:creationId xmlns:p14="http://schemas.microsoft.com/office/powerpoint/2010/main" val="60947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16</a:t>
            </a:fld>
            <a:endParaRPr lang="sk-SK"/>
          </a:p>
        </p:txBody>
      </p:sp>
      <p:pic>
        <p:nvPicPr>
          <p:cNvPr id="7" name="Obrázok 6" descr="Obrázok, na ktorom je osoba&#10;&#10;Automaticky generovaný popis">
            <a:extLst>
              <a:ext uri="{FF2B5EF4-FFF2-40B4-BE49-F238E27FC236}">
                <a16:creationId xmlns:a16="http://schemas.microsoft.com/office/drawing/2014/main" id="{C28C8958-BDF4-4692-A1AF-1F4078FCA2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772326" cy="6245604"/>
          </a:xfrm>
          <a:prstGeom prst="rect">
            <a:avLst/>
          </a:prstGeom>
        </p:spPr>
      </p:pic>
      <p:sp>
        <p:nvSpPr>
          <p:cNvPr id="5" name="Obdĺžnik 4">
            <a:extLst>
              <a:ext uri="{FF2B5EF4-FFF2-40B4-BE49-F238E27FC236}">
                <a16:creationId xmlns:a16="http://schemas.microsoft.com/office/drawing/2014/main" id="{7CD1BF2E-DC50-423B-AC94-048C41B392B2}"/>
              </a:ext>
            </a:extLst>
          </p:cNvPr>
          <p:cNvSpPr/>
          <p:nvPr/>
        </p:nvSpPr>
        <p:spPr>
          <a:xfrm>
            <a:off x="4580389" y="105270"/>
            <a:ext cx="7444529" cy="6286336"/>
          </a:xfrm>
          <a:prstGeom prst="rect">
            <a:avLst/>
          </a:prstGeom>
        </p:spPr>
        <p:txBody>
          <a:bodyPr wrap="square">
            <a:spAutoFit/>
          </a:bodyPr>
          <a:lstStyle/>
          <a:p>
            <a:pPr fontAlgn="auto">
              <a:spcBef>
                <a:spcPts val="0"/>
              </a:spcBef>
              <a:spcAft>
                <a:spcPts val="0"/>
              </a:spcAft>
              <a:defRPr/>
            </a:pPr>
            <a:r>
              <a:rPr lang="sk-SK" sz="3600" b="1" u="sng" dirty="0">
                <a:solidFill>
                  <a:srgbClr val="006600"/>
                </a:solidFill>
                <a:effectLst>
                  <a:outerShdw blurRad="38100" dist="38100" dir="2700000" algn="tl">
                    <a:srgbClr val="000000">
                      <a:alpha val="43137"/>
                    </a:srgbClr>
                  </a:outerShdw>
                </a:effectLst>
                <a:latin typeface="+mj-lt"/>
              </a:rPr>
              <a:t>H</a:t>
            </a:r>
            <a:r>
              <a:rPr lang="pt-BR" sz="3600" b="1" u="sng" dirty="0">
                <a:solidFill>
                  <a:srgbClr val="006600"/>
                </a:solidFill>
                <a:effectLst>
                  <a:outerShdw blurRad="38100" dist="38100" dir="2700000" algn="tl">
                    <a:srgbClr val="000000">
                      <a:alpha val="43137"/>
                    </a:srgbClr>
                  </a:outerShdw>
                </a:effectLst>
                <a:latin typeface="+mj-lt"/>
              </a:rPr>
              <a:t>armonogram tvorby záverečnej práce</a:t>
            </a:r>
            <a:r>
              <a:rPr lang="sk-SK" sz="3600" b="1" u="sng" dirty="0">
                <a:solidFill>
                  <a:srgbClr val="006600"/>
                </a:solidFill>
                <a:effectLst>
                  <a:outerShdw blurRad="38100" dist="38100" dir="2700000" algn="tl">
                    <a:srgbClr val="000000">
                      <a:alpha val="43137"/>
                    </a:srgbClr>
                  </a:outerShdw>
                </a:effectLst>
                <a:latin typeface="+mj-lt"/>
              </a:rPr>
              <a:t>:</a:t>
            </a:r>
          </a:p>
          <a:p>
            <a:pPr marL="457200" indent="-457200" algn="just" fontAlgn="auto">
              <a:spcBef>
                <a:spcPts val="0"/>
              </a:spcBef>
              <a:spcAft>
                <a:spcPts val="0"/>
              </a:spcAft>
              <a:buFont typeface="+mj-lt"/>
              <a:buAutoNum type="arabicPeriod"/>
              <a:defRPr/>
            </a:pPr>
            <a:endParaRPr lang="sk-SK" sz="3600" b="1" dirty="0">
              <a:latin typeface="+mj-lt"/>
            </a:endParaRPr>
          </a:p>
          <a:p>
            <a:pPr marL="539750" indent="-539750" fontAlgn="auto">
              <a:spcBef>
                <a:spcPts val="0"/>
              </a:spcBef>
              <a:spcAft>
                <a:spcPts val="0"/>
              </a:spcAft>
              <a:buFont typeface="+mj-lt"/>
              <a:buAutoNum type="arabicPeriod"/>
              <a:defRPr/>
            </a:pPr>
            <a:r>
              <a:rPr lang="sk-SK" sz="3600" b="1" dirty="0">
                <a:latin typeface="+mj-lt"/>
              </a:rPr>
              <a:t>Voľba témy</a:t>
            </a:r>
          </a:p>
          <a:p>
            <a:pPr marL="539750" indent="-539750" fontAlgn="auto">
              <a:spcBef>
                <a:spcPts val="0"/>
              </a:spcBef>
              <a:spcAft>
                <a:spcPts val="0"/>
              </a:spcAft>
              <a:buFont typeface="+mj-lt"/>
              <a:buAutoNum type="arabicPeriod"/>
              <a:defRPr/>
            </a:pPr>
            <a:r>
              <a:rPr lang="sk-SK" sz="3600" b="1" dirty="0">
                <a:latin typeface="+mj-lt"/>
              </a:rPr>
              <a:t>Tvorba osnovy</a:t>
            </a:r>
          </a:p>
          <a:p>
            <a:pPr marL="539750" indent="-539750" fontAlgn="auto">
              <a:spcBef>
                <a:spcPts val="0"/>
              </a:spcBef>
              <a:spcAft>
                <a:spcPts val="0"/>
              </a:spcAft>
              <a:buFont typeface="+mj-lt"/>
              <a:buAutoNum type="arabicPeriod"/>
              <a:defRPr/>
            </a:pPr>
            <a:r>
              <a:rPr lang="sk-SK" sz="3600" b="1" dirty="0">
                <a:latin typeface="+mj-lt"/>
              </a:rPr>
              <a:t>Bibliografický prieskum</a:t>
            </a:r>
          </a:p>
          <a:p>
            <a:pPr marL="539750" indent="-539750" fontAlgn="auto">
              <a:spcBef>
                <a:spcPts val="0"/>
              </a:spcBef>
              <a:spcAft>
                <a:spcPts val="0"/>
              </a:spcAft>
              <a:buFont typeface="+mj-lt"/>
              <a:buAutoNum type="arabicPeriod"/>
              <a:defRPr/>
            </a:pPr>
            <a:r>
              <a:rPr lang="sk-SK" sz="3600" b="1" dirty="0">
                <a:latin typeface="+mj-lt"/>
              </a:rPr>
              <a:t>Spracovanie bibliografického  prieskumu</a:t>
            </a:r>
          </a:p>
          <a:p>
            <a:pPr marL="539750" indent="-539750" fontAlgn="auto">
              <a:spcBef>
                <a:spcPts val="0"/>
              </a:spcBef>
              <a:spcAft>
                <a:spcPts val="0"/>
              </a:spcAft>
              <a:buFont typeface="+mj-lt"/>
              <a:buAutoNum type="arabicPeriod"/>
              <a:defRPr/>
            </a:pPr>
            <a:r>
              <a:rPr lang="sk-SK" sz="3600" b="1" dirty="0">
                <a:latin typeface="+mj-lt"/>
              </a:rPr>
              <a:t>Prieskum, výskum</a:t>
            </a:r>
          </a:p>
          <a:p>
            <a:pPr marL="539750" indent="-539750" fontAlgn="auto">
              <a:spcBef>
                <a:spcPts val="0"/>
              </a:spcBef>
              <a:spcAft>
                <a:spcPts val="0"/>
              </a:spcAft>
              <a:buFont typeface="+mj-lt"/>
              <a:buAutoNum type="arabicPeriod"/>
              <a:defRPr/>
            </a:pPr>
            <a:r>
              <a:rPr lang="sk-SK" sz="3600" b="1" dirty="0">
                <a:latin typeface="+mj-lt"/>
              </a:rPr>
              <a:t>Tvorba konečnej verzie práce</a:t>
            </a:r>
          </a:p>
          <a:p>
            <a:pPr marL="539750" indent="-539750" fontAlgn="auto">
              <a:spcBef>
                <a:spcPts val="0"/>
              </a:spcBef>
              <a:spcAft>
                <a:spcPts val="0"/>
              </a:spcAft>
              <a:buFont typeface="+mj-lt"/>
              <a:buAutoNum type="arabicPeriod"/>
              <a:defRPr/>
            </a:pPr>
            <a:r>
              <a:rPr lang="sk-SK" sz="3600" b="1" dirty="0">
                <a:latin typeface="+mj-lt"/>
              </a:rPr>
              <a:t>Odovzdanie práce</a:t>
            </a:r>
          </a:p>
        </p:txBody>
      </p:sp>
    </p:spTree>
    <p:extLst>
      <p:ext uri="{BB962C8B-B14F-4D97-AF65-F5344CB8AC3E}">
        <p14:creationId xmlns:p14="http://schemas.microsoft.com/office/powerpoint/2010/main" val="10993866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160</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TYP PÍSMA A RIADKOVANIE</a:t>
            </a:r>
          </a:p>
        </p:txBody>
      </p:sp>
      <p:sp>
        <p:nvSpPr>
          <p:cNvPr id="7" name="BlokTextu 6">
            <a:extLst>
              <a:ext uri="{FF2B5EF4-FFF2-40B4-BE49-F238E27FC236}">
                <a16:creationId xmlns:a16="http://schemas.microsoft.com/office/drawing/2014/main" id="{D380CE45-6465-419E-8BAB-595A76308C4F}"/>
              </a:ext>
            </a:extLst>
          </p:cNvPr>
          <p:cNvSpPr txBox="1"/>
          <p:nvPr/>
        </p:nvSpPr>
        <p:spPr>
          <a:xfrm>
            <a:off x="1911229" y="2452193"/>
            <a:ext cx="8643937" cy="1704975"/>
          </a:xfrm>
          <a:prstGeom prst="rect">
            <a:avLst/>
          </a:prstGeom>
          <a:solidFill>
            <a:srgbClr val="99FFCC"/>
          </a:solidFill>
        </p:spPr>
        <p:txBody>
          <a:bodyPr>
            <a:spAutoFit/>
          </a:bodyPr>
          <a:lstStyle/>
          <a:p>
            <a:pPr algn="just" fontAlgn="auto">
              <a:lnSpc>
                <a:spcPct val="150000"/>
              </a:lnSpc>
              <a:spcBef>
                <a:spcPts val="0"/>
              </a:spcBef>
              <a:spcAft>
                <a:spcPts val="0"/>
              </a:spcAft>
              <a:defRPr/>
            </a:pPr>
            <a:r>
              <a:rPr lang="sk-SK" spc="100">
                <a:latin typeface="Times New Roman" pitchFamily="18" charset="0"/>
                <a:cs typeface="Times New Roman" pitchFamily="18" charset="0"/>
              </a:rPr>
              <a:t>       Kľúčom k úspechu je nájsť spôsob, ako túto zákazníkom vnímanú hodnotu zvýšiť pomocou vhodnej marketingovej stratégie, ktorá sa zameriava predovšetkým na efektívny proces budovania trhovej pozície v mysliach zákazníkov.</a:t>
            </a:r>
          </a:p>
        </p:txBody>
      </p:sp>
      <p:sp>
        <p:nvSpPr>
          <p:cNvPr id="10" name="BlokTextu 9">
            <a:extLst>
              <a:ext uri="{FF2B5EF4-FFF2-40B4-BE49-F238E27FC236}">
                <a16:creationId xmlns:a16="http://schemas.microsoft.com/office/drawing/2014/main" id="{531BA318-FA4E-4661-A671-448F19D86B00}"/>
              </a:ext>
            </a:extLst>
          </p:cNvPr>
          <p:cNvSpPr txBox="1"/>
          <p:nvPr/>
        </p:nvSpPr>
        <p:spPr>
          <a:xfrm>
            <a:off x="1911229" y="4334496"/>
            <a:ext cx="8643937" cy="1704975"/>
          </a:xfrm>
          <a:prstGeom prst="rect">
            <a:avLst/>
          </a:prstGeom>
          <a:solidFill>
            <a:srgbClr val="99FFCC"/>
          </a:solidFill>
        </p:spPr>
        <p:txBody>
          <a:bodyPr>
            <a:spAutoFit/>
          </a:bodyPr>
          <a:lstStyle/>
          <a:p>
            <a:pPr algn="just" fontAlgn="auto">
              <a:lnSpc>
                <a:spcPct val="150000"/>
              </a:lnSpc>
              <a:spcBef>
                <a:spcPts val="0"/>
              </a:spcBef>
              <a:spcAft>
                <a:spcPts val="0"/>
              </a:spcAft>
              <a:defRPr/>
            </a:pPr>
            <a:r>
              <a:rPr lang="sk-SK" spc="200">
                <a:latin typeface="Times New Roman" pitchFamily="18" charset="0"/>
                <a:cs typeface="Times New Roman" pitchFamily="18" charset="0"/>
              </a:rPr>
              <a:t>      Kľúčom k úspechu je nájsť spôsob, ako túto zákazníkom vnímanú hodnotu zvýšiť pomocou vhodnej marketingovej stratégie, ktorá sa zameriava predovšetkým na efektívny proces budovania trhovej pozície v mysliach zákazníkov.</a:t>
            </a:r>
          </a:p>
        </p:txBody>
      </p:sp>
      <p:sp>
        <p:nvSpPr>
          <p:cNvPr id="11" name="BlokTextu 10">
            <a:extLst>
              <a:ext uri="{FF2B5EF4-FFF2-40B4-BE49-F238E27FC236}">
                <a16:creationId xmlns:a16="http://schemas.microsoft.com/office/drawing/2014/main" id="{FBA7CB7D-6774-4B44-A37A-E9978BB2CCE3}"/>
              </a:ext>
            </a:extLst>
          </p:cNvPr>
          <p:cNvSpPr txBox="1">
            <a:spLocks noChangeArrowheads="1"/>
          </p:cNvSpPr>
          <p:nvPr/>
        </p:nvSpPr>
        <p:spPr bwMode="auto">
          <a:xfrm>
            <a:off x="1911229" y="1012603"/>
            <a:ext cx="8643937" cy="1338262"/>
          </a:xfrm>
          <a:prstGeom prst="rect">
            <a:avLst/>
          </a:prstGeom>
          <a:solidFill>
            <a:srgbClr val="FFFF00"/>
          </a:solidFill>
          <a:ln w="9525">
            <a:noFill/>
            <a:miter lim="800000"/>
            <a:headEnd/>
            <a:tailEnd/>
          </a:ln>
        </p:spPr>
        <p:txBody>
          <a:bodyPr>
            <a:spAutoFit/>
          </a:bodyPr>
          <a:lstStyle/>
          <a:p>
            <a:pPr algn="just">
              <a:lnSpc>
                <a:spcPct val="150000"/>
              </a:lnSpc>
            </a:pPr>
            <a:r>
              <a:rPr lang="sk-SK">
                <a:latin typeface="Times New Roman" pitchFamily="18" charset="0"/>
                <a:cs typeface="Times New Roman" pitchFamily="18" charset="0"/>
              </a:rPr>
              <a:t>       Kľúčom k úspechu je nájsť spôsob, ako túto zákazníkom vnímanú hodnotu zvýšiť pomocou vhodnej marketingovej stratégie, ktorá sa zameriava predovšetkým na efektívny proces budovania trhovej pozície v mysliach zákazníkov.</a:t>
            </a:r>
            <a:endParaRPr lang="sk-SK" baseline="30000">
              <a:latin typeface="Times New Roman" pitchFamily="18" charset="0"/>
              <a:cs typeface="Times New Roman" pitchFamily="18" charset="0"/>
            </a:endParaRPr>
          </a:p>
        </p:txBody>
      </p:sp>
      <p:sp>
        <p:nvSpPr>
          <p:cNvPr id="12" name="BlokTextu 11">
            <a:extLst>
              <a:ext uri="{FF2B5EF4-FFF2-40B4-BE49-F238E27FC236}">
                <a16:creationId xmlns:a16="http://schemas.microsoft.com/office/drawing/2014/main" id="{F9C92459-0096-46C6-87EC-C21FE5D43630}"/>
              </a:ext>
            </a:extLst>
          </p:cNvPr>
          <p:cNvSpPr txBox="1">
            <a:spLocks noChangeArrowheads="1"/>
          </p:cNvSpPr>
          <p:nvPr/>
        </p:nvSpPr>
        <p:spPr bwMode="auto">
          <a:xfrm>
            <a:off x="1733428" y="1006213"/>
            <a:ext cx="9144000" cy="1446550"/>
          </a:xfrm>
          <a:prstGeom prst="rect">
            <a:avLst/>
          </a:prstGeom>
          <a:solidFill>
            <a:schemeClr val="bg1"/>
          </a:solidFill>
          <a:ln w="9525">
            <a:noFill/>
            <a:miter lim="800000"/>
            <a:headEnd/>
            <a:tailEnd/>
          </a:ln>
        </p:spPr>
        <p:txBody>
          <a:bodyPr>
            <a:spAutoFit/>
          </a:bodyPr>
          <a:lstStyle/>
          <a:p>
            <a:pPr algn="ctr"/>
            <a:r>
              <a:rPr lang="sk-SK" sz="4400" b="1" dirty="0" err="1">
                <a:solidFill>
                  <a:srgbClr val="FF0000"/>
                </a:solidFill>
                <a:latin typeface="Calibri" pitchFamily="34" charset="0"/>
              </a:rPr>
              <a:t>MEDZIZNAKOVÉ</a:t>
            </a:r>
            <a:r>
              <a:rPr lang="sk-SK" sz="4400" b="1" dirty="0">
                <a:solidFill>
                  <a:srgbClr val="FF0000"/>
                </a:solidFill>
                <a:latin typeface="Calibri" pitchFamily="34" charset="0"/>
              </a:rPr>
              <a:t> MEDZERY </a:t>
            </a:r>
          </a:p>
          <a:p>
            <a:pPr algn="ctr"/>
            <a:r>
              <a:rPr lang="sk-SK" sz="4400" b="1" dirty="0">
                <a:solidFill>
                  <a:srgbClr val="FF0000"/>
                </a:solidFill>
                <a:latin typeface="Calibri" pitchFamily="34" charset="0"/>
              </a:rPr>
              <a:t>sa nepoužívajú !!! </a:t>
            </a:r>
          </a:p>
        </p:txBody>
      </p:sp>
      <p:cxnSp>
        <p:nvCxnSpPr>
          <p:cNvPr id="13" name="Rovná spojnica 12">
            <a:extLst>
              <a:ext uri="{FF2B5EF4-FFF2-40B4-BE49-F238E27FC236}">
                <a16:creationId xmlns:a16="http://schemas.microsoft.com/office/drawing/2014/main" id="{5E505ADC-F71C-45E3-99A9-C49ABBCF44E4}"/>
              </a:ext>
            </a:extLst>
          </p:cNvPr>
          <p:cNvCxnSpPr/>
          <p:nvPr/>
        </p:nvCxnSpPr>
        <p:spPr>
          <a:xfrm>
            <a:off x="1982666" y="2380755"/>
            <a:ext cx="8501063" cy="1714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ovná spojnica 13">
            <a:extLst>
              <a:ext uri="{FF2B5EF4-FFF2-40B4-BE49-F238E27FC236}">
                <a16:creationId xmlns:a16="http://schemas.microsoft.com/office/drawing/2014/main" id="{E63A13FB-A9BC-475A-A2F9-50AB41470CE4}"/>
              </a:ext>
            </a:extLst>
          </p:cNvPr>
          <p:cNvCxnSpPr/>
          <p:nvPr/>
        </p:nvCxnSpPr>
        <p:spPr>
          <a:xfrm flipH="1">
            <a:off x="1982666" y="2452193"/>
            <a:ext cx="8501063" cy="1714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Rovná spojnica 14">
            <a:extLst>
              <a:ext uri="{FF2B5EF4-FFF2-40B4-BE49-F238E27FC236}">
                <a16:creationId xmlns:a16="http://schemas.microsoft.com/office/drawing/2014/main" id="{84740E48-460C-4710-A14E-F742947001C9}"/>
              </a:ext>
            </a:extLst>
          </p:cNvPr>
          <p:cNvCxnSpPr/>
          <p:nvPr/>
        </p:nvCxnSpPr>
        <p:spPr>
          <a:xfrm>
            <a:off x="1982666" y="4324971"/>
            <a:ext cx="8501063" cy="1714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Rovná spojnica 15">
            <a:extLst>
              <a:ext uri="{FF2B5EF4-FFF2-40B4-BE49-F238E27FC236}">
                <a16:creationId xmlns:a16="http://schemas.microsoft.com/office/drawing/2014/main" id="{AEC8B0FF-9AAD-4913-8BA3-5B15A6015522}"/>
              </a:ext>
            </a:extLst>
          </p:cNvPr>
          <p:cNvCxnSpPr/>
          <p:nvPr/>
        </p:nvCxnSpPr>
        <p:spPr>
          <a:xfrm flipH="1">
            <a:off x="1982666" y="4396409"/>
            <a:ext cx="8501063" cy="17145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69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par>
                                <p:cTn id="33" presetID="2" presetClass="entr" presetSubtype="4"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3000"/>
                                        <p:tgtEl>
                                          <p:spTgt spid="10"/>
                                        </p:tgtEl>
                                        <p:attrNameLst>
                                          <p:attrName>ppt_x</p:attrName>
                                        </p:attrNameLst>
                                      </p:cBhvr>
                                      <p:tavLst>
                                        <p:tav tm="0">
                                          <p:val>
                                            <p:strVal val="ppt_x"/>
                                          </p:val>
                                        </p:tav>
                                        <p:tav tm="100000">
                                          <p:val>
                                            <p:strVal val="ppt_x"/>
                                          </p:val>
                                        </p:tav>
                                      </p:tavLst>
                                    </p:anim>
                                    <p:anim calcmode="lin" valueType="num">
                                      <p:cBhvr additive="base">
                                        <p:cTn id="53" dur="3000"/>
                                        <p:tgtEl>
                                          <p:spTgt spid="10"/>
                                        </p:tgtEl>
                                        <p:attrNameLst>
                                          <p:attrName>ppt_y</p:attrName>
                                        </p:attrNameLst>
                                      </p:cBhvr>
                                      <p:tavLst>
                                        <p:tav tm="0">
                                          <p:val>
                                            <p:strVal val="ppt_y"/>
                                          </p:val>
                                        </p:tav>
                                        <p:tav tm="100000">
                                          <p:val>
                                            <p:strVal val="1+ppt_h/2"/>
                                          </p:val>
                                        </p:tav>
                                      </p:tavLst>
                                    </p:anim>
                                    <p:set>
                                      <p:cBhvr>
                                        <p:cTn id="54" dur="1" fill="hold">
                                          <p:stCondLst>
                                            <p:cond delay="2999"/>
                                          </p:stCondLst>
                                        </p:cTn>
                                        <p:tgtEl>
                                          <p:spTgt spid="10"/>
                                        </p:tgtEl>
                                        <p:attrNameLst>
                                          <p:attrName>style.visibility</p:attrName>
                                        </p:attrNameLst>
                                      </p:cBhvr>
                                      <p:to>
                                        <p:strVal val="hidden"/>
                                      </p:to>
                                    </p:set>
                                  </p:childTnLst>
                                </p:cTn>
                              </p:par>
                              <p:par>
                                <p:cTn id="55" presetID="2" presetClass="exit" presetSubtype="4" fill="hold" grpId="1" nodeType="withEffect">
                                  <p:stCondLst>
                                    <p:cond delay="0"/>
                                  </p:stCondLst>
                                  <p:childTnLst>
                                    <p:anim calcmode="lin" valueType="num">
                                      <p:cBhvr additive="base">
                                        <p:cTn id="56" dur="2000"/>
                                        <p:tgtEl>
                                          <p:spTgt spid="7"/>
                                        </p:tgtEl>
                                        <p:attrNameLst>
                                          <p:attrName>ppt_x</p:attrName>
                                        </p:attrNameLst>
                                      </p:cBhvr>
                                      <p:tavLst>
                                        <p:tav tm="0">
                                          <p:val>
                                            <p:strVal val="ppt_x"/>
                                          </p:val>
                                        </p:tav>
                                        <p:tav tm="100000">
                                          <p:val>
                                            <p:strVal val="ppt_x"/>
                                          </p:val>
                                        </p:tav>
                                      </p:tavLst>
                                    </p:anim>
                                    <p:anim calcmode="lin" valueType="num">
                                      <p:cBhvr additive="base">
                                        <p:cTn id="57" dur="2000"/>
                                        <p:tgtEl>
                                          <p:spTgt spid="7"/>
                                        </p:tgtEl>
                                        <p:attrNameLst>
                                          <p:attrName>ppt_y</p:attrName>
                                        </p:attrNameLst>
                                      </p:cBhvr>
                                      <p:tavLst>
                                        <p:tav tm="0">
                                          <p:val>
                                            <p:strVal val="ppt_y"/>
                                          </p:val>
                                        </p:tav>
                                        <p:tav tm="100000">
                                          <p:val>
                                            <p:strVal val="1+ppt_h/2"/>
                                          </p:val>
                                        </p:tav>
                                      </p:tavLst>
                                    </p:anim>
                                    <p:set>
                                      <p:cBhvr>
                                        <p:cTn id="58" dur="1" fill="hold">
                                          <p:stCondLst>
                                            <p:cond delay="1999"/>
                                          </p:stCondLst>
                                        </p:cTn>
                                        <p:tgtEl>
                                          <p:spTgt spid="7"/>
                                        </p:tgtEl>
                                        <p:attrNameLst>
                                          <p:attrName>style.visibility</p:attrName>
                                        </p:attrNameLst>
                                      </p:cBhvr>
                                      <p:to>
                                        <p:strVal val="hidden"/>
                                      </p:to>
                                    </p:set>
                                  </p:childTnLst>
                                </p:cTn>
                              </p:par>
                              <p:par>
                                <p:cTn id="59" presetID="2" presetClass="exit" presetSubtype="4" fill="hold" nodeType="with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par>
                                <p:cTn id="63" presetID="2" presetClass="exit" presetSubtype="4" fill="hold" nodeType="withEffect">
                                  <p:stCondLst>
                                    <p:cond delay="0"/>
                                  </p:stCondLst>
                                  <p:childTnLst>
                                    <p:anim calcmode="lin" valueType="num">
                                      <p:cBhvr additive="base">
                                        <p:cTn id="64" dur="500"/>
                                        <p:tgtEl>
                                          <p:spTgt spid="13"/>
                                        </p:tgtEl>
                                        <p:attrNameLst>
                                          <p:attrName>ppt_x</p:attrName>
                                        </p:attrNameLst>
                                      </p:cBhvr>
                                      <p:tavLst>
                                        <p:tav tm="0">
                                          <p:val>
                                            <p:strVal val="ppt_x"/>
                                          </p:val>
                                        </p:tav>
                                        <p:tav tm="100000">
                                          <p:val>
                                            <p:strVal val="ppt_x"/>
                                          </p:val>
                                        </p:tav>
                                      </p:tavLst>
                                    </p:anim>
                                    <p:anim calcmode="lin" valueType="num">
                                      <p:cBhvr additive="base">
                                        <p:cTn id="65" dur="500"/>
                                        <p:tgtEl>
                                          <p:spTgt spid="13"/>
                                        </p:tgtEl>
                                        <p:attrNameLst>
                                          <p:attrName>ppt_y</p:attrName>
                                        </p:attrNameLst>
                                      </p:cBhvr>
                                      <p:tavLst>
                                        <p:tav tm="0">
                                          <p:val>
                                            <p:strVal val="ppt_y"/>
                                          </p:val>
                                        </p:tav>
                                        <p:tav tm="100000">
                                          <p:val>
                                            <p:strVal val="1+ppt_h/2"/>
                                          </p:val>
                                        </p:tav>
                                      </p:tavLst>
                                    </p:anim>
                                    <p:set>
                                      <p:cBhvr>
                                        <p:cTn id="66" dur="1" fill="hold">
                                          <p:stCondLst>
                                            <p:cond delay="499"/>
                                          </p:stCondLst>
                                        </p:cTn>
                                        <p:tgtEl>
                                          <p:spTgt spid="13"/>
                                        </p:tgtEl>
                                        <p:attrNameLst>
                                          <p:attrName>style.visibility</p:attrName>
                                        </p:attrNameLst>
                                      </p:cBhvr>
                                      <p:to>
                                        <p:strVal val="hidden"/>
                                      </p:to>
                                    </p:set>
                                  </p:childTnLst>
                                </p:cTn>
                              </p:par>
                              <p:par>
                                <p:cTn id="67" presetID="2" presetClass="exit" presetSubtype="4" fill="hold" nodeType="withEffect">
                                  <p:stCondLst>
                                    <p:cond delay="0"/>
                                  </p:stCondLst>
                                  <p:childTnLst>
                                    <p:anim calcmode="lin" valueType="num">
                                      <p:cBhvr additive="base">
                                        <p:cTn id="68" dur="500"/>
                                        <p:tgtEl>
                                          <p:spTgt spid="16"/>
                                        </p:tgtEl>
                                        <p:attrNameLst>
                                          <p:attrName>ppt_x</p:attrName>
                                        </p:attrNameLst>
                                      </p:cBhvr>
                                      <p:tavLst>
                                        <p:tav tm="0">
                                          <p:val>
                                            <p:strVal val="ppt_x"/>
                                          </p:val>
                                        </p:tav>
                                        <p:tav tm="100000">
                                          <p:val>
                                            <p:strVal val="ppt_x"/>
                                          </p:val>
                                        </p:tav>
                                      </p:tavLst>
                                    </p:anim>
                                    <p:anim calcmode="lin" valueType="num">
                                      <p:cBhvr additive="base">
                                        <p:cTn id="69" dur="500"/>
                                        <p:tgtEl>
                                          <p:spTgt spid="16"/>
                                        </p:tgtEl>
                                        <p:attrNameLst>
                                          <p:attrName>ppt_y</p:attrName>
                                        </p:attrNameLst>
                                      </p:cBhvr>
                                      <p:tavLst>
                                        <p:tav tm="0">
                                          <p:val>
                                            <p:strVal val="ppt_y"/>
                                          </p:val>
                                        </p:tav>
                                        <p:tav tm="100000">
                                          <p:val>
                                            <p:strVal val="1+ppt_h/2"/>
                                          </p:val>
                                        </p:tav>
                                      </p:tavLst>
                                    </p:anim>
                                    <p:set>
                                      <p:cBhvr>
                                        <p:cTn id="70" dur="1" fill="hold">
                                          <p:stCondLst>
                                            <p:cond delay="499"/>
                                          </p:stCondLst>
                                        </p:cTn>
                                        <p:tgtEl>
                                          <p:spTgt spid="16"/>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15"/>
                                        </p:tgtEl>
                                        <p:attrNameLst>
                                          <p:attrName>ppt_x</p:attrName>
                                        </p:attrNameLst>
                                      </p:cBhvr>
                                      <p:tavLst>
                                        <p:tav tm="0">
                                          <p:val>
                                            <p:strVal val="ppt_x"/>
                                          </p:val>
                                        </p:tav>
                                        <p:tav tm="100000">
                                          <p:val>
                                            <p:strVal val="ppt_x"/>
                                          </p:val>
                                        </p:tav>
                                      </p:tavLst>
                                    </p:anim>
                                    <p:anim calcmode="lin" valueType="num">
                                      <p:cBhvr additive="base">
                                        <p:cTn id="73" dur="500"/>
                                        <p:tgtEl>
                                          <p:spTgt spid="15"/>
                                        </p:tgtEl>
                                        <p:attrNameLst>
                                          <p:attrName>ppt_y</p:attrName>
                                        </p:attrNameLst>
                                      </p:cBhvr>
                                      <p:tavLst>
                                        <p:tav tm="0">
                                          <p:val>
                                            <p:strVal val="ppt_y"/>
                                          </p:val>
                                        </p:tav>
                                        <p:tav tm="100000">
                                          <p:val>
                                            <p:strVal val="1+ppt_h/2"/>
                                          </p:val>
                                        </p:tav>
                                      </p:tavLst>
                                    </p:anim>
                                    <p:set>
                                      <p:cBhvr>
                                        <p:cTn id="74"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11" grpId="0" animBg="1"/>
      <p:bldP spid="12" grpId="0" animBg="1"/>
      <p:bldP spid="12"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161</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PÍSANIE NADPISOV</a:t>
            </a:r>
          </a:p>
        </p:txBody>
      </p:sp>
      <p:sp>
        <p:nvSpPr>
          <p:cNvPr id="16" name="BlokTextu 12">
            <a:extLst>
              <a:ext uri="{FF2B5EF4-FFF2-40B4-BE49-F238E27FC236}">
                <a16:creationId xmlns:a16="http://schemas.microsoft.com/office/drawing/2014/main" id="{A4D80560-271E-46D6-BE8C-3EEE2E0E5BC2}"/>
              </a:ext>
            </a:extLst>
          </p:cNvPr>
          <p:cNvSpPr txBox="1">
            <a:spLocks noChangeArrowheads="1"/>
          </p:cNvSpPr>
          <p:nvPr/>
        </p:nvSpPr>
        <p:spPr bwMode="auto">
          <a:xfrm>
            <a:off x="1637567" y="1088662"/>
            <a:ext cx="8715375" cy="1077913"/>
          </a:xfrm>
          <a:prstGeom prst="rect">
            <a:avLst/>
          </a:prstGeom>
          <a:noFill/>
          <a:ln w="9525">
            <a:noFill/>
            <a:miter lim="800000"/>
            <a:headEnd/>
            <a:tailEnd/>
          </a:ln>
        </p:spPr>
        <p:txBody>
          <a:bodyPr>
            <a:spAutoFit/>
          </a:bodyPr>
          <a:lstStyle/>
          <a:p>
            <a:pPr marL="457200" indent="-457200" algn="just">
              <a:buFontTx/>
              <a:buChar char="-"/>
            </a:pPr>
            <a:r>
              <a:rPr lang="sk-SK" sz="3200">
                <a:latin typeface="Calibri" pitchFamily="34" charset="0"/>
              </a:rPr>
              <a:t>nadpisy kapitol, podkapitol a oddielov sú zarovnané vľavo, </a:t>
            </a:r>
            <a:r>
              <a:rPr lang="sk-SK" sz="3200" b="1">
                <a:latin typeface="Calibri" pitchFamily="34" charset="0"/>
              </a:rPr>
              <a:t>t.j. píšu sa od začiatku riadku</a:t>
            </a:r>
            <a:r>
              <a:rPr lang="sk-SK" sz="3200">
                <a:latin typeface="Calibri" pitchFamily="34" charset="0"/>
              </a:rPr>
              <a:t>:</a:t>
            </a:r>
          </a:p>
        </p:txBody>
      </p:sp>
      <p:sp>
        <p:nvSpPr>
          <p:cNvPr id="17" name="Obdĺžnik 16">
            <a:extLst>
              <a:ext uri="{FF2B5EF4-FFF2-40B4-BE49-F238E27FC236}">
                <a16:creationId xmlns:a16="http://schemas.microsoft.com/office/drawing/2014/main" id="{99109C70-5219-4308-8B38-339FC109973C}"/>
              </a:ext>
            </a:extLst>
          </p:cNvPr>
          <p:cNvSpPr/>
          <p:nvPr/>
        </p:nvSpPr>
        <p:spPr>
          <a:xfrm>
            <a:off x="2065622" y="2303100"/>
            <a:ext cx="3929062" cy="378618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18" name="Obdĺžnik 17">
            <a:extLst>
              <a:ext uri="{FF2B5EF4-FFF2-40B4-BE49-F238E27FC236}">
                <a16:creationId xmlns:a16="http://schemas.microsoft.com/office/drawing/2014/main" id="{9EC7EFFB-7707-4AD0-9771-B3EDC6DF2B7D}"/>
              </a:ext>
            </a:extLst>
          </p:cNvPr>
          <p:cNvSpPr/>
          <p:nvPr/>
        </p:nvSpPr>
        <p:spPr>
          <a:xfrm>
            <a:off x="6138130" y="2303100"/>
            <a:ext cx="3929062" cy="37861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29" name="BlokTextu 28">
            <a:extLst>
              <a:ext uri="{FF2B5EF4-FFF2-40B4-BE49-F238E27FC236}">
                <a16:creationId xmlns:a16="http://schemas.microsoft.com/office/drawing/2014/main" id="{0D95DF62-42E5-45F9-A456-AA0DCD2C25A9}"/>
              </a:ext>
            </a:extLst>
          </p:cNvPr>
          <p:cNvSpPr txBox="1"/>
          <p:nvPr/>
        </p:nvSpPr>
        <p:spPr>
          <a:xfrm>
            <a:off x="2208497" y="2445975"/>
            <a:ext cx="3714750" cy="3386137"/>
          </a:xfrm>
          <a:prstGeom prst="rect">
            <a:avLst/>
          </a:prstGeom>
          <a:noFill/>
        </p:spPr>
        <p:txBody>
          <a:bodyPr>
            <a:spAutoFit/>
          </a:bodyPr>
          <a:lstStyle/>
          <a:p>
            <a:pPr fontAlgn="auto">
              <a:spcBef>
                <a:spcPts val="0"/>
              </a:spcBef>
              <a:spcAft>
                <a:spcPts val="0"/>
              </a:spcAft>
              <a:defRPr/>
            </a:pPr>
            <a:r>
              <a:rPr lang="sk-SK" sz="1200" b="1">
                <a:latin typeface="Times New Roman" pitchFamily="18" charset="0"/>
                <a:cs typeface="Times New Roman" pitchFamily="18" charset="0"/>
              </a:rPr>
              <a:t>1  ZÁKLADNÉ TEORETICKÉ VÝCHODISKÁ</a:t>
            </a:r>
            <a:endParaRPr lang="sk-SK" sz="1050">
              <a:latin typeface="Times New Roman" pitchFamily="18" charset="0"/>
              <a:cs typeface="Times New Roman" pitchFamily="18" charset="0"/>
            </a:endParaRPr>
          </a:p>
          <a:p>
            <a:pPr fontAlgn="auto">
              <a:spcBef>
                <a:spcPts val="0"/>
              </a:spcBef>
              <a:spcAft>
                <a:spcPts val="0"/>
              </a:spcAft>
              <a:defRPr/>
            </a:pPr>
            <a:r>
              <a:rPr lang="sk-SK" sz="1200" b="1">
                <a:latin typeface="Times New Roman" pitchFamily="18" charset="0"/>
                <a:cs typeface="Times New Roman" pitchFamily="18" charset="0"/>
              </a:rPr>
              <a:t> </a:t>
            </a:r>
            <a:endParaRPr lang="sk-SK" sz="1050">
              <a:latin typeface="Times New Roman" pitchFamily="18" charset="0"/>
              <a:cs typeface="Times New Roman" pitchFamily="18" charset="0"/>
            </a:endParaRPr>
          </a:p>
          <a:p>
            <a:pPr algn="just" fontAlgn="auto">
              <a:spcBef>
                <a:spcPts val="0"/>
              </a:spcBef>
              <a:spcAft>
                <a:spcPts val="0"/>
              </a:spcAft>
              <a:defRPr/>
            </a:pPr>
            <a:r>
              <a:rPr lang="sk-SK" sz="1200">
                <a:latin typeface="Times New Roman" pitchFamily="18" charset="0"/>
                <a:cs typeface="Times New Roman" pitchFamily="18" charset="0"/>
              </a:rPr>
              <a:t>      Marketingová orientácia organizácií a podnikov na zjednotenom európskom trhu je už dnes nepochybne nevyhnutnosťou. Medzi najlepšie patria tie, ktoré </a:t>
            </a:r>
            <a:endParaRPr lang="sk-SK" sz="1100">
              <a:latin typeface="Times New Roman" pitchFamily="18" charset="0"/>
              <a:cs typeface="Times New Roman" pitchFamily="18" charset="0"/>
            </a:endParaRPr>
          </a:p>
          <a:p>
            <a:pPr fontAlgn="auto">
              <a:spcBef>
                <a:spcPts val="0"/>
              </a:spcBef>
              <a:spcAft>
                <a:spcPts val="0"/>
              </a:spcAft>
              <a:defRPr/>
            </a:pPr>
            <a:r>
              <a:rPr lang="sk-SK" sz="1200">
                <a:latin typeface="Times New Roman" pitchFamily="18" charset="0"/>
                <a:cs typeface="Times New Roman" pitchFamily="18" charset="0"/>
              </a:rPr>
              <a:t> </a:t>
            </a:r>
            <a:endParaRPr lang="sk-SK" sz="1100">
              <a:latin typeface="Times New Roman" pitchFamily="18" charset="0"/>
              <a:cs typeface="Times New Roman" pitchFamily="18" charset="0"/>
            </a:endParaRPr>
          </a:p>
          <a:p>
            <a:pPr fontAlgn="auto">
              <a:spcBef>
                <a:spcPts val="0"/>
              </a:spcBef>
              <a:spcAft>
                <a:spcPts val="0"/>
              </a:spcAft>
              <a:defRPr/>
            </a:pPr>
            <a:r>
              <a:rPr lang="sk-SK" sz="1200" b="1">
                <a:latin typeface="Times New Roman" pitchFamily="18" charset="0"/>
                <a:cs typeface="Times New Roman" pitchFamily="18" charset="0"/>
              </a:rPr>
              <a:t>1.1 Výber cieľového trhu</a:t>
            </a:r>
            <a:endParaRPr lang="sk-SK" sz="1100">
              <a:latin typeface="Times New Roman" pitchFamily="18" charset="0"/>
              <a:cs typeface="Times New Roman" pitchFamily="18" charset="0"/>
            </a:endParaRPr>
          </a:p>
          <a:p>
            <a:pPr fontAlgn="auto">
              <a:spcBef>
                <a:spcPts val="0"/>
              </a:spcBef>
              <a:spcAft>
                <a:spcPts val="0"/>
              </a:spcAft>
              <a:defRPr/>
            </a:pPr>
            <a:r>
              <a:rPr lang="sk-SK" sz="500">
                <a:latin typeface="Times New Roman" pitchFamily="18" charset="0"/>
                <a:cs typeface="Times New Roman" pitchFamily="18" charset="0"/>
              </a:rPr>
              <a:t> </a:t>
            </a:r>
            <a:endParaRPr lang="sk-SK" sz="2400">
              <a:latin typeface="Times New Roman" pitchFamily="18" charset="0"/>
              <a:cs typeface="Times New Roman" pitchFamily="18" charset="0"/>
            </a:endParaRPr>
          </a:p>
          <a:p>
            <a:pPr algn="just" fontAlgn="auto">
              <a:spcBef>
                <a:spcPts val="0"/>
              </a:spcBef>
              <a:spcAft>
                <a:spcPts val="0"/>
              </a:spcAft>
              <a:defRPr/>
            </a:pPr>
            <a:r>
              <a:rPr lang="sk-SK" sz="1200">
                <a:latin typeface="Times New Roman" pitchFamily="18" charset="0"/>
                <a:cs typeface="Times New Roman" pitchFamily="18" charset="0"/>
              </a:rPr>
              <a:t>      </a:t>
            </a:r>
            <a:r>
              <a:rPr lang="sk-SK" sz="1200" err="1">
                <a:latin typeface="Times New Roman" pitchFamily="18" charset="0"/>
                <a:cs typeface="Times New Roman" pitchFamily="18" charset="0"/>
              </a:rPr>
              <a:t>Akonáhle</a:t>
            </a:r>
            <a:r>
              <a:rPr lang="sk-SK" sz="1200">
                <a:latin typeface="Times New Roman" pitchFamily="18" charset="0"/>
                <a:cs typeface="Times New Roman" pitchFamily="18" charset="0"/>
              </a:rPr>
              <a:t> organizácia identifikuje svoje trhové (segmentové) príležitosti, musí prikročiť k ich vyhodnoteniu a rozhodnúť sa, ktoré segmenty sa stanú jeho </a:t>
            </a:r>
            <a:endParaRPr lang="sk-SK" sz="1100">
              <a:latin typeface="Times New Roman" pitchFamily="18" charset="0"/>
              <a:cs typeface="Times New Roman" pitchFamily="18" charset="0"/>
            </a:endParaRPr>
          </a:p>
          <a:p>
            <a:pPr fontAlgn="auto">
              <a:spcBef>
                <a:spcPts val="0"/>
              </a:spcBef>
              <a:spcAft>
                <a:spcPts val="0"/>
              </a:spcAft>
              <a:defRPr/>
            </a:pPr>
            <a:endParaRPr lang="sk-SK" sz="1200" i="1">
              <a:latin typeface="Times New Roman" pitchFamily="18" charset="0"/>
              <a:cs typeface="Times New Roman" pitchFamily="18" charset="0"/>
            </a:endParaRPr>
          </a:p>
          <a:p>
            <a:pPr fontAlgn="auto">
              <a:spcBef>
                <a:spcPts val="0"/>
              </a:spcBef>
              <a:spcAft>
                <a:spcPts val="0"/>
              </a:spcAft>
              <a:defRPr/>
            </a:pPr>
            <a:r>
              <a:rPr lang="sk-SK" sz="1200" b="1">
                <a:latin typeface="Times New Roman" pitchFamily="18" charset="0"/>
                <a:cs typeface="Times New Roman" pitchFamily="18" charset="0"/>
              </a:rPr>
              <a:t>1.1.1 </a:t>
            </a:r>
            <a:r>
              <a:rPr lang="sk-SK" sz="1200" b="1" i="1">
                <a:latin typeface="Times New Roman" pitchFamily="18" charset="0"/>
                <a:cs typeface="Times New Roman" pitchFamily="18" charset="0"/>
              </a:rPr>
              <a:t> </a:t>
            </a:r>
            <a:r>
              <a:rPr lang="sk-SK" sz="1200" b="1">
                <a:latin typeface="Times New Roman" pitchFamily="18" charset="0"/>
                <a:cs typeface="Times New Roman" pitchFamily="18" charset="0"/>
              </a:rPr>
              <a:t>Vymedzenie a tvorba trhovej pozície</a:t>
            </a:r>
            <a:endParaRPr lang="sk-SK" sz="1100">
              <a:latin typeface="Times New Roman" pitchFamily="18" charset="0"/>
              <a:cs typeface="Times New Roman" pitchFamily="18" charset="0"/>
            </a:endParaRPr>
          </a:p>
          <a:p>
            <a:pPr fontAlgn="auto">
              <a:spcBef>
                <a:spcPts val="0"/>
              </a:spcBef>
              <a:spcAft>
                <a:spcPts val="0"/>
              </a:spcAft>
              <a:defRPr/>
            </a:pPr>
            <a:r>
              <a:rPr lang="sk-SK" sz="500">
                <a:latin typeface="Times New Roman" pitchFamily="18" charset="0"/>
                <a:cs typeface="Times New Roman" pitchFamily="18" charset="0"/>
              </a:rPr>
              <a:t> </a:t>
            </a:r>
            <a:endParaRPr lang="sk-SK" sz="2400">
              <a:latin typeface="Times New Roman" pitchFamily="18" charset="0"/>
              <a:cs typeface="Times New Roman" pitchFamily="18" charset="0"/>
            </a:endParaRPr>
          </a:p>
          <a:p>
            <a:pPr algn="just" fontAlgn="auto">
              <a:spcBef>
                <a:spcPts val="0"/>
              </a:spcBef>
              <a:spcAft>
                <a:spcPts val="0"/>
              </a:spcAft>
              <a:defRPr/>
            </a:pPr>
            <a:r>
              <a:rPr lang="sk-SK" sz="1200">
                <a:latin typeface="Times New Roman" pitchFamily="18" charset="0"/>
                <a:cs typeface="Times New Roman" pitchFamily="18" charset="0"/>
              </a:rPr>
              <a:t>      Výsledná trhová pozícia ponuky organizácie je daná tým, ako ju vnímajú kľúčové skupiny verejnosti a predovšetkým zákazníci. Ide o to, ako práve zákazníci </a:t>
            </a:r>
            <a:endParaRPr lang="sk-SK" sz="1100">
              <a:latin typeface="Times New Roman" pitchFamily="18" charset="0"/>
              <a:cs typeface="Times New Roman" pitchFamily="18" charset="0"/>
            </a:endParaRPr>
          </a:p>
          <a:p>
            <a:pPr fontAlgn="auto">
              <a:spcBef>
                <a:spcPts val="0"/>
              </a:spcBef>
              <a:spcAft>
                <a:spcPts val="0"/>
              </a:spcAft>
              <a:defRPr/>
            </a:pPr>
            <a:endParaRPr lang="sk-SK" sz="1200">
              <a:latin typeface="Times New Roman" pitchFamily="18" charset="0"/>
              <a:cs typeface="Times New Roman" pitchFamily="18" charset="0"/>
            </a:endParaRPr>
          </a:p>
        </p:txBody>
      </p:sp>
      <p:sp>
        <p:nvSpPr>
          <p:cNvPr id="30" name="BlokTextu 29">
            <a:extLst>
              <a:ext uri="{FF2B5EF4-FFF2-40B4-BE49-F238E27FC236}">
                <a16:creationId xmlns:a16="http://schemas.microsoft.com/office/drawing/2014/main" id="{D6CF1720-A532-4B81-94DB-E0AB740BFCF9}"/>
              </a:ext>
            </a:extLst>
          </p:cNvPr>
          <p:cNvSpPr txBox="1"/>
          <p:nvPr/>
        </p:nvSpPr>
        <p:spPr>
          <a:xfrm>
            <a:off x="6281005" y="2445975"/>
            <a:ext cx="3714750" cy="3386137"/>
          </a:xfrm>
          <a:prstGeom prst="rect">
            <a:avLst/>
          </a:prstGeom>
          <a:noFill/>
        </p:spPr>
        <p:txBody>
          <a:bodyPr>
            <a:spAutoFit/>
          </a:bodyPr>
          <a:lstStyle/>
          <a:p>
            <a:pPr algn="ctr" fontAlgn="auto">
              <a:spcBef>
                <a:spcPts val="0"/>
              </a:spcBef>
              <a:spcAft>
                <a:spcPts val="0"/>
              </a:spcAft>
              <a:defRPr/>
            </a:pPr>
            <a:r>
              <a:rPr lang="sk-SK" sz="1200" b="1" dirty="0">
                <a:latin typeface="Times New Roman" pitchFamily="18" charset="0"/>
                <a:cs typeface="Times New Roman" pitchFamily="18" charset="0"/>
              </a:rPr>
              <a:t>1  ZÁKLADNÉ TEORETICKÉ VÝCHODISKÁ</a:t>
            </a:r>
            <a:endParaRPr lang="sk-SK" sz="1050" dirty="0">
              <a:latin typeface="Times New Roman" pitchFamily="18" charset="0"/>
              <a:cs typeface="Times New Roman" pitchFamily="18" charset="0"/>
            </a:endParaRPr>
          </a:p>
          <a:p>
            <a:pPr fontAlgn="auto">
              <a:spcBef>
                <a:spcPts val="0"/>
              </a:spcBef>
              <a:spcAft>
                <a:spcPts val="0"/>
              </a:spcAft>
              <a:defRPr/>
            </a:pPr>
            <a:r>
              <a:rPr lang="sk-SK" sz="1200" b="1" dirty="0">
                <a:latin typeface="Times New Roman" pitchFamily="18" charset="0"/>
                <a:cs typeface="Times New Roman" pitchFamily="18" charset="0"/>
              </a:rPr>
              <a:t> </a:t>
            </a:r>
            <a:endParaRPr lang="sk-SK" sz="1050" dirty="0">
              <a:latin typeface="Times New Roman" pitchFamily="18" charset="0"/>
              <a:cs typeface="Times New Roman" pitchFamily="18" charset="0"/>
            </a:endParaRPr>
          </a:p>
          <a:p>
            <a:pPr algn="just" fontAlgn="auto">
              <a:spcBef>
                <a:spcPts val="0"/>
              </a:spcBef>
              <a:spcAft>
                <a:spcPts val="0"/>
              </a:spcAft>
              <a:defRPr/>
            </a:pPr>
            <a:r>
              <a:rPr lang="sk-SK" sz="1200" dirty="0">
                <a:latin typeface="Times New Roman" pitchFamily="18" charset="0"/>
                <a:cs typeface="Times New Roman" pitchFamily="18" charset="0"/>
              </a:rPr>
              <a:t>      Marketingová orientácia organizácií a podnikov na zjednotenom európskom trhu je už dnes nepochybne nevyhnutnosťou. Medzi najlepšie patria tie, ktoré </a:t>
            </a:r>
            <a:endParaRPr lang="sk-SK" sz="1100" dirty="0">
              <a:latin typeface="Times New Roman" pitchFamily="18" charset="0"/>
              <a:cs typeface="Times New Roman" pitchFamily="18" charset="0"/>
            </a:endParaRPr>
          </a:p>
          <a:p>
            <a:pPr fontAlgn="auto">
              <a:spcBef>
                <a:spcPts val="0"/>
              </a:spcBef>
              <a:spcAft>
                <a:spcPts val="0"/>
              </a:spcAft>
              <a:defRPr/>
            </a:pPr>
            <a:r>
              <a:rPr lang="sk-SK" sz="1200" dirty="0">
                <a:latin typeface="Times New Roman" pitchFamily="18" charset="0"/>
                <a:cs typeface="Times New Roman" pitchFamily="18" charset="0"/>
              </a:rPr>
              <a:t> </a:t>
            </a:r>
            <a:endParaRPr lang="sk-SK" sz="1100" dirty="0">
              <a:latin typeface="Times New Roman" pitchFamily="18" charset="0"/>
              <a:cs typeface="Times New Roman" pitchFamily="18" charset="0"/>
            </a:endParaRPr>
          </a:p>
          <a:p>
            <a:pPr algn="ctr" fontAlgn="auto">
              <a:spcBef>
                <a:spcPts val="0"/>
              </a:spcBef>
              <a:spcAft>
                <a:spcPts val="0"/>
              </a:spcAft>
              <a:defRPr/>
            </a:pPr>
            <a:r>
              <a:rPr lang="sk-SK" sz="1200" b="1" dirty="0">
                <a:latin typeface="Times New Roman" pitchFamily="18" charset="0"/>
                <a:cs typeface="Times New Roman" pitchFamily="18" charset="0"/>
              </a:rPr>
              <a:t>1.1 Výber cieľového trhu</a:t>
            </a:r>
            <a:endParaRPr lang="sk-SK" sz="1100" dirty="0">
              <a:latin typeface="Times New Roman" pitchFamily="18" charset="0"/>
              <a:cs typeface="Times New Roman" pitchFamily="18" charset="0"/>
            </a:endParaRPr>
          </a:p>
          <a:p>
            <a:pPr fontAlgn="auto">
              <a:spcBef>
                <a:spcPts val="0"/>
              </a:spcBef>
              <a:spcAft>
                <a:spcPts val="0"/>
              </a:spcAft>
              <a:defRPr/>
            </a:pPr>
            <a:r>
              <a:rPr lang="sk-SK" sz="500" dirty="0">
                <a:latin typeface="Times New Roman" pitchFamily="18" charset="0"/>
                <a:cs typeface="Times New Roman" pitchFamily="18" charset="0"/>
              </a:rPr>
              <a:t> </a:t>
            </a:r>
            <a:endParaRPr lang="sk-SK" sz="2400" dirty="0">
              <a:latin typeface="Times New Roman" pitchFamily="18" charset="0"/>
              <a:cs typeface="Times New Roman" pitchFamily="18" charset="0"/>
            </a:endParaRPr>
          </a:p>
          <a:p>
            <a:pPr algn="just" fontAlgn="auto">
              <a:spcBef>
                <a:spcPts val="0"/>
              </a:spcBef>
              <a:spcAft>
                <a:spcPts val="0"/>
              </a:spcAft>
              <a:defRPr/>
            </a:pPr>
            <a:r>
              <a:rPr lang="sk-SK" sz="1200" dirty="0">
                <a:latin typeface="Times New Roman" pitchFamily="18" charset="0"/>
                <a:cs typeface="Times New Roman" pitchFamily="18" charset="0"/>
              </a:rPr>
              <a:t>      </a:t>
            </a:r>
            <a:r>
              <a:rPr lang="sk-SK" sz="1200" dirty="0" err="1">
                <a:latin typeface="Times New Roman" pitchFamily="18" charset="0"/>
                <a:cs typeface="Times New Roman" pitchFamily="18" charset="0"/>
              </a:rPr>
              <a:t>Akonáhle</a:t>
            </a:r>
            <a:r>
              <a:rPr lang="sk-SK" sz="1200" dirty="0">
                <a:latin typeface="Times New Roman" pitchFamily="18" charset="0"/>
                <a:cs typeface="Times New Roman" pitchFamily="18" charset="0"/>
              </a:rPr>
              <a:t> organizácia identifikuje svoje trhové (segmentové) príležitosti, musí prikročiť k ich vyhodnoteniu a rozhodnúť sa, ktoré segmenty sa stanú jeho </a:t>
            </a:r>
            <a:endParaRPr lang="sk-SK" sz="1100" dirty="0">
              <a:latin typeface="Times New Roman" pitchFamily="18" charset="0"/>
              <a:cs typeface="Times New Roman" pitchFamily="18" charset="0"/>
            </a:endParaRPr>
          </a:p>
          <a:p>
            <a:pPr fontAlgn="auto">
              <a:spcBef>
                <a:spcPts val="0"/>
              </a:spcBef>
              <a:spcAft>
                <a:spcPts val="0"/>
              </a:spcAft>
              <a:defRPr/>
            </a:pPr>
            <a:endParaRPr lang="sk-SK" sz="1200" i="1" dirty="0">
              <a:latin typeface="Times New Roman" pitchFamily="18" charset="0"/>
              <a:cs typeface="Times New Roman" pitchFamily="18" charset="0"/>
            </a:endParaRPr>
          </a:p>
          <a:p>
            <a:pPr fontAlgn="auto">
              <a:spcBef>
                <a:spcPts val="0"/>
              </a:spcBef>
              <a:spcAft>
                <a:spcPts val="0"/>
              </a:spcAft>
              <a:defRPr/>
            </a:pPr>
            <a:r>
              <a:rPr lang="sk-SK" sz="1200" b="1" dirty="0">
                <a:latin typeface="Times New Roman" pitchFamily="18" charset="0"/>
                <a:cs typeface="Times New Roman" pitchFamily="18" charset="0"/>
              </a:rPr>
              <a:t>      1.1.1 </a:t>
            </a:r>
            <a:r>
              <a:rPr lang="sk-SK" sz="1200" b="1" i="1" dirty="0">
                <a:latin typeface="Times New Roman" pitchFamily="18" charset="0"/>
                <a:cs typeface="Times New Roman" pitchFamily="18" charset="0"/>
              </a:rPr>
              <a:t> </a:t>
            </a:r>
            <a:r>
              <a:rPr lang="sk-SK" sz="1200" b="1" dirty="0">
                <a:latin typeface="Times New Roman" pitchFamily="18" charset="0"/>
                <a:cs typeface="Times New Roman" pitchFamily="18" charset="0"/>
              </a:rPr>
              <a:t>Vymedzenie a tvorba trhovej pozície</a:t>
            </a:r>
            <a:endParaRPr lang="sk-SK" sz="1100" dirty="0">
              <a:latin typeface="Times New Roman" pitchFamily="18" charset="0"/>
              <a:cs typeface="Times New Roman" pitchFamily="18" charset="0"/>
            </a:endParaRPr>
          </a:p>
          <a:p>
            <a:pPr fontAlgn="auto">
              <a:spcBef>
                <a:spcPts val="0"/>
              </a:spcBef>
              <a:spcAft>
                <a:spcPts val="0"/>
              </a:spcAft>
              <a:defRPr/>
            </a:pPr>
            <a:r>
              <a:rPr lang="sk-SK" sz="500" dirty="0">
                <a:latin typeface="Times New Roman" pitchFamily="18" charset="0"/>
                <a:cs typeface="Times New Roman" pitchFamily="18" charset="0"/>
              </a:rPr>
              <a:t> </a:t>
            </a:r>
            <a:endParaRPr lang="sk-SK" sz="2400" dirty="0">
              <a:latin typeface="Times New Roman" pitchFamily="18" charset="0"/>
              <a:cs typeface="Times New Roman" pitchFamily="18" charset="0"/>
            </a:endParaRPr>
          </a:p>
          <a:p>
            <a:pPr algn="just" fontAlgn="auto">
              <a:spcBef>
                <a:spcPts val="0"/>
              </a:spcBef>
              <a:spcAft>
                <a:spcPts val="0"/>
              </a:spcAft>
              <a:defRPr/>
            </a:pPr>
            <a:r>
              <a:rPr lang="sk-SK" sz="1200" dirty="0">
                <a:latin typeface="Times New Roman" pitchFamily="18" charset="0"/>
                <a:cs typeface="Times New Roman" pitchFamily="18" charset="0"/>
              </a:rPr>
              <a:t>      Výsledná trhová pozícia ponuky organizácie je daná tým, ako ju vnímajú kľúčové skupiny verejnosti a predovšetkým zákazníci. Ide o to, ako práve zákazníci </a:t>
            </a:r>
            <a:endParaRPr lang="sk-SK" sz="1100" dirty="0">
              <a:latin typeface="Times New Roman" pitchFamily="18" charset="0"/>
              <a:cs typeface="Times New Roman" pitchFamily="18" charset="0"/>
            </a:endParaRPr>
          </a:p>
          <a:p>
            <a:pPr fontAlgn="auto">
              <a:spcBef>
                <a:spcPts val="0"/>
              </a:spcBef>
              <a:spcAft>
                <a:spcPts val="0"/>
              </a:spcAft>
              <a:defRPr/>
            </a:pPr>
            <a:endParaRPr lang="sk-SK" sz="1200" dirty="0">
              <a:latin typeface="Times New Roman" pitchFamily="18" charset="0"/>
              <a:cs typeface="Times New Roman" pitchFamily="18" charset="0"/>
            </a:endParaRPr>
          </a:p>
        </p:txBody>
      </p:sp>
      <p:cxnSp>
        <p:nvCxnSpPr>
          <p:cNvPr id="31" name="Rovná spojnica 30">
            <a:extLst>
              <a:ext uri="{FF2B5EF4-FFF2-40B4-BE49-F238E27FC236}">
                <a16:creationId xmlns:a16="http://schemas.microsoft.com/office/drawing/2014/main" id="{FD3BA0CC-19D7-4023-A5EC-639167FCA06E}"/>
              </a:ext>
            </a:extLst>
          </p:cNvPr>
          <p:cNvCxnSpPr/>
          <p:nvPr/>
        </p:nvCxnSpPr>
        <p:spPr>
          <a:xfrm rot="5400000">
            <a:off x="422559" y="4231912"/>
            <a:ext cx="3714750"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32" name="Rovná spojnica 31">
            <a:extLst>
              <a:ext uri="{FF2B5EF4-FFF2-40B4-BE49-F238E27FC236}">
                <a16:creationId xmlns:a16="http://schemas.microsoft.com/office/drawing/2014/main" id="{813148D1-E847-4F34-BDE0-49FA77F70039}"/>
              </a:ext>
            </a:extLst>
          </p:cNvPr>
          <p:cNvCxnSpPr/>
          <p:nvPr/>
        </p:nvCxnSpPr>
        <p:spPr>
          <a:xfrm rot="5400000">
            <a:off x="4495067" y="4303350"/>
            <a:ext cx="371475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BlokTextu 20">
            <a:extLst>
              <a:ext uri="{FF2B5EF4-FFF2-40B4-BE49-F238E27FC236}">
                <a16:creationId xmlns:a16="http://schemas.microsoft.com/office/drawing/2014/main" id="{C7326F11-C71C-4FA6-9A87-8EA2EF3F4A34}"/>
              </a:ext>
            </a:extLst>
          </p:cNvPr>
          <p:cNvSpPr txBox="1">
            <a:spLocks noChangeArrowheads="1"/>
          </p:cNvSpPr>
          <p:nvPr/>
        </p:nvSpPr>
        <p:spPr bwMode="auto">
          <a:xfrm>
            <a:off x="7116823" y="5540012"/>
            <a:ext cx="1971675" cy="584200"/>
          </a:xfrm>
          <a:prstGeom prst="rect">
            <a:avLst/>
          </a:prstGeom>
          <a:noFill/>
          <a:ln w="9525">
            <a:noFill/>
            <a:miter lim="800000"/>
            <a:headEnd/>
            <a:tailEnd/>
          </a:ln>
        </p:spPr>
        <p:txBody>
          <a:bodyPr wrap="none">
            <a:spAutoFit/>
          </a:bodyPr>
          <a:lstStyle/>
          <a:p>
            <a:pPr algn="ctr"/>
            <a:r>
              <a:rPr lang="sk-SK" sz="3200" b="1" dirty="0">
                <a:solidFill>
                  <a:srgbClr val="FF0000"/>
                </a:solidFill>
                <a:latin typeface="Calibri" pitchFamily="34" charset="0"/>
              </a:rPr>
              <a:t>TAKTO NIE</a:t>
            </a:r>
          </a:p>
        </p:txBody>
      </p:sp>
      <p:cxnSp>
        <p:nvCxnSpPr>
          <p:cNvPr id="34" name="Rovná spojovacia šípka 33">
            <a:extLst>
              <a:ext uri="{FF2B5EF4-FFF2-40B4-BE49-F238E27FC236}">
                <a16:creationId xmlns:a16="http://schemas.microsoft.com/office/drawing/2014/main" id="{0AA90595-AEDD-4CEB-AF1A-A19C5BA0225D}"/>
              </a:ext>
            </a:extLst>
          </p:cNvPr>
          <p:cNvCxnSpPr/>
          <p:nvPr/>
        </p:nvCxnSpPr>
        <p:spPr>
          <a:xfrm>
            <a:off x="6352442" y="2588850"/>
            <a:ext cx="214313"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Rovná spojovacia šípka 34">
            <a:extLst>
              <a:ext uri="{FF2B5EF4-FFF2-40B4-BE49-F238E27FC236}">
                <a16:creationId xmlns:a16="http://schemas.microsoft.com/office/drawing/2014/main" id="{55E05E79-7B87-45F2-81E2-F4F877BDCFD1}"/>
              </a:ext>
            </a:extLst>
          </p:cNvPr>
          <p:cNvCxnSpPr/>
          <p:nvPr/>
        </p:nvCxnSpPr>
        <p:spPr>
          <a:xfrm>
            <a:off x="6352442" y="3660412"/>
            <a:ext cx="100012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Rovná spojovacia šípka 35">
            <a:extLst>
              <a:ext uri="{FF2B5EF4-FFF2-40B4-BE49-F238E27FC236}">
                <a16:creationId xmlns:a16="http://schemas.microsoft.com/office/drawing/2014/main" id="{864FEC5F-F76A-4003-8B56-CC6B337476C6}"/>
              </a:ext>
            </a:extLst>
          </p:cNvPr>
          <p:cNvCxnSpPr/>
          <p:nvPr/>
        </p:nvCxnSpPr>
        <p:spPr>
          <a:xfrm>
            <a:off x="6352442" y="4874850"/>
            <a:ext cx="28575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7" name="Picture 2" descr="http://cdn.cultofandroid.com/wp-content/uploads/2012/04/shock.jpg">
            <a:extLst>
              <a:ext uri="{FF2B5EF4-FFF2-40B4-BE49-F238E27FC236}">
                <a16:creationId xmlns:a16="http://schemas.microsoft.com/office/drawing/2014/main" id="{C33DBF73-C236-472A-9A62-26D2898E892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250731" y="2649176"/>
            <a:ext cx="996902" cy="130631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www.better-world-energy.com/wp-content/uploads/2012/08/Like_Blog_Post.png">
            <a:extLst>
              <a:ext uri="{FF2B5EF4-FFF2-40B4-BE49-F238E27FC236}">
                <a16:creationId xmlns:a16="http://schemas.microsoft.com/office/drawing/2014/main" id="{DD96198A-B52A-4048-87FA-56352A282EAE}"/>
              </a:ext>
            </a:extLst>
          </p:cNvPr>
          <p:cNvPicPr>
            <a:picLocks noChangeAspect="1" noChangeArrowheads="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931353" y="2789569"/>
            <a:ext cx="1025528" cy="102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5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2000" fill="hold"/>
                                        <p:tgtEl>
                                          <p:spTgt spid="31"/>
                                        </p:tgtEl>
                                        <p:attrNameLst>
                                          <p:attrName>ppt_x</p:attrName>
                                        </p:attrNameLst>
                                      </p:cBhvr>
                                      <p:tavLst>
                                        <p:tav tm="0">
                                          <p:val>
                                            <p:strVal val="#ppt_x"/>
                                          </p:val>
                                        </p:tav>
                                        <p:tav tm="100000">
                                          <p:val>
                                            <p:strVal val="#ppt_x"/>
                                          </p:val>
                                        </p:tav>
                                      </p:tavLst>
                                    </p:anim>
                                    <p:anim calcmode="lin" valueType="num">
                                      <p:cBhvr additive="base">
                                        <p:cTn id="8" dur="20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2" presetClass="entr" presetSubtype="1" fill="hold" nodeType="afterEffect">
                                  <p:stCondLst>
                                    <p:cond delay="50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2000" fill="hold"/>
                                        <p:tgtEl>
                                          <p:spTgt spid="32"/>
                                        </p:tgtEl>
                                        <p:attrNameLst>
                                          <p:attrName>ppt_x</p:attrName>
                                        </p:attrNameLst>
                                      </p:cBhvr>
                                      <p:tavLst>
                                        <p:tav tm="0">
                                          <p:val>
                                            <p:strVal val="#ppt_x"/>
                                          </p:val>
                                        </p:tav>
                                        <p:tav tm="100000">
                                          <p:val>
                                            <p:strVal val="#ppt_x"/>
                                          </p:val>
                                        </p:tav>
                                      </p:tavLst>
                                    </p:anim>
                                    <p:anim calcmode="lin" valueType="num">
                                      <p:cBhvr additive="base">
                                        <p:cTn id="13" dur="2000" fill="hold"/>
                                        <p:tgtEl>
                                          <p:spTgt spid="32"/>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50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2000" fill="hold"/>
                                        <p:tgtEl>
                                          <p:spTgt spid="34"/>
                                        </p:tgtEl>
                                        <p:attrNameLst>
                                          <p:attrName>ppt_x</p:attrName>
                                        </p:attrNameLst>
                                      </p:cBhvr>
                                      <p:tavLst>
                                        <p:tav tm="0">
                                          <p:val>
                                            <p:strVal val="#ppt_x"/>
                                          </p:val>
                                        </p:tav>
                                        <p:tav tm="100000">
                                          <p:val>
                                            <p:strVal val="#ppt_x"/>
                                          </p:val>
                                        </p:tav>
                                      </p:tavLst>
                                    </p:anim>
                                    <p:anim calcmode="lin" valueType="num">
                                      <p:cBhvr additive="base">
                                        <p:cTn id="17" dur="2000" fill="hold"/>
                                        <p:tgtEl>
                                          <p:spTgt spid="34"/>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2000" fill="hold"/>
                                        <p:tgtEl>
                                          <p:spTgt spid="35"/>
                                        </p:tgtEl>
                                        <p:attrNameLst>
                                          <p:attrName>ppt_x</p:attrName>
                                        </p:attrNameLst>
                                      </p:cBhvr>
                                      <p:tavLst>
                                        <p:tav tm="0">
                                          <p:val>
                                            <p:strVal val="#ppt_x"/>
                                          </p:val>
                                        </p:tav>
                                        <p:tav tm="100000">
                                          <p:val>
                                            <p:strVal val="#ppt_x"/>
                                          </p:val>
                                        </p:tav>
                                      </p:tavLst>
                                    </p:anim>
                                    <p:anim calcmode="lin" valueType="num">
                                      <p:cBhvr additive="base">
                                        <p:cTn id="21" dur="2000" fill="hold"/>
                                        <p:tgtEl>
                                          <p:spTgt spid="35"/>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2000" fill="hold"/>
                                        <p:tgtEl>
                                          <p:spTgt spid="36"/>
                                        </p:tgtEl>
                                        <p:attrNameLst>
                                          <p:attrName>ppt_x</p:attrName>
                                        </p:attrNameLst>
                                      </p:cBhvr>
                                      <p:tavLst>
                                        <p:tav tm="0">
                                          <p:val>
                                            <p:strVal val="#ppt_x"/>
                                          </p:val>
                                        </p:tav>
                                        <p:tav tm="100000">
                                          <p:val>
                                            <p:strVal val="#ppt_x"/>
                                          </p:val>
                                        </p:tav>
                                      </p:tavLst>
                                    </p:anim>
                                    <p:anim calcmode="lin" valueType="num">
                                      <p:cBhvr additive="base">
                                        <p:cTn id="25"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PÍSANIE NADPISOV</a:t>
            </a:r>
          </a:p>
        </p:txBody>
      </p:sp>
      <p:sp>
        <p:nvSpPr>
          <p:cNvPr id="19" name="Obdĺžnik 18">
            <a:extLst>
              <a:ext uri="{FF2B5EF4-FFF2-40B4-BE49-F238E27FC236}">
                <a16:creationId xmlns:a16="http://schemas.microsoft.com/office/drawing/2014/main" id="{9A4F6596-9EB4-4119-B1FF-19F2680F0108}"/>
              </a:ext>
            </a:extLst>
          </p:cNvPr>
          <p:cNvSpPr/>
          <p:nvPr/>
        </p:nvSpPr>
        <p:spPr>
          <a:xfrm>
            <a:off x="1848217" y="992170"/>
            <a:ext cx="3929062" cy="510969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20" name="Obdĺžnik 19">
            <a:extLst>
              <a:ext uri="{FF2B5EF4-FFF2-40B4-BE49-F238E27FC236}">
                <a16:creationId xmlns:a16="http://schemas.microsoft.com/office/drawing/2014/main" id="{1ED0471D-A84A-4474-B933-DF0F45BBB033}"/>
              </a:ext>
            </a:extLst>
          </p:cNvPr>
          <p:cNvSpPr/>
          <p:nvPr/>
        </p:nvSpPr>
        <p:spPr>
          <a:xfrm>
            <a:off x="6205904" y="992170"/>
            <a:ext cx="3929063" cy="510969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21" name="BlokTextu 8">
            <a:extLst>
              <a:ext uri="{FF2B5EF4-FFF2-40B4-BE49-F238E27FC236}">
                <a16:creationId xmlns:a16="http://schemas.microsoft.com/office/drawing/2014/main" id="{947068D0-0649-4B5D-90B3-BC3F83677F1A}"/>
              </a:ext>
            </a:extLst>
          </p:cNvPr>
          <p:cNvSpPr txBox="1">
            <a:spLocks noChangeArrowheads="1"/>
          </p:cNvSpPr>
          <p:nvPr/>
        </p:nvSpPr>
        <p:spPr bwMode="auto">
          <a:xfrm>
            <a:off x="3622369" y="5719274"/>
            <a:ext cx="415925" cy="369888"/>
          </a:xfrm>
          <a:prstGeom prst="rect">
            <a:avLst/>
          </a:prstGeom>
          <a:noFill/>
          <a:ln w="9525">
            <a:noFill/>
            <a:miter lim="800000"/>
            <a:headEnd/>
            <a:tailEnd/>
          </a:ln>
        </p:spPr>
        <p:txBody>
          <a:bodyPr wrap="none">
            <a:spAutoFit/>
          </a:bodyPr>
          <a:lstStyle/>
          <a:p>
            <a:r>
              <a:rPr lang="sk-SK" dirty="0">
                <a:latin typeface="Times New Roman" pitchFamily="18" charset="0"/>
                <a:cs typeface="Times New Roman" pitchFamily="18" charset="0"/>
              </a:rPr>
              <a:t>25</a:t>
            </a:r>
          </a:p>
        </p:txBody>
      </p:sp>
      <p:sp>
        <p:nvSpPr>
          <p:cNvPr id="22" name="BlokTextu 9">
            <a:extLst>
              <a:ext uri="{FF2B5EF4-FFF2-40B4-BE49-F238E27FC236}">
                <a16:creationId xmlns:a16="http://schemas.microsoft.com/office/drawing/2014/main" id="{169E6FC8-AE36-4197-A8B1-97DA343F9D4F}"/>
              </a:ext>
            </a:extLst>
          </p:cNvPr>
          <p:cNvSpPr txBox="1">
            <a:spLocks noChangeArrowheads="1"/>
          </p:cNvSpPr>
          <p:nvPr/>
        </p:nvSpPr>
        <p:spPr bwMode="auto">
          <a:xfrm>
            <a:off x="7980057" y="5731974"/>
            <a:ext cx="415925" cy="369888"/>
          </a:xfrm>
          <a:prstGeom prst="rect">
            <a:avLst/>
          </a:prstGeom>
          <a:noFill/>
          <a:ln w="9525">
            <a:noFill/>
            <a:miter lim="800000"/>
            <a:headEnd/>
            <a:tailEnd/>
          </a:ln>
        </p:spPr>
        <p:txBody>
          <a:bodyPr wrap="none">
            <a:spAutoFit/>
          </a:bodyPr>
          <a:lstStyle/>
          <a:p>
            <a:r>
              <a:rPr lang="sk-SK">
                <a:latin typeface="Times New Roman" pitchFamily="18" charset="0"/>
                <a:cs typeface="Times New Roman" pitchFamily="18" charset="0"/>
              </a:rPr>
              <a:t>26</a:t>
            </a:r>
          </a:p>
        </p:txBody>
      </p:sp>
      <p:sp>
        <p:nvSpPr>
          <p:cNvPr id="23" name="BlokTextu 10">
            <a:extLst>
              <a:ext uri="{FF2B5EF4-FFF2-40B4-BE49-F238E27FC236}">
                <a16:creationId xmlns:a16="http://schemas.microsoft.com/office/drawing/2014/main" id="{20C8BDEF-2DE6-4390-BC18-F8CE9651BB5D}"/>
              </a:ext>
            </a:extLst>
          </p:cNvPr>
          <p:cNvSpPr txBox="1">
            <a:spLocks noChangeArrowheads="1"/>
          </p:cNvSpPr>
          <p:nvPr/>
        </p:nvSpPr>
        <p:spPr bwMode="auto">
          <a:xfrm>
            <a:off x="1991092" y="1100305"/>
            <a:ext cx="3643312" cy="1384300"/>
          </a:xfrm>
          <a:prstGeom prst="rect">
            <a:avLst/>
          </a:prstGeom>
          <a:noFill/>
          <a:ln w="9525">
            <a:noFill/>
            <a:miter lim="800000"/>
            <a:headEnd/>
            <a:tailEnd/>
          </a:ln>
        </p:spPr>
        <p:txBody>
          <a:bodyPr>
            <a:spAutoFit/>
          </a:bodyPr>
          <a:lstStyle/>
          <a:p>
            <a:pPr algn="just"/>
            <a:r>
              <a:rPr lang="sk-SK" sz="1400" dirty="0">
                <a:latin typeface="Times New Roman" pitchFamily="18" charset="0"/>
                <a:cs typeface="Times New Roman" pitchFamily="18" charset="0"/>
              </a:rPr>
              <a:t>Je potrebné sa preto zamyslieť nad stavom rozvoja </a:t>
            </a:r>
            <a:r>
              <a:rPr lang="sk-SK" sz="1400" dirty="0" err="1">
                <a:latin typeface="Times New Roman" pitchFamily="18" charset="0"/>
                <a:cs typeface="Times New Roman" pitchFamily="18" charset="0"/>
              </a:rPr>
              <a:t>eGovernmentu</a:t>
            </a:r>
            <a:r>
              <a:rPr lang="sk-SK" sz="1400" dirty="0">
                <a:latin typeface="Times New Roman" pitchFamily="18" charset="0"/>
                <a:cs typeface="Times New Roman" pitchFamily="18" charset="0"/>
              </a:rPr>
              <a:t>, </a:t>
            </a:r>
            <a:r>
              <a:rPr lang="pt-BR" sz="1400" dirty="0">
                <a:latin typeface="Times New Roman" pitchFamily="18" charset="0"/>
                <a:cs typeface="Times New Roman" pitchFamily="18" charset="0"/>
              </a:rPr>
              <a:t>efektívne, hospodárne a cieľavedome rozširovať jeho služby na Slovensku a</a:t>
            </a:r>
            <a:r>
              <a:rPr lang="sk-SK" sz="1400" dirty="0">
                <a:latin typeface="Times New Roman" pitchFamily="18" charset="0"/>
                <a:cs typeface="Times New Roman" pitchFamily="18" charset="0"/>
              </a:rPr>
              <a:t> následne očakávať nárast počtu používateľov elektronického podpisu na Slovensku.</a:t>
            </a:r>
          </a:p>
        </p:txBody>
      </p:sp>
      <p:sp>
        <p:nvSpPr>
          <p:cNvPr id="24" name="BlokTextu 23">
            <a:extLst>
              <a:ext uri="{FF2B5EF4-FFF2-40B4-BE49-F238E27FC236}">
                <a16:creationId xmlns:a16="http://schemas.microsoft.com/office/drawing/2014/main" id="{9C1F057E-75E1-4B8A-B968-11939A6EA46E}"/>
              </a:ext>
            </a:extLst>
          </p:cNvPr>
          <p:cNvSpPr txBox="1">
            <a:spLocks noChangeArrowheads="1"/>
          </p:cNvSpPr>
          <p:nvPr/>
        </p:nvSpPr>
        <p:spPr bwMode="auto">
          <a:xfrm>
            <a:off x="6205904" y="1010737"/>
            <a:ext cx="3786187" cy="4616648"/>
          </a:xfrm>
          <a:prstGeom prst="rect">
            <a:avLst/>
          </a:prstGeom>
          <a:noFill/>
          <a:ln w="9525">
            <a:noFill/>
            <a:miter lim="800000"/>
            <a:headEnd/>
            <a:tailEnd/>
          </a:ln>
        </p:spPr>
        <p:txBody>
          <a:bodyPr>
            <a:spAutoFit/>
          </a:bodyPr>
          <a:lstStyle/>
          <a:p>
            <a:pPr algn="just"/>
            <a:r>
              <a:rPr lang="sk-SK" sz="1400" b="1" dirty="0">
                <a:latin typeface="Times New Roman" pitchFamily="18" charset="0"/>
                <a:cs typeface="Times New Roman" pitchFamily="18" charset="0"/>
              </a:rPr>
              <a:t>2 </a:t>
            </a:r>
            <a:r>
              <a:rPr lang="pl-PL" sz="1400" b="1" dirty="0">
                <a:latin typeface="Times New Roman" pitchFamily="18" charset="0"/>
                <a:cs typeface="Times New Roman" pitchFamily="18" charset="0"/>
              </a:rPr>
              <a:t>ELEKTRONICKÝ PODPIS V REZORTE ÚRADU </a:t>
            </a:r>
            <a:r>
              <a:rPr lang="sk-SK" sz="1400" b="1" dirty="0">
                <a:latin typeface="Times New Roman" pitchFamily="18" charset="0"/>
                <a:cs typeface="Times New Roman" pitchFamily="18" charset="0"/>
              </a:rPr>
              <a:t>GEODÉZIE, KARTOGRAFIE A KATASTRA SR</a:t>
            </a:r>
          </a:p>
          <a:p>
            <a:pPr algn="just"/>
            <a:endParaRPr lang="sk-SK" sz="1400" dirty="0">
              <a:latin typeface="Times New Roman" pitchFamily="18" charset="0"/>
              <a:cs typeface="Times New Roman" pitchFamily="18" charset="0"/>
            </a:endParaRPr>
          </a:p>
          <a:p>
            <a:pPr algn="just"/>
            <a:r>
              <a:rPr lang="sk-SK" sz="1400" dirty="0">
                <a:latin typeface="Times New Roman" pitchFamily="18" charset="0"/>
                <a:cs typeface="Times New Roman" pitchFamily="18" charset="0"/>
              </a:rPr>
              <a:t>     Úrad geodézie, kartografie a katastra Slovenskej republiky pôsobí na základe zákona Slovenskej národnej rady č. 347/1990 Zb. o organizácii ministerstiev a ostatných ústredných orgánov štátnej správy Slovenskej republiky v znení neskorších predpisov. Úrad je rozpočtovou organizáciou, ktorá je svojimi príjmami a výdavkami zapojená na štátny rozpočet Slovenskej republiky.</a:t>
            </a:r>
          </a:p>
          <a:p>
            <a:pPr algn="just"/>
            <a:r>
              <a:rPr lang="sk-SK" sz="1400" dirty="0">
                <a:latin typeface="Times New Roman" pitchFamily="18" charset="0"/>
                <a:cs typeface="Times New Roman" pitchFamily="18" charset="0"/>
              </a:rPr>
              <a:t>Úrad je ústredným orgánom štátnej správy Slovenskej republiky pre geodéziu, kartografiu a kataster nehnuteľností. ......................................... ............................................................................................................................................................................................................................................................................................................................................................</a:t>
            </a:r>
          </a:p>
        </p:txBody>
      </p:sp>
      <p:sp>
        <p:nvSpPr>
          <p:cNvPr id="25" name="Obdĺžnik 24">
            <a:extLst>
              <a:ext uri="{FF2B5EF4-FFF2-40B4-BE49-F238E27FC236}">
                <a16:creationId xmlns:a16="http://schemas.microsoft.com/office/drawing/2014/main" id="{2DA4196D-4F1F-46CD-B139-F3DA3A781244}"/>
              </a:ext>
            </a:extLst>
          </p:cNvPr>
          <p:cNvSpPr>
            <a:spLocks noChangeArrowheads="1"/>
          </p:cNvSpPr>
          <p:nvPr/>
        </p:nvSpPr>
        <p:spPr bwMode="auto">
          <a:xfrm>
            <a:off x="1991092" y="2662013"/>
            <a:ext cx="3643312" cy="3108543"/>
          </a:xfrm>
          <a:prstGeom prst="rect">
            <a:avLst/>
          </a:prstGeom>
          <a:noFill/>
          <a:ln w="9525">
            <a:noFill/>
            <a:miter lim="800000"/>
            <a:headEnd/>
            <a:tailEnd/>
          </a:ln>
        </p:spPr>
        <p:txBody>
          <a:bodyPr>
            <a:spAutoFit/>
          </a:bodyPr>
          <a:lstStyle/>
          <a:p>
            <a:pPr algn="just"/>
            <a:r>
              <a:rPr lang="sk-SK" sz="1400" b="1" dirty="0">
                <a:solidFill>
                  <a:srgbClr val="FF0000"/>
                </a:solidFill>
                <a:latin typeface="Times New Roman" pitchFamily="18" charset="0"/>
                <a:cs typeface="Times New Roman" pitchFamily="18" charset="0"/>
              </a:rPr>
              <a:t>2 </a:t>
            </a:r>
            <a:r>
              <a:rPr lang="pl-PL" sz="1400" b="1" dirty="0">
                <a:solidFill>
                  <a:srgbClr val="FF0000"/>
                </a:solidFill>
                <a:latin typeface="Times New Roman" pitchFamily="18" charset="0"/>
                <a:cs typeface="Times New Roman" pitchFamily="18" charset="0"/>
              </a:rPr>
              <a:t>ELEKTRONICKÝ PODPIS V REZORTE ÚRADU </a:t>
            </a:r>
            <a:r>
              <a:rPr lang="sk-SK" sz="1400" b="1" dirty="0">
                <a:solidFill>
                  <a:srgbClr val="FF0000"/>
                </a:solidFill>
                <a:latin typeface="Times New Roman" pitchFamily="18" charset="0"/>
                <a:cs typeface="Times New Roman" pitchFamily="18" charset="0"/>
              </a:rPr>
              <a:t>GEODÉZIE, KARTOGRAFIE A KATASTRA SR</a:t>
            </a:r>
          </a:p>
          <a:p>
            <a:pPr algn="just"/>
            <a:endParaRPr lang="sk-SK" sz="1400" dirty="0">
              <a:solidFill>
                <a:srgbClr val="FF0000"/>
              </a:solidFill>
              <a:latin typeface="Times New Roman" pitchFamily="18" charset="0"/>
              <a:cs typeface="Times New Roman" pitchFamily="18" charset="0"/>
            </a:endParaRPr>
          </a:p>
          <a:p>
            <a:pPr algn="just"/>
            <a:r>
              <a:rPr lang="sk-SK" sz="1400" dirty="0">
                <a:solidFill>
                  <a:srgbClr val="FF0000"/>
                </a:solidFill>
                <a:latin typeface="Times New Roman" pitchFamily="18" charset="0"/>
                <a:cs typeface="Times New Roman" pitchFamily="18" charset="0"/>
              </a:rPr>
              <a:t>     Úrad geodézie, kartografie a katastra Slovenskej republiky pôsobí na základe zákona Slovenskej národnej rady č. 347/1990 Zb. o organizácii ministerstiev a ostatných ústredných orgánov štátnej správy Slovenskej republiky v znení neskorších predpisov. Úrad je rozpočtovou organizáciou, ktorá je svojimi príjmami a výdavkami zapojená na štátny rozpočet Slovenskej republiky.</a:t>
            </a:r>
          </a:p>
          <a:p>
            <a:pPr algn="just"/>
            <a:r>
              <a:rPr lang="sk-SK" sz="1400" dirty="0">
                <a:solidFill>
                  <a:srgbClr val="FF0000"/>
                </a:solidFill>
                <a:latin typeface="Times New Roman" pitchFamily="18" charset="0"/>
                <a:cs typeface="Times New Roman" pitchFamily="18" charset="0"/>
              </a:rPr>
              <a:t> </a:t>
            </a:r>
            <a:endParaRPr lang="sk-SK" sz="1400" dirty="0">
              <a:solidFill>
                <a:srgbClr val="FF0000"/>
              </a:solidFill>
              <a:latin typeface="Perpetua" pitchFamily="18" charset="0"/>
            </a:endParaRPr>
          </a:p>
        </p:txBody>
      </p:sp>
    </p:spTree>
    <p:extLst>
      <p:ext uri="{BB962C8B-B14F-4D97-AF65-F5344CB8AC3E}">
        <p14:creationId xmlns:p14="http://schemas.microsoft.com/office/powerpoint/2010/main" val="34875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5"/>
                                        </p:tgtEl>
                                        <p:attrNameLst>
                                          <p:attrName>ppt_x</p:attrName>
                                        </p:attrNameLst>
                                      </p:cBhvr>
                                      <p:tavLst>
                                        <p:tav tm="0">
                                          <p:val>
                                            <p:strVal val="ppt_x"/>
                                          </p:val>
                                        </p:tav>
                                        <p:tav tm="100000">
                                          <p:val>
                                            <p:strVal val="ppt_x"/>
                                          </p:val>
                                        </p:tav>
                                      </p:tavLst>
                                    </p:anim>
                                    <p:anim calcmode="lin" valueType="num">
                                      <p:cBhvr additive="base">
                                        <p:cTn id="13" dur="500"/>
                                        <p:tgtEl>
                                          <p:spTgt spid="25"/>
                                        </p:tgtEl>
                                        <p:attrNameLst>
                                          <p:attrName>ppt_y</p:attrName>
                                        </p:attrNameLst>
                                      </p:cBhvr>
                                      <p:tavLst>
                                        <p:tav tm="0">
                                          <p:val>
                                            <p:strVal val="ppt_y"/>
                                          </p:val>
                                        </p:tav>
                                        <p:tav tm="100000">
                                          <p:val>
                                            <p:strVal val="1+ppt_h/2"/>
                                          </p:val>
                                        </p:tav>
                                      </p:tavLst>
                                    </p:anim>
                                    <p:set>
                                      <p:cBhvr>
                                        <p:cTn id="14" dur="1" fill="hold">
                                          <p:stCondLst>
                                            <p:cond delay="499"/>
                                          </p:stCondLst>
                                        </p:cTn>
                                        <p:tgtEl>
                                          <p:spTgt spid="25"/>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5" grpId="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163</a:t>
            </a:fld>
            <a:endParaRPr lang="sk-SK"/>
          </a:p>
        </p:txBody>
      </p:sp>
      <p:sp>
        <p:nvSpPr>
          <p:cNvPr id="7" name="Zaoblený obdĺžnik 8">
            <a:extLst>
              <a:ext uri="{FF2B5EF4-FFF2-40B4-BE49-F238E27FC236}">
                <a16:creationId xmlns:a16="http://schemas.microsoft.com/office/drawing/2014/main" id="{E42E63AE-3756-450B-B0E9-B36AC91539A1}"/>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PÍSANIE NADPISOV</a:t>
            </a:r>
          </a:p>
        </p:txBody>
      </p:sp>
      <p:sp>
        <p:nvSpPr>
          <p:cNvPr id="10" name="BlokTextu 9">
            <a:extLst>
              <a:ext uri="{FF2B5EF4-FFF2-40B4-BE49-F238E27FC236}">
                <a16:creationId xmlns:a16="http://schemas.microsoft.com/office/drawing/2014/main" id="{DFA4BEE0-FDA3-4FEB-936B-5221C286DBB2}"/>
              </a:ext>
            </a:extLst>
          </p:cNvPr>
          <p:cNvSpPr txBox="1">
            <a:spLocks noChangeArrowheads="1"/>
          </p:cNvSpPr>
          <p:nvPr/>
        </p:nvSpPr>
        <p:spPr bwMode="auto">
          <a:xfrm>
            <a:off x="188430" y="2629025"/>
            <a:ext cx="8716963" cy="554037"/>
          </a:xfrm>
          <a:prstGeom prst="rect">
            <a:avLst/>
          </a:prstGeom>
          <a:noFill/>
          <a:ln w="9525">
            <a:noFill/>
            <a:miter lim="800000"/>
            <a:headEnd/>
            <a:tailEnd/>
          </a:ln>
        </p:spPr>
        <p:txBody>
          <a:bodyPr wrap="none">
            <a:spAutoFit/>
          </a:bodyPr>
          <a:lstStyle/>
          <a:p>
            <a:r>
              <a:rPr lang="sk-SK" sz="3000" b="1" dirty="0">
                <a:solidFill>
                  <a:srgbClr val="FF0000"/>
                </a:solidFill>
                <a:latin typeface="Times New Roman" pitchFamily="18" charset="0"/>
                <a:cs typeface="Times New Roman" pitchFamily="18" charset="0"/>
              </a:rPr>
              <a:t>1  TEORETICKÉ VÝCHODISKÁ MARKETINGU</a:t>
            </a:r>
          </a:p>
        </p:txBody>
      </p:sp>
      <p:sp>
        <p:nvSpPr>
          <p:cNvPr id="11" name="BlokTextu 10">
            <a:extLst>
              <a:ext uri="{FF2B5EF4-FFF2-40B4-BE49-F238E27FC236}">
                <a16:creationId xmlns:a16="http://schemas.microsoft.com/office/drawing/2014/main" id="{5000A9DC-91AB-49A7-982C-B1670D9D9B4A}"/>
              </a:ext>
            </a:extLst>
          </p:cNvPr>
          <p:cNvSpPr txBox="1">
            <a:spLocks noChangeArrowheads="1"/>
          </p:cNvSpPr>
          <p:nvPr/>
        </p:nvSpPr>
        <p:spPr bwMode="auto">
          <a:xfrm>
            <a:off x="201825" y="4171355"/>
            <a:ext cx="5922962" cy="523875"/>
          </a:xfrm>
          <a:prstGeom prst="rect">
            <a:avLst/>
          </a:prstGeom>
          <a:noFill/>
          <a:ln w="9525">
            <a:noFill/>
            <a:miter lim="800000"/>
            <a:headEnd/>
            <a:tailEnd/>
          </a:ln>
        </p:spPr>
        <p:txBody>
          <a:bodyPr wrap="none">
            <a:spAutoFit/>
          </a:bodyPr>
          <a:lstStyle/>
          <a:p>
            <a:r>
              <a:rPr lang="sk-SK" sz="2800" b="1" dirty="0">
                <a:solidFill>
                  <a:srgbClr val="FF0000"/>
                </a:solidFill>
                <a:latin typeface="Times New Roman" pitchFamily="18" charset="0"/>
                <a:cs typeface="Times New Roman" pitchFamily="18" charset="0"/>
              </a:rPr>
              <a:t>1.1 Marketingový mix a jeho nástroje</a:t>
            </a:r>
          </a:p>
        </p:txBody>
      </p:sp>
      <p:sp>
        <p:nvSpPr>
          <p:cNvPr id="12" name="BlokTextu 11">
            <a:extLst>
              <a:ext uri="{FF2B5EF4-FFF2-40B4-BE49-F238E27FC236}">
                <a16:creationId xmlns:a16="http://schemas.microsoft.com/office/drawing/2014/main" id="{26A73D2A-6731-4170-997E-53CE0B118408}"/>
              </a:ext>
            </a:extLst>
          </p:cNvPr>
          <p:cNvSpPr txBox="1">
            <a:spLocks noChangeArrowheads="1"/>
          </p:cNvSpPr>
          <p:nvPr/>
        </p:nvSpPr>
        <p:spPr bwMode="auto">
          <a:xfrm>
            <a:off x="188430" y="5559326"/>
            <a:ext cx="5262563" cy="461963"/>
          </a:xfrm>
          <a:prstGeom prst="rect">
            <a:avLst/>
          </a:prstGeom>
          <a:noFill/>
          <a:ln w="9525">
            <a:noFill/>
            <a:miter lim="800000"/>
            <a:headEnd/>
            <a:tailEnd/>
          </a:ln>
        </p:spPr>
        <p:txBody>
          <a:bodyPr wrap="none">
            <a:spAutoFit/>
          </a:bodyPr>
          <a:lstStyle/>
          <a:p>
            <a:r>
              <a:rPr lang="sk-SK" sz="2400" b="1" dirty="0">
                <a:solidFill>
                  <a:srgbClr val="FF0000"/>
                </a:solidFill>
                <a:latin typeface="Times New Roman" pitchFamily="18" charset="0"/>
                <a:cs typeface="Times New Roman" pitchFamily="18" charset="0"/>
              </a:rPr>
              <a:t>1.1.4  Marketingový komunikačný mix</a:t>
            </a:r>
          </a:p>
        </p:txBody>
      </p:sp>
      <p:sp>
        <p:nvSpPr>
          <p:cNvPr id="14" name="BlokTextu 13">
            <a:extLst>
              <a:ext uri="{FF2B5EF4-FFF2-40B4-BE49-F238E27FC236}">
                <a16:creationId xmlns:a16="http://schemas.microsoft.com/office/drawing/2014/main" id="{C9E31071-6D99-49AB-B22A-A1B2CBEF8E46}"/>
              </a:ext>
            </a:extLst>
          </p:cNvPr>
          <p:cNvSpPr txBox="1">
            <a:spLocks noChangeArrowheads="1"/>
          </p:cNvSpPr>
          <p:nvPr/>
        </p:nvSpPr>
        <p:spPr bwMode="auto">
          <a:xfrm>
            <a:off x="274760" y="940777"/>
            <a:ext cx="11375048" cy="1077913"/>
          </a:xfrm>
          <a:prstGeom prst="rect">
            <a:avLst/>
          </a:prstGeom>
          <a:noFill/>
          <a:ln w="9525">
            <a:noFill/>
            <a:miter lim="800000"/>
            <a:headEnd/>
            <a:tailEnd/>
          </a:ln>
        </p:spPr>
        <p:txBody>
          <a:bodyPr wrap="square">
            <a:spAutoFit/>
          </a:bodyPr>
          <a:lstStyle/>
          <a:p>
            <a:pPr marL="457200" indent="-457200" algn="just">
              <a:buFontTx/>
              <a:buChar char="-"/>
            </a:pPr>
            <a:r>
              <a:rPr lang="sk-SK" sz="3200" dirty="0">
                <a:latin typeface="Calibri" pitchFamily="34" charset="0"/>
              </a:rPr>
              <a:t>formát písania názvov jednotlivých kapitol, podkapitol a oddielov v záverečnej práci:</a:t>
            </a:r>
          </a:p>
        </p:txBody>
      </p:sp>
      <p:sp>
        <p:nvSpPr>
          <p:cNvPr id="15" name="BlokTextu 14">
            <a:extLst>
              <a:ext uri="{FF2B5EF4-FFF2-40B4-BE49-F238E27FC236}">
                <a16:creationId xmlns:a16="http://schemas.microsoft.com/office/drawing/2014/main" id="{6B9303A3-1632-4A75-89FF-FE97F2E9B074}"/>
              </a:ext>
            </a:extLst>
          </p:cNvPr>
          <p:cNvSpPr txBox="1">
            <a:spLocks noChangeArrowheads="1"/>
          </p:cNvSpPr>
          <p:nvPr/>
        </p:nvSpPr>
        <p:spPr bwMode="auto">
          <a:xfrm>
            <a:off x="201825" y="2102942"/>
            <a:ext cx="8606730" cy="3631763"/>
          </a:xfrm>
          <a:prstGeom prst="rect">
            <a:avLst/>
          </a:prstGeom>
          <a:noFill/>
          <a:ln w="9525">
            <a:noFill/>
            <a:miter lim="800000"/>
            <a:headEnd/>
            <a:tailEnd/>
          </a:ln>
        </p:spPr>
        <p:txBody>
          <a:bodyPr wrap="square">
            <a:spAutoFit/>
          </a:bodyPr>
          <a:lstStyle/>
          <a:p>
            <a:r>
              <a:rPr lang="sk-SK" sz="2400" dirty="0">
                <a:latin typeface="Calibri" pitchFamily="34" charset="0"/>
                <a:cs typeface="Times New Roman" pitchFamily="18" charset="0"/>
              </a:rPr>
              <a:t>1. úroveň, kapitola – veľkosť písma </a:t>
            </a:r>
            <a:r>
              <a:rPr lang="sk-SK" sz="2400" b="1" dirty="0">
                <a:latin typeface="Calibri" pitchFamily="34" charset="0"/>
                <a:cs typeface="Times New Roman" pitchFamily="18" charset="0"/>
              </a:rPr>
              <a:t>16 Tučné</a:t>
            </a:r>
            <a:r>
              <a:rPr lang="sk-SK" sz="2400" dirty="0">
                <a:latin typeface="Calibri" pitchFamily="34" charset="0"/>
                <a:cs typeface="Times New Roman" pitchFamily="18" charset="0"/>
              </a:rPr>
              <a:t>, </a:t>
            </a:r>
            <a:r>
              <a:rPr lang="sk-SK" sz="2400" b="1" dirty="0">
                <a:latin typeface="Calibri" pitchFamily="34" charset="0"/>
                <a:cs typeface="Times New Roman" pitchFamily="18" charset="0"/>
              </a:rPr>
              <a:t>všetky písmená veľké</a:t>
            </a:r>
            <a:endParaRPr lang="sk-SK" sz="2400" dirty="0">
              <a:latin typeface="Calibri" pitchFamily="34" charset="0"/>
              <a:cs typeface="Times New Roman" pitchFamily="18" charset="0"/>
            </a:endParaRPr>
          </a:p>
          <a:p>
            <a:endParaRPr lang="sk-SK" sz="2400" dirty="0">
              <a:latin typeface="Calibri" pitchFamily="34" charset="0"/>
              <a:cs typeface="Times New Roman" pitchFamily="18" charset="0"/>
            </a:endParaRPr>
          </a:p>
          <a:p>
            <a:endParaRPr lang="sk-SK" sz="2400" dirty="0">
              <a:latin typeface="Calibri" pitchFamily="34" charset="0"/>
              <a:cs typeface="Times New Roman" pitchFamily="18" charset="0"/>
            </a:endParaRPr>
          </a:p>
          <a:p>
            <a:endParaRPr lang="sk-SK" sz="800" dirty="0">
              <a:latin typeface="Calibri" pitchFamily="34" charset="0"/>
              <a:cs typeface="Times New Roman" pitchFamily="18" charset="0"/>
            </a:endParaRPr>
          </a:p>
          <a:p>
            <a:r>
              <a:rPr lang="sk-SK" sz="2400" dirty="0">
                <a:latin typeface="Calibri" pitchFamily="34" charset="0"/>
                <a:cs typeface="Times New Roman" pitchFamily="18" charset="0"/>
              </a:rPr>
              <a:t>2. úroveň, podkapitola - veľkosť písma </a:t>
            </a:r>
            <a:r>
              <a:rPr lang="sk-SK" sz="2400" b="1" dirty="0">
                <a:latin typeface="Calibri" pitchFamily="34" charset="0"/>
                <a:cs typeface="Times New Roman" pitchFamily="18" charset="0"/>
              </a:rPr>
              <a:t>14 Tučné</a:t>
            </a:r>
            <a:r>
              <a:rPr lang="sk-SK" sz="2400" dirty="0">
                <a:latin typeface="Calibri" pitchFamily="34" charset="0"/>
                <a:cs typeface="Times New Roman" pitchFamily="18" charset="0"/>
              </a:rPr>
              <a:t>, </a:t>
            </a:r>
            <a:r>
              <a:rPr lang="sk-SK" sz="2400" b="1" dirty="0">
                <a:latin typeface="Calibri" pitchFamily="34" charset="0"/>
                <a:cs typeface="Times New Roman" pitchFamily="18" charset="0"/>
              </a:rPr>
              <a:t>začiatočné písmeno nadpisu veľké, ostatné písmená malé</a:t>
            </a:r>
            <a:endParaRPr lang="sk-SK" sz="2400" dirty="0">
              <a:latin typeface="Calibri" pitchFamily="34" charset="0"/>
              <a:cs typeface="Times New Roman" pitchFamily="18" charset="0"/>
            </a:endParaRPr>
          </a:p>
          <a:p>
            <a:endParaRPr lang="sk-SK" sz="2400" dirty="0">
              <a:latin typeface="Calibri" pitchFamily="34" charset="0"/>
              <a:cs typeface="Times New Roman" pitchFamily="18" charset="0"/>
            </a:endParaRPr>
          </a:p>
          <a:p>
            <a:endParaRPr lang="sk-SK" sz="2400" dirty="0">
              <a:latin typeface="Calibri" pitchFamily="34" charset="0"/>
              <a:cs typeface="Times New Roman" pitchFamily="18" charset="0"/>
            </a:endParaRPr>
          </a:p>
          <a:p>
            <a:r>
              <a:rPr lang="sk-SK" sz="2400" dirty="0">
                <a:latin typeface="Calibri" pitchFamily="34" charset="0"/>
                <a:cs typeface="Times New Roman" pitchFamily="18" charset="0"/>
              </a:rPr>
              <a:t>3. úroveň, oddiel - veľkosť písma </a:t>
            </a:r>
            <a:r>
              <a:rPr lang="sk-SK" sz="2400" b="1" dirty="0">
                <a:latin typeface="Calibri" pitchFamily="34" charset="0"/>
                <a:cs typeface="Times New Roman" pitchFamily="18" charset="0"/>
              </a:rPr>
              <a:t>12 Tučné</a:t>
            </a:r>
            <a:r>
              <a:rPr lang="sk-SK" sz="2400" dirty="0">
                <a:latin typeface="Calibri" pitchFamily="34" charset="0"/>
                <a:cs typeface="Times New Roman" pitchFamily="18" charset="0"/>
              </a:rPr>
              <a:t>, </a:t>
            </a:r>
            <a:r>
              <a:rPr lang="sk-SK" sz="2400" b="1" dirty="0">
                <a:latin typeface="Calibri" pitchFamily="34" charset="0"/>
                <a:cs typeface="Times New Roman" pitchFamily="18" charset="0"/>
              </a:rPr>
              <a:t>začiatočné písmeno nadpisu veľké, ostatné písmená malé</a:t>
            </a:r>
            <a:endParaRPr lang="sk-SK" sz="2400" dirty="0">
              <a:latin typeface="Calibri" pitchFamily="34" charset="0"/>
              <a:cs typeface="Times New Roman" pitchFamily="18" charset="0"/>
            </a:endParaRPr>
          </a:p>
        </p:txBody>
      </p:sp>
    </p:spTree>
    <p:extLst>
      <p:ext uri="{BB962C8B-B14F-4D97-AF65-F5344CB8AC3E}">
        <p14:creationId xmlns:p14="http://schemas.microsoft.com/office/powerpoint/2010/main" val="12483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164</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ČÍSLOVANIE JEDNOTLIVÝCH ČASTÍ TEXTU</a:t>
            </a:r>
          </a:p>
        </p:txBody>
      </p:sp>
      <p:graphicFrame>
        <p:nvGraphicFramePr>
          <p:cNvPr id="7" name="Tabuľka 6">
            <a:extLst>
              <a:ext uri="{FF2B5EF4-FFF2-40B4-BE49-F238E27FC236}">
                <a16:creationId xmlns:a16="http://schemas.microsoft.com/office/drawing/2014/main" id="{4DF14493-B59C-4F57-8F2C-2DE4B4859289}"/>
              </a:ext>
            </a:extLst>
          </p:cNvPr>
          <p:cNvGraphicFramePr>
            <a:graphicFrameLocks noGrp="1"/>
          </p:cNvGraphicFramePr>
          <p:nvPr/>
        </p:nvGraphicFramePr>
        <p:xfrm>
          <a:off x="252412" y="1432044"/>
          <a:ext cx="8358188" cy="3870820"/>
        </p:xfrm>
        <a:graphic>
          <a:graphicData uri="http://schemas.openxmlformats.org/drawingml/2006/table">
            <a:tbl>
              <a:tblPr firstRow="1" bandRow="1">
                <a:tableStyleId>{5C22544A-7EE6-4342-B048-85BDC9FD1C3A}</a:tableStyleId>
              </a:tblPr>
              <a:tblGrid>
                <a:gridCol w="1785937">
                  <a:extLst>
                    <a:ext uri="{9D8B030D-6E8A-4147-A177-3AD203B41FA5}">
                      <a16:colId xmlns:a16="http://schemas.microsoft.com/office/drawing/2014/main" val="20000"/>
                    </a:ext>
                  </a:extLst>
                </a:gridCol>
                <a:gridCol w="2393157">
                  <a:extLst>
                    <a:ext uri="{9D8B030D-6E8A-4147-A177-3AD203B41FA5}">
                      <a16:colId xmlns:a16="http://schemas.microsoft.com/office/drawing/2014/main" val="20001"/>
                    </a:ext>
                  </a:extLst>
                </a:gridCol>
                <a:gridCol w="2089547">
                  <a:extLst>
                    <a:ext uri="{9D8B030D-6E8A-4147-A177-3AD203B41FA5}">
                      <a16:colId xmlns:a16="http://schemas.microsoft.com/office/drawing/2014/main" val="20002"/>
                    </a:ext>
                  </a:extLst>
                </a:gridCol>
                <a:gridCol w="2089547">
                  <a:extLst>
                    <a:ext uri="{9D8B030D-6E8A-4147-A177-3AD203B41FA5}">
                      <a16:colId xmlns:a16="http://schemas.microsoft.com/office/drawing/2014/main" val="20003"/>
                    </a:ext>
                  </a:extLst>
                </a:gridCol>
              </a:tblGrid>
              <a:tr h="518070">
                <a:tc>
                  <a:txBody>
                    <a:bodyPr/>
                    <a:lstStyle/>
                    <a:p>
                      <a:r>
                        <a:rPr lang="sk-SK" sz="2800" dirty="0">
                          <a:latin typeface="Calibri" pitchFamily="34" charset="0"/>
                        </a:rPr>
                        <a:t>I. úroveň</a:t>
                      </a:r>
                    </a:p>
                  </a:txBody>
                  <a:tcPr marL="91439" marR="91439" marT="45706" marB="45706"/>
                </a:tc>
                <a:tc>
                  <a:txBody>
                    <a:bodyPr/>
                    <a:lstStyle/>
                    <a:p>
                      <a:r>
                        <a:rPr lang="sk-SK" sz="2800">
                          <a:latin typeface="Calibri" pitchFamily="34" charset="0"/>
                        </a:rPr>
                        <a:t>II. úroveň</a:t>
                      </a:r>
                    </a:p>
                  </a:txBody>
                  <a:tcPr marL="91439" marR="91439" marT="45706" marB="45706"/>
                </a:tc>
                <a:tc>
                  <a:txBody>
                    <a:bodyPr/>
                    <a:lstStyle/>
                    <a:p>
                      <a:r>
                        <a:rPr lang="sk-SK" sz="2800">
                          <a:latin typeface="Calibri" pitchFamily="34" charset="0"/>
                        </a:rPr>
                        <a:t>III. úroveň</a:t>
                      </a:r>
                    </a:p>
                  </a:txBody>
                  <a:tcPr marL="91439" marR="91439" marT="45706" marB="45706"/>
                </a:tc>
                <a:tc>
                  <a:txBody>
                    <a:bodyPr/>
                    <a:lstStyle/>
                    <a:p>
                      <a:r>
                        <a:rPr lang="sk-SK" sz="2800" dirty="0">
                          <a:latin typeface="Calibri" pitchFamily="34" charset="0"/>
                        </a:rPr>
                        <a:t>IV.</a:t>
                      </a:r>
                      <a:r>
                        <a:rPr lang="sk-SK" sz="2800" baseline="0" dirty="0">
                          <a:latin typeface="Calibri" pitchFamily="34" charset="0"/>
                        </a:rPr>
                        <a:t> úroveň</a:t>
                      </a:r>
                      <a:endParaRPr lang="sk-SK" sz="2800" dirty="0">
                        <a:latin typeface="Calibri" pitchFamily="34" charset="0"/>
                      </a:endParaRPr>
                    </a:p>
                  </a:txBody>
                  <a:tcPr marL="91439" marR="91439" marT="45706" marB="45706"/>
                </a:tc>
                <a:extLst>
                  <a:ext uri="{0D108BD9-81ED-4DB2-BD59-A6C34878D82A}">
                    <a16:rowId xmlns:a16="http://schemas.microsoft.com/office/drawing/2014/main" val="10000"/>
                  </a:ext>
                </a:extLst>
              </a:tr>
              <a:tr h="518070">
                <a:tc>
                  <a:txBody>
                    <a:bodyPr/>
                    <a:lstStyle/>
                    <a:p>
                      <a:pPr algn="ctr"/>
                      <a:r>
                        <a:rPr lang="sk-SK" sz="2800" b="1">
                          <a:latin typeface="Calibri" pitchFamily="34" charset="0"/>
                        </a:rPr>
                        <a:t>KAPITOLA</a:t>
                      </a:r>
                    </a:p>
                  </a:txBody>
                  <a:tcPr marL="91439" marR="91439" marT="45706" marB="45706"/>
                </a:tc>
                <a:tc>
                  <a:txBody>
                    <a:bodyPr/>
                    <a:lstStyle/>
                    <a:p>
                      <a:pPr algn="ctr"/>
                      <a:r>
                        <a:rPr lang="sk-SK" sz="2800" b="1">
                          <a:latin typeface="Calibri" pitchFamily="34" charset="0"/>
                        </a:rPr>
                        <a:t>PODKAPITOLA</a:t>
                      </a:r>
                    </a:p>
                  </a:txBody>
                  <a:tcPr marL="91439" marR="91439" marT="45706" marB="45706"/>
                </a:tc>
                <a:tc>
                  <a:txBody>
                    <a:bodyPr/>
                    <a:lstStyle/>
                    <a:p>
                      <a:pPr algn="ctr"/>
                      <a:r>
                        <a:rPr lang="sk-SK" sz="2800" b="1">
                          <a:latin typeface="Calibri" pitchFamily="34" charset="0"/>
                        </a:rPr>
                        <a:t>ODDIEL</a:t>
                      </a:r>
                    </a:p>
                  </a:txBody>
                  <a:tcPr marL="91439" marR="91439" marT="45706" marB="45706"/>
                </a:tc>
                <a:tc>
                  <a:txBody>
                    <a:bodyPr/>
                    <a:lstStyle/>
                    <a:p>
                      <a:pPr algn="ctr"/>
                      <a:r>
                        <a:rPr lang="sk-SK" sz="2800" b="1">
                          <a:latin typeface="Calibri" pitchFamily="34" charset="0"/>
                        </a:rPr>
                        <a:t>PODODDIEL</a:t>
                      </a:r>
                    </a:p>
                  </a:txBody>
                  <a:tcPr marL="91439" marR="91439" marT="45706" marB="45706"/>
                </a:tc>
                <a:extLst>
                  <a:ext uri="{0D108BD9-81ED-4DB2-BD59-A6C34878D82A}">
                    <a16:rowId xmlns:a16="http://schemas.microsoft.com/office/drawing/2014/main" val="10001"/>
                  </a:ext>
                </a:extLst>
              </a:tr>
              <a:tr h="518070">
                <a:tc>
                  <a:txBody>
                    <a:bodyPr/>
                    <a:lstStyle/>
                    <a:p>
                      <a:pPr algn="ctr"/>
                      <a:r>
                        <a:rPr lang="sk-SK" sz="2800" b="1">
                          <a:latin typeface="Calibri" pitchFamily="34" charset="0"/>
                        </a:rPr>
                        <a:t>1</a:t>
                      </a:r>
                    </a:p>
                  </a:txBody>
                  <a:tcPr marL="91439" marR="91439" marT="45706" marB="45706"/>
                </a:tc>
                <a:tc>
                  <a:txBody>
                    <a:bodyPr/>
                    <a:lstStyle/>
                    <a:p>
                      <a:pPr algn="ctr"/>
                      <a:r>
                        <a:rPr lang="sk-SK" sz="2800" b="1">
                          <a:latin typeface="Calibri" pitchFamily="34" charset="0"/>
                        </a:rPr>
                        <a:t>1.1</a:t>
                      </a:r>
                    </a:p>
                  </a:txBody>
                  <a:tcPr marL="91439" marR="91439" marT="45706" marB="45706"/>
                </a:tc>
                <a:tc>
                  <a:txBody>
                    <a:bodyPr/>
                    <a:lstStyle/>
                    <a:p>
                      <a:pPr algn="ctr"/>
                      <a:endParaRPr lang="sk-SK" sz="2800" b="1">
                        <a:latin typeface="Calibri" pitchFamily="34" charset="0"/>
                      </a:endParaRPr>
                    </a:p>
                  </a:txBody>
                  <a:tcPr marL="91439" marR="91439" marT="45706" marB="45706"/>
                </a:tc>
                <a:tc>
                  <a:txBody>
                    <a:bodyPr/>
                    <a:lstStyle/>
                    <a:p>
                      <a:pPr algn="ctr"/>
                      <a:endParaRPr lang="sk-SK" sz="2800" b="1">
                        <a:latin typeface="Calibri" pitchFamily="34" charset="0"/>
                      </a:endParaRPr>
                    </a:p>
                  </a:txBody>
                  <a:tcPr marL="91439" marR="91439" marT="45706" marB="45706"/>
                </a:tc>
                <a:extLst>
                  <a:ext uri="{0D108BD9-81ED-4DB2-BD59-A6C34878D82A}">
                    <a16:rowId xmlns:a16="http://schemas.microsoft.com/office/drawing/2014/main" val="10002"/>
                  </a:ext>
                </a:extLst>
              </a:tr>
              <a:tr h="1798044">
                <a:tc>
                  <a:txBody>
                    <a:bodyPr/>
                    <a:lstStyle/>
                    <a:p>
                      <a:pPr algn="ctr"/>
                      <a:endParaRPr lang="sk-SK" sz="2800" b="1">
                        <a:latin typeface="Calibri" pitchFamily="34" charset="0"/>
                      </a:endParaRPr>
                    </a:p>
                  </a:txBody>
                  <a:tcPr marL="91439" marR="91439" marT="45706" marB="45706"/>
                </a:tc>
                <a:tc>
                  <a:txBody>
                    <a:bodyPr/>
                    <a:lstStyle/>
                    <a:p>
                      <a:pPr algn="ctr"/>
                      <a:endParaRPr lang="sk-SK" sz="2800" b="1" dirty="0">
                        <a:latin typeface="Calibri" pitchFamily="34" charset="0"/>
                      </a:endParaRPr>
                    </a:p>
                    <a:p>
                      <a:pPr algn="ctr"/>
                      <a:r>
                        <a:rPr lang="sk-SK" sz="2800" b="1" dirty="0">
                          <a:latin typeface="Calibri" pitchFamily="34" charset="0"/>
                        </a:rPr>
                        <a:t>1.2</a:t>
                      </a:r>
                    </a:p>
                  </a:txBody>
                  <a:tcPr marL="91439" marR="91439" marT="45706" marB="45706"/>
                </a:tc>
                <a:tc>
                  <a:txBody>
                    <a:bodyPr/>
                    <a:lstStyle/>
                    <a:p>
                      <a:pPr algn="ctr"/>
                      <a:r>
                        <a:rPr lang="sk-SK" sz="2800" b="1">
                          <a:latin typeface="Calibri" pitchFamily="34" charset="0"/>
                        </a:rPr>
                        <a:t>1.2.1</a:t>
                      </a:r>
                    </a:p>
                    <a:p>
                      <a:pPr algn="ctr"/>
                      <a:r>
                        <a:rPr lang="sk-SK" sz="2800" b="1">
                          <a:latin typeface="Calibri" pitchFamily="34" charset="0"/>
                        </a:rPr>
                        <a:t>1.2.2</a:t>
                      </a:r>
                    </a:p>
                    <a:p>
                      <a:pPr algn="ctr"/>
                      <a:endParaRPr lang="sk-SK" sz="2800" b="1">
                        <a:latin typeface="Calibri" pitchFamily="34" charset="0"/>
                      </a:endParaRPr>
                    </a:p>
                    <a:p>
                      <a:pPr algn="ctr"/>
                      <a:r>
                        <a:rPr lang="sk-SK" sz="2800" b="1">
                          <a:latin typeface="Calibri" pitchFamily="34" charset="0"/>
                        </a:rPr>
                        <a:t>1.2.3</a:t>
                      </a:r>
                    </a:p>
                  </a:txBody>
                  <a:tcPr marL="91439" marR="91439" marT="45706" marB="45706"/>
                </a:tc>
                <a:tc>
                  <a:txBody>
                    <a:bodyPr/>
                    <a:lstStyle/>
                    <a:p>
                      <a:pPr algn="ctr"/>
                      <a:endParaRPr lang="sk-SK" sz="2800" b="1">
                        <a:latin typeface="Calibri" pitchFamily="34" charset="0"/>
                      </a:endParaRPr>
                    </a:p>
                    <a:p>
                      <a:pPr algn="ctr"/>
                      <a:r>
                        <a:rPr lang="sk-SK" sz="2800" b="1">
                          <a:latin typeface="Calibri" pitchFamily="34" charset="0"/>
                        </a:rPr>
                        <a:t>1.2.2.1</a:t>
                      </a:r>
                    </a:p>
                    <a:p>
                      <a:pPr algn="ctr"/>
                      <a:r>
                        <a:rPr lang="sk-SK" sz="2800" b="1">
                          <a:latin typeface="Calibri" pitchFamily="34" charset="0"/>
                        </a:rPr>
                        <a:t>1.2.2.2</a:t>
                      </a:r>
                    </a:p>
                  </a:txBody>
                  <a:tcPr marL="91439" marR="91439" marT="45706" marB="45706"/>
                </a:tc>
                <a:extLst>
                  <a:ext uri="{0D108BD9-81ED-4DB2-BD59-A6C34878D82A}">
                    <a16:rowId xmlns:a16="http://schemas.microsoft.com/office/drawing/2014/main" val="10003"/>
                  </a:ext>
                </a:extLst>
              </a:tr>
              <a:tr h="518070">
                <a:tc>
                  <a:txBody>
                    <a:bodyPr/>
                    <a:lstStyle/>
                    <a:p>
                      <a:pPr algn="ctr"/>
                      <a:endParaRPr lang="sk-SK" sz="2800" b="1">
                        <a:latin typeface="Calibri" pitchFamily="34" charset="0"/>
                      </a:endParaRPr>
                    </a:p>
                  </a:txBody>
                  <a:tcPr marL="91439" marR="91439" marT="45706" marB="45706"/>
                </a:tc>
                <a:tc>
                  <a:txBody>
                    <a:bodyPr/>
                    <a:lstStyle/>
                    <a:p>
                      <a:pPr algn="ctr"/>
                      <a:r>
                        <a:rPr lang="sk-SK" sz="2800" b="1">
                          <a:latin typeface="Calibri" pitchFamily="34" charset="0"/>
                        </a:rPr>
                        <a:t>1.3</a:t>
                      </a:r>
                    </a:p>
                  </a:txBody>
                  <a:tcPr marL="91439" marR="91439" marT="45706" marB="45706"/>
                </a:tc>
                <a:tc>
                  <a:txBody>
                    <a:bodyPr/>
                    <a:lstStyle/>
                    <a:p>
                      <a:pPr algn="ctr"/>
                      <a:endParaRPr lang="sk-SK" sz="2800" b="1">
                        <a:latin typeface="Calibri" pitchFamily="34" charset="0"/>
                      </a:endParaRPr>
                    </a:p>
                  </a:txBody>
                  <a:tcPr marL="91439" marR="91439" marT="45706" marB="45706"/>
                </a:tc>
                <a:tc>
                  <a:txBody>
                    <a:bodyPr/>
                    <a:lstStyle/>
                    <a:p>
                      <a:pPr algn="ctr"/>
                      <a:endParaRPr lang="sk-SK" sz="2800" b="1" dirty="0">
                        <a:latin typeface="Calibri" pitchFamily="34" charset="0"/>
                      </a:endParaRPr>
                    </a:p>
                  </a:txBody>
                  <a:tcPr marL="91439" marR="91439" marT="45706" marB="45706"/>
                </a:tc>
                <a:extLst>
                  <a:ext uri="{0D108BD9-81ED-4DB2-BD59-A6C34878D82A}">
                    <a16:rowId xmlns:a16="http://schemas.microsoft.com/office/drawing/2014/main" val="10004"/>
                  </a:ext>
                </a:extLst>
              </a:tr>
            </a:tbl>
          </a:graphicData>
        </a:graphic>
      </p:graphicFrame>
      <p:cxnSp>
        <p:nvCxnSpPr>
          <p:cNvPr id="10" name="Rovná spojovacia šípka 9">
            <a:extLst>
              <a:ext uri="{FF2B5EF4-FFF2-40B4-BE49-F238E27FC236}">
                <a16:creationId xmlns:a16="http://schemas.microsoft.com/office/drawing/2014/main" id="{7A3AC4A6-F26F-4033-9BA8-B1F6A15D9675}"/>
              </a:ext>
            </a:extLst>
          </p:cNvPr>
          <p:cNvCxnSpPr/>
          <p:nvPr/>
        </p:nvCxnSpPr>
        <p:spPr>
          <a:xfrm flipV="1">
            <a:off x="3648324" y="3285499"/>
            <a:ext cx="1357312" cy="428625"/>
          </a:xfrm>
          <a:prstGeom prst="straightConnector1">
            <a:avLst/>
          </a:prstGeom>
          <a:ln w="28575">
            <a:solidFill>
              <a:srgbClr val="008000"/>
            </a:solidFill>
            <a:tailEnd type="arrow"/>
          </a:ln>
        </p:spPr>
        <p:style>
          <a:lnRef idx="1">
            <a:schemeClr val="accent2"/>
          </a:lnRef>
          <a:fillRef idx="0">
            <a:schemeClr val="accent2"/>
          </a:fillRef>
          <a:effectRef idx="0">
            <a:schemeClr val="accent2"/>
          </a:effectRef>
          <a:fontRef idx="minor">
            <a:schemeClr val="tx1"/>
          </a:fontRef>
        </p:style>
      </p:cxnSp>
      <p:cxnSp>
        <p:nvCxnSpPr>
          <p:cNvPr id="11" name="Rovná spojovacia šípka 10">
            <a:extLst>
              <a:ext uri="{FF2B5EF4-FFF2-40B4-BE49-F238E27FC236}">
                <a16:creationId xmlns:a16="http://schemas.microsoft.com/office/drawing/2014/main" id="{5261156C-0B3D-4C3C-8B72-EB0FBA5BD491}"/>
              </a:ext>
            </a:extLst>
          </p:cNvPr>
          <p:cNvCxnSpPr/>
          <p:nvPr/>
        </p:nvCxnSpPr>
        <p:spPr>
          <a:xfrm>
            <a:off x="3648324" y="3714124"/>
            <a:ext cx="1357312" cy="1588"/>
          </a:xfrm>
          <a:prstGeom prst="straightConnector1">
            <a:avLst/>
          </a:prstGeom>
          <a:ln w="28575">
            <a:solidFill>
              <a:srgbClr val="008000"/>
            </a:solidFill>
            <a:tailEnd type="arrow"/>
          </a:ln>
        </p:spPr>
        <p:style>
          <a:lnRef idx="1">
            <a:schemeClr val="accent2"/>
          </a:lnRef>
          <a:fillRef idx="0">
            <a:schemeClr val="accent2"/>
          </a:fillRef>
          <a:effectRef idx="0">
            <a:schemeClr val="accent2"/>
          </a:effectRef>
          <a:fontRef idx="minor">
            <a:schemeClr val="tx1"/>
          </a:fontRef>
        </p:style>
      </p:cxnSp>
      <p:cxnSp>
        <p:nvCxnSpPr>
          <p:cNvPr id="12" name="Rovná spojovacia šípka 11">
            <a:extLst>
              <a:ext uri="{FF2B5EF4-FFF2-40B4-BE49-F238E27FC236}">
                <a16:creationId xmlns:a16="http://schemas.microsoft.com/office/drawing/2014/main" id="{0FF59616-F318-4C81-9B5F-CC31F5F343C2}"/>
              </a:ext>
            </a:extLst>
          </p:cNvPr>
          <p:cNvCxnSpPr/>
          <p:nvPr/>
        </p:nvCxnSpPr>
        <p:spPr>
          <a:xfrm>
            <a:off x="3648324" y="3714124"/>
            <a:ext cx="1285875" cy="857250"/>
          </a:xfrm>
          <a:prstGeom prst="straightConnector1">
            <a:avLst/>
          </a:prstGeom>
          <a:ln w="28575">
            <a:solidFill>
              <a:srgbClr val="008000"/>
            </a:solidFill>
            <a:tailEnd type="arrow"/>
          </a:ln>
        </p:spPr>
        <p:style>
          <a:lnRef idx="1">
            <a:schemeClr val="accent2"/>
          </a:lnRef>
          <a:fillRef idx="0">
            <a:schemeClr val="accent2"/>
          </a:fillRef>
          <a:effectRef idx="0">
            <a:schemeClr val="accent2"/>
          </a:effectRef>
          <a:fontRef idx="minor">
            <a:schemeClr val="tx1"/>
          </a:fontRef>
        </p:style>
      </p:cxnSp>
      <p:cxnSp>
        <p:nvCxnSpPr>
          <p:cNvPr id="13" name="Rovná spojovacia šípka 12">
            <a:extLst>
              <a:ext uri="{FF2B5EF4-FFF2-40B4-BE49-F238E27FC236}">
                <a16:creationId xmlns:a16="http://schemas.microsoft.com/office/drawing/2014/main" id="{5A8A0691-0F7C-4BA9-9334-A0E4260A60CB}"/>
              </a:ext>
            </a:extLst>
          </p:cNvPr>
          <p:cNvCxnSpPr/>
          <p:nvPr/>
        </p:nvCxnSpPr>
        <p:spPr>
          <a:xfrm rot="16200000" flipH="1">
            <a:off x="969418" y="3106905"/>
            <a:ext cx="2357438" cy="1571625"/>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4" name="Rovná spojovacia šípka 13">
            <a:extLst>
              <a:ext uri="{FF2B5EF4-FFF2-40B4-BE49-F238E27FC236}">
                <a16:creationId xmlns:a16="http://schemas.microsoft.com/office/drawing/2014/main" id="{1D8E67B6-8924-4247-84FB-FD281ECF3E17}"/>
              </a:ext>
            </a:extLst>
          </p:cNvPr>
          <p:cNvCxnSpPr/>
          <p:nvPr/>
        </p:nvCxnSpPr>
        <p:spPr>
          <a:xfrm>
            <a:off x="1362324" y="2713999"/>
            <a:ext cx="1571625" cy="1588"/>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5" name="Rovná spojovacia šípka 14">
            <a:extLst>
              <a:ext uri="{FF2B5EF4-FFF2-40B4-BE49-F238E27FC236}">
                <a16:creationId xmlns:a16="http://schemas.microsoft.com/office/drawing/2014/main" id="{149294CC-13B3-46E5-84E4-71AA33D35F91}"/>
              </a:ext>
            </a:extLst>
          </p:cNvPr>
          <p:cNvCxnSpPr/>
          <p:nvPr/>
        </p:nvCxnSpPr>
        <p:spPr>
          <a:xfrm>
            <a:off x="1362324" y="2713999"/>
            <a:ext cx="1571625" cy="1000125"/>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6" name="Rovná spojovacia šípka 15">
            <a:extLst>
              <a:ext uri="{FF2B5EF4-FFF2-40B4-BE49-F238E27FC236}">
                <a16:creationId xmlns:a16="http://schemas.microsoft.com/office/drawing/2014/main" id="{E03B0297-7403-451E-82A1-9DFC14608E5C}"/>
              </a:ext>
            </a:extLst>
          </p:cNvPr>
          <p:cNvCxnSpPr/>
          <p:nvPr/>
        </p:nvCxnSpPr>
        <p:spPr>
          <a:xfrm>
            <a:off x="5934324" y="3714124"/>
            <a:ext cx="1071562" cy="1588"/>
          </a:xfrm>
          <a:prstGeom prst="straightConnector1">
            <a:avLst/>
          </a:prstGeom>
          <a:ln w="28575">
            <a:solidFill>
              <a:schemeClr val="bg2">
                <a:lumMod val="25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17" name="Rovná spojovacia šípka 16">
            <a:extLst>
              <a:ext uri="{FF2B5EF4-FFF2-40B4-BE49-F238E27FC236}">
                <a16:creationId xmlns:a16="http://schemas.microsoft.com/office/drawing/2014/main" id="{47A808F7-9E4B-4E50-B65A-676EA34E87E1}"/>
              </a:ext>
            </a:extLst>
          </p:cNvPr>
          <p:cNvCxnSpPr/>
          <p:nvPr/>
        </p:nvCxnSpPr>
        <p:spPr>
          <a:xfrm>
            <a:off x="5934324" y="3714124"/>
            <a:ext cx="1071562" cy="357188"/>
          </a:xfrm>
          <a:prstGeom prst="straightConnector1">
            <a:avLst/>
          </a:prstGeom>
          <a:ln w="28575">
            <a:solidFill>
              <a:schemeClr val="bg2">
                <a:lumMod val="25000"/>
              </a:schemeClr>
            </a:solidFill>
            <a:tailEnd type="arrow"/>
          </a:ln>
        </p:spPr>
        <p:style>
          <a:lnRef idx="1">
            <a:schemeClr val="accent2"/>
          </a:lnRef>
          <a:fillRef idx="0">
            <a:schemeClr val="accent2"/>
          </a:fillRef>
          <a:effectRef idx="0">
            <a:schemeClr val="accent2"/>
          </a:effectRef>
          <a:fontRef idx="minor">
            <a:schemeClr val="tx1"/>
          </a:fontRef>
        </p:style>
      </p:cxnSp>
      <p:sp>
        <p:nvSpPr>
          <p:cNvPr id="18" name="Obdĺžnik 17">
            <a:extLst>
              <a:ext uri="{FF2B5EF4-FFF2-40B4-BE49-F238E27FC236}">
                <a16:creationId xmlns:a16="http://schemas.microsoft.com/office/drawing/2014/main" id="{433F365B-7A1A-41F9-ABA1-155BBA858817}"/>
              </a:ext>
            </a:extLst>
          </p:cNvPr>
          <p:cNvSpPr/>
          <p:nvPr/>
        </p:nvSpPr>
        <p:spPr>
          <a:xfrm>
            <a:off x="252412" y="1444744"/>
            <a:ext cx="6286500" cy="3857625"/>
          </a:xfrm>
          <a:prstGeom prst="rect">
            <a:avLst/>
          </a:prstGeom>
          <a:noFill/>
          <a:ln w="762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9" name="BlokTextu 18">
            <a:extLst>
              <a:ext uri="{FF2B5EF4-FFF2-40B4-BE49-F238E27FC236}">
                <a16:creationId xmlns:a16="http://schemas.microsoft.com/office/drawing/2014/main" id="{985BBDF2-89BB-4FE0-B2DB-9A95828F8846}"/>
              </a:ext>
            </a:extLst>
          </p:cNvPr>
          <p:cNvSpPr txBox="1">
            <a:spLocks noChangeArrowheads="1"/>
          </p:cNvSpPr>
          <p:nvPr/>
        </p:nvSpPr>
        <p:spPr bwMode="auto">
          <a:xfrm>
            <a:off x="362199" y="4198312"/>
            <a:ext cx="2222500" cy="1016000"/>
          </a:xfrm>
          <a:prstGeom prst="rect">
            <a:avLst/>
          </a:prstGeom>
          <a:noFill/>
          <a:ln w="9525">
            <a:noFill/>
            <a:miter lim="800000"/>
            <a:headEnd/>
            <a:tailEnd/>
          </a:ln>
        </p:spPr>
        <p:txBody>
          <a:bodyPr wrap="none">
            <a:spAutoFit/>
          </a:bodyPr>
          <a:lstStyle/>
          <a:p>
            <a:r>
              <a:rPr lang="sk-SK" sz="2000" b="1" dirty="0">
                <a:solidFill>
                  <a:srgbClr val="008000"/>
                </a:solidFill>
              </a:rPr>
              <a:t>Na záverečnú </a:t>
            </a:r>
          </a:p>
          <a:p>
            <a:r>
              <a:rPr lang="sk-SK" sz="2000" b="1" dirty="0">
                <a:solidFill>
                  <a:srgbClr val="008000"/>
                </a:solidFill>
              </a:rPr>
              <a:t>prácu postačuje </a:t>
            </a:r>
          </a:p>
          <a:p>
            <a:r>
              <a:rPr lang="sk-SK" sz="2000" b="1" dirty="0">
                <a:solidFill>
                  <a:srgbClr val="008000"/>
                </a:solidFill>
              </a:rPr>
              <a:t>III. úroveň</a:t>
            </a:r>
          </a:p>
        </p:txBody>
      </p:sp>
      <p:pic>
        <p:nvPicPr>
          <p:cNvPr id="3" name="Obrázok 2">
            <a:extLst>
              <a:ext uri="{FF2B5EF4-FFF2-40B4-BE49-F238E27FC236}">
                <a16:creationId xmlns:a16="http://schemas.microsoft.com/office/drawing/2014/main" id="{59D24001-2B6B-4381-AA96-4FD52E34FA44}"/>
              </a:ext>
            </a:extLst>
          </p:cNvPr>
          <p:cNvPicPr>
            <a:picLocks noChangeAspect="1"/>
          </p:cNvPicPr>
          <p:nvPr/>
        </p:nvPicPr>
        <p:blipFill>
          <a:blip r:embed="rId2"/>
          <a:stretch>
            <a:fillRect/>
          </a:stretch>
        </p:blipFill>
        <p:spPr>
          <a:xfrm>
            <a:off x="7005886" y="1205235"/>
            <a:ext cx="4867731" cy="1455403"/>
          </a:xfrm>
          <a:prstGeom prst="rect">
            <a:avLst/>
          </a:prstGeom>
          <a:ln>
            <a:noFill/>
          </a:ln>
          <a:effectLst>
            <a:outerShdw blurRad="292100" dist="139700" dir="2700000" algn="tl" rotWithShape="0">
              <a:srgbClr val="333333">
                <a:alpha val="65000"/>
              </a:srgbClr>
            </a:outerShdw>
          </a:effectLst>
        </p:spPr>
      </p:pic>
      <p:pic>
        <p:nvPicPr>
          <p:cNvPr id="20" name="Obrázok 19">
            <a:extLst>
              <a:ext uri="{FF2B5EF4-FFF2-40B4-BE49-F238E27FC236}">
                <a16:creationId xmlns:a16="http://schemas.microsoft.com/office/drawing/2014/main" id="{9E99901E-76BA-48BC-A8E1-80EC6FAF26D9}"/>
              </a:ext>
            </a:extLst>
          </p:cNvPr>
          <p:cNvPicPr>
            <a:picLocks noChangeAspect="1"/>
          </p:cNvPicPr>
          <p:nvPr/>
        </p:nvPicPr>
        <p:blipFill>
          <a:blip r:embed="rId3"/>
          <a:stretch>
            <a:fillRect/>
          </a:stretch>
        </p:blipFill>
        <p:spPr>
          <a:xfrm>
            <a:off x="7027107" y="2865058"/>
            <a:ext cx="4846510" cy="1595559"/>
          </a:xfrm>
          <a:prstGeom prst="rect">
            <a:avLst/>
          </a:prstGeom>
          <a:ln>
            <a:noFill/>
          </a:ln>
          <a:effectLst>
            <a:outerShdw blurRad="292100" dist="139700" dir="2700000" algn="tl" rotWithShape="0">
              <a:srgbClr val="333333">
                <a:alpha val="65000"/>
              </a:srgbClr>
            </a:outerShdw>
          </a:effectLst>
        </p:spPr>
      </p:pic>
      <p:pic>
        <p:nvPicPr>
          <p:cNvPr id="22" name="Obrázok 21">
            <a:extLst>
              <a:ext uri="{FF2B5EF4-FFF2-40B4-BE49-F238E27FC236}">
                <a16:creationId xmlns:a16="http://schemas.microsoft.com/office/drawing/2014/main" id="{C9896D8C-BFA2-4B6C-B6B7-0F13CA7A523E}"/>
              </a:ext>
            </a:extLst>
          </p:cNvPr>
          <p:cNvPicPr>
            <a:picLocks noChangeAspect="1"/>
          </p:cNvPicPr>
          <p:nvPr/>
        </p:nvPicPr>
        <p:blipFill>
          <a:blip r:embed="rId4"/>
          <a:stretch>
            <a:fillRect/>
          </a:stretch>
        </p:blipFill>
        <p:spPr>
          <a:xfrm>
            <a:off x="7027108" y="4684993"/>
            <a:ext cx="4846510" cy="13490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317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5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5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3500"/>
                            </p:stCondLst>
                            <p:childTnLst>
                              <p:par>
                                <p:cTn id="25" presetID="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par>
                          <p:cTn id="34" fill="hold">
                            <p:stCondLst>
                              <p:cond delay="4500"/>
                            </p:stCondLst>
                            <p:childTnLst>
                              <p:par>
                                <p:cTn id="35" presetID="2" presetClass="entr" presetSubtype="4"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0"/>
                            </p:stCondLst>
                            <p:childTnLst>
                              <p:par>
                                <p:cTn id="40" presetID="2" presetClass="entr" presetSubtype="4"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par>
                          <p:cTn id="44" fill="hold">
                            <p:stCondLst>
                              <p:cond delay="5500"/>
                            </p:stCondLst>
                            <p:childTnLst>
                              <p:par>
                                <p:cTn id="45" presetID="2" presetClass="entr" presetSubtype="4"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heckerboard(across)">
                                      <p:cBhvr>
                                        <p:cTn id="53" dur="500"/>
                                        <p:tgtEl>
                                          <p:spTgt spid="18"/>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checkerboard(across)">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randombar(horizont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randombar(horizont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randombar(horizontal)">
                                      <p:cBhvr>
                                        <p:cTn id="7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165</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ČÍSLOVANIE JEDNOTLIVÝCH ČASTÍ TEXTU</a:t>
            </a:r>
          </a:p>
        </p:txBody>
      </p:sp>
      <p:sp>
        <p:nvSpPr>
          <p:cNvPr id="7" name="BlokTextu 6">
            <a:extLst>
              <a:ext uri="{FF2B5EF4-FFF2-40B4-BE49-F238E27FC236}">
                <a16:creationId xmlns:a16="http://schemas.microsoft.com/office/drawing/2014/main" id="{3E977523-B233-43A4-8096-70637E1C257F}"/>
              </a:ext>
            </a:extLst>
          </p:cNvPr>
          <p:cNvSpPr txBox="1">
            <a:spLocks noChangeArrowheads="1"/>
          </p:cNvSpPr>
          <p:nvPr/>
        </p:nvSpPr>
        <p:spPr bwMode="auto">
          <a:xfrm>
            <a:off x="383667" y="1250237"/>
            <a:ext cx="11424665" cy="4616648"/>
          </a:xfrm>
          <a:prstGeom prst="rect">
            <a:avLst/>
          </a:prstGeom>
          <a:solidFill>
            <a:schemeClr val="bg1"/>
          </a:solidFill>
          <a:ln w="9525">
            <a:solidFill>
              <a:schemeClr val="bg1"/>
            </a:solidFill>
            <a:miter lim="800000"/>
            <a:headEnd/>
            <a:tailEnd/>
          </a:ln>
        </p:spPr>
        <p:txBody>
          <a:bodyPr wrap="square">
            <a:spAutoFit/>
          </a:bodyPr>
          <a:lstStyle/>
          <a:p>
            <a:r>
              <a:rPr lang="sk-SK" sz="3200" b="1" dirty="0">
                <a:solidFill>
                  <a:srgbClr val="FF0000"/>
                </a:solidFill>
                <a:latin typeface="Calibri" pitchFamily="34" charset="0"/>
              </a:rPr>
              <a:t>POZOR !!!</a:t>
            </a:r>
          </a:p>
          <a:p>
            <a:endParaRPr lang="sk-SK" sz="2000" b="1" dirty="0">
              <a:solidFill>
                <a:srgbClr val="FF0000"/>
              </a:solidFill>
              <a:latin typeface="Calibri" pitchFamily="34" charset="0"/>
            </a:endParaRPr>
          </a:p>
          <a:p>
            <a:pPr algn="just"/>
            <a:r>
              <a:rPr lang="sk-SK" sz="3200" b="1" dirty="0">
                <a:solidFill>
                  <a:srgbClr val="FF0000"/>
                </a:solidFill>
                <a:latin typeface="Calibri" pitchFamily="34" charset="0"/>
              </a:rPr>
              <a:t>Ak vytvárate oddiel 1.1.1, očakáva sa, že bude nasledovať minimálne ešte jeden oddiel 1.1.2 Nemôže skončiť iba jeden oddiel. To isté platí aj pri podkapitolách.</a:t>
            </a:r>
            <a:endParaRPr lang="sk-SK" sz="2400" b="1" dirty="0">
              <a:solidFill>
                <a:srgbClr val="FF0000"/>
              </a:solidFill>
              <a:latin typeface="Calibri" pitchFamily="34" charset="0"/>
            </a:endParaRPr>
          </a:p>
          <a:p>
            <a:pPr algn="just"/>
            <a:endParaRPr lang="sk-SK" b="1" dirty="0">
              <a:solidFill>
                <a:srgbClr val="FF0000"/>
              </a:solidFill>
              <a:latin typeface="Calibri" pitchFamily="34" charset="0"/>
            </a:endParaRPr>
          </a:p>
          <a:p>
            <a:pPr algn="just"/>
            <a:r>
              <a:rPr lang="sk-SK" sz="3200" b="1" dirty="0">
                <a:solidFill>
                  <a:srgbClr val="FF0000"/>
                </a:solidFill>
                <a:latin typeface="Calibri" pitchFamily="34" charset="0"/>
              </a:rPr>
              <a:t>				</a:t>
            </a:r>
            <a:r>
              <a:rPr lang="sk-SK" sz="3200" b="1" dirty="0">
                <a:latin typeface="Times New Roman" panose="02020603050405020304" pitchFamily="18" charset="0"/>
                <a:cs typeface="Times New Roman" panose="02020603050405020304" pitchFamily="18" charset="0"/>
              </a:rPr>
              <a:t>	1.1.1  Produkt</a:t>
            </a:r>
          </a:p>
          <a:p>
            <a:pPr algn="just"/>
            <a:r>
              <a:rPr lang="sk-SK" sz="3200" b="1" dirty="0">
                <a:latin typeface="Times New Roman" panose="02020603050405020304" pitchFamily="18" charset="0"/>
                <a:cs typeface="Times New Roman" panose="02020603050405020304" pitchFamily="18" charset="0"/>
              </a:rPr>
              <a:t>1.1 Marketingový mix	1.1.2  Cena</a:t>
            </a:r>
          </a:p>
          <a:p>
            <a:pPr algn="just"/>
            <a:r>
              <a:rPr lang="sk-SK" sz="3200" b="1" dirty="0">
                <a:latin typeface="Times New Roman" panose="02020603050405020304" pitchFamily="18" charset="0"/>
                <a:cs typeface="Times New Roman" panose="02020603050405020304" pitchFamily="18" charset="0"/>
              </a:rPr>
              <a:t>					1.1.3  Distribúcia</a:t>
            </a:r>
          </a:p>
          <a:p>
            <a:r>
              <a:rPr lang="sk-SK" sz="3200" b="1" dirty="0">
                <a:latin typeface="Times New Roman" panose="02020603050405020304" pitchFamily="18" charset="0"/>
                <a:cs typeface="Times New Roman" panose="02020603050405020304" pitchFamily="18" charset="0"/>
              </a:rPr>
              <a:t>					1.1.4  Propagácia</a:t>
            </a:r>
          </a:p>
        </p:txBody>
      </p:sp>
    </p:spTree>
    <p:extLst>
      <p:ext uri="{BB962C8B-B14F-4D97-AF65-F5344CB8AC3E}">
        <p14:creationId xmlns:p14="http://schemas.microsoft.com/office/powerpoint/2010/main" val="32318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ok 15">
            <a:extLst>
              <a:ext uri="{FF2B5EF4-FFF2-40B4-BE49-F238E27FC236}">
                <a16:creationId xmlns:a16="http://schemas.microsoft.com/office/drawing/2014/main" id="{99017BFD-F64C-45BC-9A2E-DB0A60BB2F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34812" y="40772"/>
            <a:ext cx="6643540" cy="6084000"/>
          </a:xfrm>
          <a:prstGeom prst="rect">
            <a:avLst/>
          </a:prstGeom>
          <a:ln>
            <a:noFill/>
          </a:ln>
          <a:effectLst>
            <a:outerShdw blurRad="292100" dist="139700" dir="2700000" algn="tl" rotWithShape="0">
              <a:srgbClr val="333333">
                <a:alpha val="65000"/>
              </a:srgbClr>
            </a:outerShdw>
          </a:effectLst>
        </p:spPr>
      </p:pic>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166</a:t>
            </a:fld>
            <a:endParaRPr lang="sk-SK"/>
          </a:p>
        </p:txBody>
      </p:sp>
      <p:sp>
        <p:nvSpPr>
          <p:cNvPr id="13" name="Ovál 12">
            <a:extLst>
              <a:ext uri="{FF2B5EF4-FFF2-40B4-BE49-F238E27FC236}">
                <a16:creationId xmlns:a16="http://schemas.microsoft.com/office/drawing/2014/main" id="{C4176A7E-75B6-4F6A-B7A8-0F9434403376}"/>
              </a:ext>
            </a:extLst>
          </p:cNvPr>
          <p:cNvSpPr/>
          <p:nvPr/>
        </p:nvSpPr>
        <p:spPr>
          <a:xfrm>
            <a:off x="5848538" y="93917"/>
            <a:ext cx="611088"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vál 13">
            <a:extLst>
              <a:ext uri="{FF2B5EF4-FFF2-40B4-BE49-F238E27FC236}">
                <a16:creationId xmlns:a16="http://schemas.microsoft.com/office/drawing/2014/main" id="{BEBC3455-5032-4F95-BEF7-97E1DBF65D8E}"/>
              </a:ext>
            </a:extLst>
          </p:cNvPr>
          <p:cNvSpPr/>
          <p:nvPr/>
        </p:nvSpPr>
        <p:spPr>
          <a:xfrm>
            <a:off x="6199721" y="1822109"/>
            <a:ext cx="611088"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vál 14">
            <a:extLst>
              <a:ext uri="{FF2B5EF4-FFF2-40B4-BE49-F238E27FC236}">
                <a16:creationId xmlns:a16="http://schemas.microsoft.com/office/drawing/2014/main" id="{0123CCFE-18DC-45A8-9741-D8A04E9FD96C}"/>
              </a:ext>
            </a:extLst>
          </p:cNvPr>
          <p:cNvSpPr/>
          <p:nvPr/>
        </p:nvSpPr>
        <p:spPr>
          <a:xfrm>
            <a:off x="6199721" y="4126365"/>
            <a:ext cx="611088" cy="3600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3" name="Obrázok 2" descr="Obrázok, na ktorom je osoba&#10;&#10;Automaticky generovaný popis">
            <a:extLst>
              <a:ext uri="{FF2B5EF4-FFF2-40B4-BE49-F238E27FC236}">
                <a16:creationId xmlns:a16="http://schemas.microsoft.com/office/drawing/2014/main" id="{0D48AC55-7187-4F34-AEE2-88105F75DA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771"/>
            <a:ext cx="5561499" cy="6084000"/>
          </a:xfrm>
          <a:prstGeom prst="rect">
            <a:avLst/>
          </a:prstGeom>
        </p:spPr>
      </p:pic>
    </p:spTree>
    <p:extLst>
      <p:ext uri="{BB962C8B-B14F-4D97-AF65-F5344CB8AC3E}">
        <p14:creationId xmlns:p14="http://schemas.microsoft.com/office/powerpoint/2010/main" val="3502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167</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NASTAVENIE MEDZIER</a:t>
            </a:r>
          </a:p>
        </p:txBody>
      </p:sp>
      <p:sp>
        <p:nvSpPr>
          <p:cNvPr id="7" name="BlokTextu 3">
            <a:extLst>
              <a:ext uri="{FF2B5EF4-FFF2-40B4-BE49-F238E27FC236}">
                <a16:creationId xmlns:a16="http://schemas.microsoft.com/office/drawing/2014/main" id="{6029CB53-A55D-4F11-872B-1C91F85F2FA1}"/>
              </a:ext>
            </a:extLst>
          </p:cNvPr>
          <p:cNvSpPr txBox="1">
            <a:spLocks noChangeArrowheads="1"/>
          </p:cNvSpPr>
          <p:nvPr/>
        </p:nvSpPr>
        <p:spPr bwMode="auto">
          <a:xfrm>
            <a:off x="1788318" y="1050311"/>
            <a:ext cx="4500563" cy="5016500"/>
          </a:xfrm>
          <a:prstGeom prst="rect">
            <a:avLst/>
          </a:prstGeom>
          <a:noFill/>
          <a:ln w="9525">
            <a:noFill/>
            <a:miter lim="800000"/>
            <a:headEnd/>
            <a:tailEnd/>
          </a:ln>
        </p:spPr>
        <p:txBody>
          <a:bodyPr>
            <a:spAutoFit/>
          </a:bodyPr>
          <a:lstStyle/>
          <a:p>
            <a:r>
              <a:rPr lang="nn-NO" sz="3200" b="1" dirty="0">
                <a:solidFill>
                  <a:srgbClr val="008000"/>
                </a:solidFill>
                <a:latin typeface="Calibri" pitchFamily="34" charset="0"/>
              </a:rPr>
              <a:t>Kapitola</a:t>
            </a:r>
            <a:r>
              <a:rPr lang="nn-NO" sz="2400" b="1" dirty="0">
                <a:latin typeface="Calibri" pitchFamily="34" charset="0"/>
              </a:rPr>
              <a:t> </a:t>
            </a:r>
            <a:endParaRPr lang="sk-SK" sz="2400" b="1" dirty="0">
              <a:latin typeface="Calibri" pitchFamily="34" charset="0"/>
            </a:endParaRPr>
          </a:p>
          <a:p>
            <a:r>
              <a:rPr lang="nn-NO" sz="2400" b="1" dirty="0">
                <a:latin typeface="Calibri" pitchFamily="34" charset="0"/>
              </a:rPr>
              <a:t>- pred nadpisom 1. úrovne 12 pt,</a:t>
            </a:r>
            <a:endParaRPr lang="sk-SK" sz="2400" b="1" dirty="0">
              <a:latin typeface="Calibri" pitchFamily="34" charset="0"/>
            </a:endParaRPr>
          </a:p>
          <a:p>
            <a:r>
              <a:rPr lang="pl-PL" sz="2400" b="1" dirty="0">
                <a:latin typeface="Calibri" pitchFamily="34" charset="0"/>
              </a:rPr>
              <a:t>- za nadpisom 1. úrovne 18 pt,</a:t>
            </a:r>
          </a:p>
          <a:p>
            <a:r>
              <a:rPr lang="sk-SK" sz="3200" b="1" dirty="0">
                <a:solidFill>
                  <a:srgbClr val="008000"/>
                </a:solidFill>
                <a:latin typeface="Calibri" pitchFamily="34" charset="0"/>
              </a:rPr>
              <a:t>Podkapitola </a:t>
            </a:r>
          </a:p>
          <a:p>
            <a:r>
              <a:rPr lang="sk-SK" sz="2400" b="1" dirty="0">
                <a:latin typeface="Calibri" pitchFamily="34" charset="0"/>
              </a:rPr>
              <a:t>- pred nadpisom 2. úrovne 6 </a:t>
            </a:r>
            <a:r>
              <a:rPr lang="sk-SK" sz="2400" b="1" dirty="0" err="1">
                <a:latin typeface="Calibri" pitchFamily="34" charset="0"/>
              </a:rPr>
              <a:t>pt</a:t>
            </a:r>
            <a:r>
              <a:rPr lang="sk-SK" sz="2400" b="1" dirty="0">
                <a:latin typeface="Calibri" pitchFamily="34" charset="0"/>
              </a:rPr>
              <a:t>,</a:t>
            </a:r>
          </a:p>
          <a:p>
            <a:r>
              <a:rPr lang="pl-PL" sz="2400" b="1" dirty="0">
                <a:latin typeface="Calibri" pitchFamily="34" charset="0"/>
              </a:rPr>
              <a:t>- za nadpisom 2. úrovne 12 pt,</a:t>
            </a:r>
          </a:p>
          <a:p>
            <a:r>
              <a:rPr lang="sk-SK" sz="3200" b="1" dirty="0">
                <a:solidFill>
                  <a:srgbClr val="008000"/>
                </a:solidFill>
                <a:latin typeface="Calibri" pitchFamily="34" charset="0"/>
              </a:rPr>
              <a:t>Oddiel </a:t>
            </a:r>
          </a:p>
          <a:p>
            <a:r>
              <a:rPr lang="sk-SK" sz="2400" b="1" dirty="0">
                <a:latin typeface="Calibri" pitchFamily="34" charset="0"/>
              </a:rPr>
              <a:t>- pred nadpisom 3. úrovne 6 </a:t>
            </a:r>
            <a:r>
              <a:rPr lang="sk-SK" sz="2400" b="1" dirty="0" err="1">
                <a:latin typeface="Calibri" pitchFamily="34" charset="0"/>
              </a:rPr>
              <a:t>pt</a:t>
            </a:r>
            <a:r>
              <a:rPr lang="sk-SK" sz="2400" b="1" dirty="0">
                <a:latin typeface="Calibri" pitchFamily="34" charset="0"/>
              </a:rPr>
              <a:t>,</a:t>
            </a:r>
          </a:p>
          <a:p>
            <a:r>
              <a:rPr lang="pl-PL" sz="2400" b="1" dirty="0">
                <a:latin typeface="Calibri" pitchFamily="34" charset="0"/>
              </a:rPr>
              <a:t>- za nadpisom 3. úrovne 6 pt,</a:t>
            </a:r>
          </a:p>
          <a:p>
            <a:r>
              <a:rPr lang="sk-SK" sz="3200" b="1" dirty="0">
                <a:solidFill>
                  <a:srgbClr val="008000"/>
                </a:solidFill>
                <a:latin typeface="Calibri" pitchFamily="34" charset="0"/>
              </a:rPr>
              <a:t>Text </a:t>
            </a:r>
          </a:p>
          <a:p>
            <a:r>
              <a:rPr lang="sk-SK" sz="2400" b="1" dirty="0">
                <a:latin typeface="Calibri" pitchFamily="34" charset="0"/>
              </a:rPr>
              <a:t>- za názvom časti textu 6 </a:t>
            </a:r>
            <a:r>
              <a:rPr lang="sk-SK" sz="2400" b="1" dirty="0" err="1">
                <a:latin typeface="Calibri" pitchFamily="34" charset="0"/>
              </a:rPr>
              <a:t>pt</a:t>
            </a:r>
            <a:r>
              <a:rPr lang="sk-SK" sz="2400" b="1" dirty="0">
                <a:latin typeface="Calibri" pitchFamily="34" charset="0"/>
              </a:rPr>
              <a:t>,</a:t>
            </a:r>
          </a:p>
          <a:p>
            <a:r>
              <a:rPr lang="pl-PL" sz="2400" b="1" dirty="0">
                <a:latin typeface="Calibri" pitchFamily="34" charset="0"/>
              </a:rPr>
              <a:t>- medzera pred odstavcom 6 pt.</a:t>
            </a:r>
            <a:endParaRPr lang="sk-SK" sz="2400" b="1" dirty="0">
              <a:latin typeface="Calibri" pitchFamily="34" charset="0"/>
            </a:endParaRPr>
          </a:p>
        </p:txBody>
      </p:sp>
      <p:sp>
        <p:nvSpPr>
          <p:cNvPr id="10" name="Obdĺžnik 9">
            <a:extLst>
              <a:ext uri="{FF2B5EF4-FFF2-40B4-BE49-F238E27FC236}">
                <a16:creationId xmlns:a16="http://schemas.microsoft.com/office/drawing/2014/main" id="{0CB157D3-4543-4BA2-B1CD-D1327E72A3F2}"/>
              </a:ext>
            </a:extLst>
          </p:cNvPr>
          <p:cNvSpPr/>
          <p:nvPr/>
        </p:nvSpPr>
        <p:spPr>
          <a:xfrm>
            <a:off x="6431756" y="1314284"/>
            <a:ext cx="3929062" cy="460851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11" name="BlokTextu 10">
            <a:extLst>
              <a:ext uri="{FF2B5EF4-FFF2-40B4-BE49-F238E27FC236}">
                <a16:creationId xmlns:a16="http://schemas.microsoft.com/office/drawing/2014/main" id="{B533B2DE-D255-448D-9B8D-C6E96B2D1D38}"/>
              </a:ext>
            </a:extLst>
          </p:cNvPr>
          <p:cNvSpPr txBox="1"/>
          <p:nvPr/>
        </p:nvSpPr>
        <p:spPr>
          <a:xfrm>
            <a:off x="6574631" y="1600033"/>
            <a:ext cx="3714750" cy="3794125"/>
          </a:xfrm>
          <a:prstGeom prst="rect">
            <a:avLst/>
          </a:prstGeom>
          <a:noFill/>
        </p:spPr>
        <p:txBody>
          <a:bodyPr>
            <a:spAutoFit/>
          </a:bodyPr>
          <a:lstStyle/>
          <a:p>
            <a:pPr fontAlgn="auto">
              <a:spcBef>
                <a:spcPts val="0"/>
              </a:spcBef>
              <a:spcAft>
                <a:spcPts val="0"/>
              </a:spcAft>
              <a:defRPr/>
            </a:pPr>
            <a:r>
              <a:rPr lang="sk-SK" sz="1200" b="1">
                <a:latin typeface="Times New Roman" pitchFamily="18" charset="0"/>
                <a:cs typeface="Times New Roman" pitchFamily="18" charset="0"/>
              </a:rPr>
              <a:t>1  ZÁKLADNÉ TEORETICKÉ VÝCHODISKÁ</a:t>
            </a:r>
            <a:endParaRPr lang="sk-SK" sz="1050">
              <a:latin typeface="Times New Roman" pitchFamily="18" charset="0"/>
              <a:cs typeface="Times New Roman" pitchFamily="18" charset="0"/>
            </a:endParaRPr>
          </a:p>
          <a:p>
            <a:pPr fontAlgn="auto">
              <a:spcBef>
                <a:spcPts val="0"/>
              </a:spcBef>
              <a:spcAft>
                <a:spcPts val="0"/>
              </a:spcAft>
              <a:defRPr/>
            </a:pPr>
            <a:r>
              <a:rPr lang="sk-SK" sz="1600" b="1">
                <a:latin typeface="Times New Roman" pitchFamily="18" charset="0"/>
                <a:cs typeface="Times New Roman" pitchFamily="18" charset="0"/>
              </a:rPr>
              <a:t> </a:t>
            </a:r>
            <a:endParaRPr lang="sk-SK" sz="2000">
              <a:latin typeface="Times New Roman" pitchFamily="18" charset="0"/>
              <a:cs typeface="Times New Roman" pitchFamily="18" charset="0"/>
            </a:endParaRPr>
          </a:p>
          <a:p>
            <a:pPr algn="just" fontAlgn="auto">
              <a:spcBef>
                <a:spcPts val="0"/>
              </a:spcBef>
              <a:spcAft>
                <a:spcPts val="0"/>
              </a:spcAft>
              <a:defRPr/>
            </a:pPr>
            <a:r>
              <a:rPr lang="sk-SK" sz="1200">
                <a:latin typeface="Times New Roman" pitchFamily="18" charset="0"/>
                <a:cs typeface="Times New Roman" pitchFamily="18" charset="0"/>
              </a:rPr>
              <a:t>      Marketingová orientácia organizácií a podnikov na zjednotenom európskom trhu je už dnes nepochybne nevyhnutnosťou. Medzi najlepšie patria tie, ktoré </a:t>
            </a:r>
            <a:endParaRPr lang="sk-SK" sz="1100">
              <a:latin typeface="Times New Roman" pitchFamily="18" charset="0"/>
              <a:cs typeface="Times New Roman" pitchFamily="18" charset="0"/>
            </a:endParaRPr>
          </a:p>
          <a:p>
            <a:pPr fontAlgn="auto">
              <a:spcBef>
                <a:spcPts val="0"/>
              </a:spcBef>
              <a:spcAft>
                <a:spcPts val="0"/>
              </a:spcAft>
              <a:defRPr/>
            </a:pPr>
            <a:r>
              <a:rPr lang="sk-SK" sz="1050">
                <a:latin typeface="Times New Roman" pitchFamily="18" charset="0"/>
                <a:cs typeface="Times New Roman" pitchFamily="18" charset="0"/>
              </a:rPr>
              <a:t> </a:t>
            </a:r>
            <a:endParaRPr lang="sk-SK" sz="1000">
              <a:latin typeface="Times New Roman" pitchFamily="18" charset="0"/>
              <a:cs typeface="Times New Roman" pitchFamily="18" charset="0"/>
            </a:endParaRPr>
          </a:p>
          <a:p>
            <a:pPr fontAlgn="auto">
              <a:spcBef>
                <a:spcPts val="0"/>
              </a:spcBef>
              <a:spcAft>
                <a:spcPts val="0"/>
              </a:spcAft>
              <a:defRPr/>
            </a:pPr>
            <a:r>
              <a:rPr lang="sk-SK" sz="1200" b="1">
                <a:latin typeface="Times New Roman" pitchFamily="18" charset="0"/>
                <a:cs typeface="Times New Roman" pitchFamily="18" charset="0"/>
              </a:rPr>
              <a:t>1.1 Výber cieľového trhu</a:t>
            </a:r>
            <a:endParaRPr lang="sk-SK" sz="1100">
              <a:latin typeface="Times New Roman" pitchFamily="18" charset="0"/>
              <a:cs typeface="Times New Roman" pitchFamily="18" charset="0"/>
            </a:endParaRPr>
          </a:p>
          <a:p>
            <a:pPr fontAlgn="auto">
              <a:spcBef>
                <a:spcPts val="0"/>
              </a:spcBef>
              <a:spcAft>
                <a:spcPts val="0"/>
              </a:spcAft>
              <a:defRPr/>
            </a:pPr>
            <a:r>
              <a:rPr lang="sk-SK" sz="700">
                <a:latin typeface="Times New Roman" pitchFamily="18" charset="0"/>
                <a:cs typeface="Times New Roman" pitchFamily="18" charset="0"/>
              </a:rPr>
              <a:t> </a:t>
            </a:r>
            <a:endParaRPr lang="sk-SK" sz="6000">
              <a:latin typeface="Times New Roman" pitchFamily="18" charset="0"/>
              <a:cs typeface="Times New Roman" pitchFamily="18" charset="0"/>
            </a:endParaRPr>
          </a:p>
          <a:p>
            <a:pPr algn="just" fontAlgn="auto">
              <a:spcBef>
                <a:spcPts val="0"/>
              </a:spcBef>
              <a:spcAft>
                <a:spcPts val="0"/>
              </a:spcAft>
              <a:defRPr/>
            </a:pPr>
            <a:r>
              <a:rPr lang="sk-SK" sz="1200">
                <a:latin typeface="Times New Roman" pitchFamily="18" charset="0"/>
                <a:cs typeface="Times New Roman" pitchFamily="18" charset="0"/>
              </a:rPr>
              <a:t>      </a:t>
            </a:r>
            <a:r>
              <a:rPr lang="sk-SK" sz="1200" err="1">
                <a:latin typeface="Times New Roman" pitchFamily="18" charset="0"/>
                <a:cs typeface="Times New Roman" pitchFamily="18" charset="0"/>
              </a:rPr>
              <a:t>Akonáhle</a:t>
            </a:r>
            <a:r>
              <a:rPr lang="sk-SK" sz="1200">
                <a:latin typeface="Times New Roman" pitchFamily="18" charset="0"/>
                <a:cs typeface="Times New Roman" pitchFamily="18" charset="0"/>
              </a:rPr>
              <a:t> organizácia identifikuje svoje trhové (segmentové) príležitosti, musí prikročiť k ich vyhodnoteniu a rozhodnúť sa, ktoré segmenty sa stanú jeho </a:t>
            </a:r>
            <a:endParaRPr lang="sk-SK" sz="1100">
              <a:latin typeface="Times New Roman" pitchFamily="18" charset="0"/>
              <a:cs typeface="Times New Roman" pitchFamily="18" charset="0"/>
            </a:endParaRPr>
          </a:p>
          <a:p>
            <a:pPr fontAlgn="auto">
              <a:spcBef>
                <a:spcPts val="0"/>
              </a:spcBef>
              <a:spcAft>
                <a:spcPts val="0"/>
              </a:spcAft>
              <a:defRPr/>
            </a:pPr>
            <a:endParaRPr lang="sk-SK" sz="800" i="1">
              <a:latin typeface="Times New Roman" pitchFamily="18" charset="0"/>
              <a:cs typeface="Times New Roman" pitchFamily="18" charset="0"/>
            </a:endParaRPr>
          </a:p>
          <a:p>
            <a:pPr fontAlgn="auto">
              <a:spcBef>
                <a:spcPts val="0"/>
              </a:spcBef>
              <a:spcAft>
                <a:spcPts val="0"/>
              </a:spcAft>
              <a:defRPr/>
            </a:pPr>
            <a:r>
              <a:rPr lang="sk-SK" sz="1200" b="1">
                <a:latin typeface="Times New Roman" pitchFamily="18" charset="0"/>
                <a:cs typeface="Times New Roman" pitchFamily="18" charset="0"/>
              </a:rPr>
              <a:t>1.1.1 </a:t>
            </a:r>
            <a:r>
              <a:rPr lang="sk-SK" sz="1200" b="1" i="1">
                <a:latin typeface="Times New Roman" pitchFamily="18" charset="0"/>
                <a:cs typeface="Times New Roman" pitchFamily="18" charset="0"/>
              </a:rPr>
              <a:t> </a:t>
            </a:r>
            <a:r>
              <a:rPr lang="sk-SK" sz="1200" b="1">
                <a:latin typeface="Times New Roman" pitchFamily="18" charset="0"/>
                <a:cs typeface="Times New Roman" pitchFamily="18" charset="0"/>
              </a:rPr>
              <a:t>Vymedzenie a tvorba trhovej pozície</a:t>
            </a:r>
            <a:endParaRPr lang="sk-SK" sz="1100">
              <a:latin typeface="Times New Roman" pitchFamily="18" charset="0"/>
              <a:cs typeface="Times New Roman" pitchFamily="18" charset="0"/>
            </a:endParaRPr>
          </a:p>
          <a:p>
            <a:pPr fontAlgn="auto">
              <a:spcBef>
                <a:spcPts val="0"/>
              </a:spcBef>
              <a:spcAft>
                <a:spcPts val="0"/>
              </a:spcAft>
              <a:defRPr/>
            </a:pPr>
            <a:r>
              <a:rPr lang="sk-SK" sz="600">
                <a:latin typeface="Times New Roman" pitchFamily="18" charset="0"/>
                <a:cs typeface="Times New Roman" pitchFamily="18" charset="0"/>
              </a:rPr>
              <a:t> </a:t>
            </a:r>
          </a:p>
          <a:p>
            <a:pPr algn="just" fontAlgn="auto">
              <a:spcBef>
                <a:spcPts val="0"/>
              </a:spcBef>
              <a:spcAft>
                <a:spcPts val="0"/>
              </a:spcAft>
              <a:defRPr/>
            </a:pPr>
            <a:r>
              <a:rPr lang="sk-SK" sz="1400">
                <a:latin typeface="Times New Roman" pitchFamily="18" charset="0"/>
                <a:cs typeface="Times New Roman" pitchFamily="18" charset="0"/>
              </a:rPr>
              <a:t> </a:t>
            </a:r>
            <a:r>
              <a:rPr lang="sk-SK" sz="1200">
                <a:latin typeface="Times New Roman" pitchFamily="18" charset="0"/>
                <a:cs typeface="Times New Roman" pitchFamily="18" charset="0"/>
              </a:rPr>
              <a:t>     Výsledná trhová pozícia ponuky organizácie je daná tým, ako ju vnímajú kľúčové skupiny verejnosti a predovšetkým zákazníci. Ide o to, ako práve zákazníci </a:t>
            </a:r>
          </a:p>
          <a:p>
            <a:pPr algn="just" fontAlgn="auto">
              <a:spcBef>
                <a:spcPts val="0"/>
              </a:spcBef>
              <a:spcAft>
                <a:spcPts val="0"/>
              </a:spcAft>
              <a:defRPr/>
            </a:pPr>
            <a:endParaRPr lang="sk-SK" sz="1200">
              <a:latin typeface="Times New Roman" pitchFamily="18" charset="0"/>
              <a:cs typeface="Times New Roman" pitchFamily="18" charset="0"/>
            </a:endParaRPr>
          </a:p>
          <a:p>
            <a:pPr algn="just" fontAlgn="auto">
              <a:spcBef>
                <a:spcPts val="0"/>
              </a:spcBef>
              <a:spcAft>
                <a:spcPts val="0"/>
              </a:spcAft>
              <a:defRPr/>
            </a:pPr>
            <a:endParaRPr lang="sk-SK" sz="1100">
              <a:latin typeface="Times New Roman" pitchFamily="18" charset="0"/>
              <a:cs typeface="Times New Roman" pitchFamily="18" charset="0"/>
            </a:endParaRPr>
          </a:p>
          <a:p>
            <a:pPr fontAlgn="auto">
              <a:spcBef>
                <a:spcPts val="0"/>
              </a:spcBef>
              <a:spcAft>
                <a:spcPts val="0"/>
              </a:spcAft>
              <a:defRPr/>
            </a:pPr>
            <a:endParaRPr lang="sk-SK" sz="1200">
              <a:latin typeface="Times New Roman" pitchFamily="18" charset="0"/>
              <a:cs typeface="Times New Roman" pitchFamily="18" charset="0"/>
            </a:endParaRPr>
          </a:p>
        </p:txBody>
      </p:sp>
      <p:cxnSp>
        <p:nvCxnSpPr>
          <p:cNvPr id="12" name="Rovná spojovacia šípka 11">
            <a:extLst>
              <a:ext uri="{FF2B5EF4-FFF2-40B4-BE49-F238E27FC236}">
                <a16:creationId xmlns:a16="http://schemas.microsoft.com/office/drawing/2014/main" id="{0698E1CA-0A81-4094-83B2-5D6AADD43652}"/>
              </a:ext>
            </a:extLst>
          </p:cNvPr>
          <p:cNvCxnSpPr/>
          <p:nvPr/>
        </p:nvCxnSpPr>
        <p:spPr>
          <a:xfrm flipV="1">
            <a:off x="6038849" y="1600033"/>
            <a:ext cx="678657" cy="1571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Rovná spojovacia šípka 12">
            <a:extLst>
              <a:ext uri="{FF2B5EF4-FFF2-40B4-BE49-F238E27FC236}">
                <a16:creationId xmlns:a16="http://schemas.microsoft.com/office/drawing/2014/main" id="{8636F0DA-AEDF-4C47-B061-60B5CB9138E4}"/>
              </a:ext>
            </a:extLst>
          </p:cNvPr>
          <p:cNvCxnSpPr/>
          <p:nvPr/>
        </p:nvCxnSpPr>
        <p:spPr>
          <a:xfrm flipV="1">
            <a:off x="5702472" y="1947258"/>
            <a:ext cx="1015034" cy="2143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Rovná spojovacia šípka 13">
            <a:extLst>
              <a:ext uri="{FF2B5EF4-FFF2-40B4-BE49-F238E27FC236}">
                <a16:creationId xmlns:a16="http://schemas.microsoft.com/office/drawing/2014/main" id="{13B1D58A-63E8-4464-B9A9-7EC44069DD54}"/>
              </a:ext>
            </a:extLst>
          </p:cNvPr>
          <p:cNvCxnSpPr/>
          <p:nvPr/>
        </p:nvCxnSpPr>
        <p:spPr>
          <a:xfrm flipV="1">
            <a:off x="5878114" y="2685858"/>
            <a:ext cx="1000125" cy="2857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Rovná spojovacia šípka 14">
            <a:extLst>
              <a:ext uri="{FF2B5EF4-FFF2-40B4-BE49-F238E27FC236}">
                <a16:creationId xmlns:a16="http://schemas.microsoft.com/office/drawing/2014/main" id="{42A15EE5-C636-4614-8DF3-EADD851AD224}"/>
              </a:ext>
            </a:extLst>
          </p:cNvPr>
          <p:cNvCxnSpPr/>
          <p:nvPr/>
        </p:nvCxnSpPr>
        <p:spPr>
          <a:xfrm flipV="1">
            <a:off x="5722972" y="3052363"/>
            <a:ext cx="1155267" cy="3571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a:extLst>
              <a:ext uri="{FF2B5EF4-FFF2-40B4-BE49-F238E27FC236}">
                <a16:creationId xmlns:a16="http://schemas.microsoft.com/office/drawing/2014/main" id="{E4076499-EAC5-4FA2-9577-E75F331295AF}"/>
              </a:ext>
            </a:extLst>
          </p:cNvPr>
          <p:cNvCxnSpPr/>
          <p:nvPr/>
        </p:nvCxnSpPr>
        <p:spPr>
          <a:xfrm flipV="1">
            <a:off x="5817082" y="3906571"/>
            <a:ext cx="971861" cy="2851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Rovná spojovacia šípka 16">
            <a:extLst>
              <a:ext uri="{FF2B5EF4-FFF2-40B4-BE49-F238E27FC236}">
                <a16:creationId xmlns:a16="http://schemas.microsoft.com/office/drawing/2014/main" id="{028356BE-47D1-4109-994F-26EC75231B02}"/>
              </a:ext>
            </a:extLst>
          </p:cNvPr>
          <p:cNvCxnSpPr/>
          <p:nvPr/>
        </p:nvCxnSpPr>
        <p:spPr>
          <a:xfrm flipV="1">
            <a:off x="5574506" y="4191751"/>
            <a:ext cx="1303733" cy="4286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97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ppt_x"/>
                                          </p:val>
                                        </p:tav>
                                        <p:tav tm="100000">
                                          <p:val>
                                            <p:strVal val="#ppt_x"/>
                                          </p:val>
                                        </p:tav>
                                      </p:tavLst>
                                    </p:anim>
                                    <p:anim calcmode="lin" valueType="num">
                                      <p:cBhvr additive="base">
                                        <p:cTn id="23" dur="1000" fill="hold"/>
                                        <p:tgtEl>
                                          <p:spTgt spid="15"/>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ppt_x"/>
                                          </p:val>
                                        </p:tav>
                                        <p:tav tm="100000">
                                          <p:val>
                                            <p:strVal val="#ppt_x"/>
                                          </p:val>
                                        </p:tav>
                                      </p:tavLst>
                                    </p:anim>
                                    <p:anim calcmode="lin" valueType="num">
                                      <p:cBhvr additive="base">
                                        <p:cTn id="28" dur="1000" fill="hold"/>
                                        <p:tgtEl>
                                          <p:spTgt spid="16"/>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ppt_x"/>
                                          </p:val>
                                        </p:tav>
                                        <p:tav tm="100000">
                                          <p:val>
                                            <p:strVal val="#ppt_x"/>
                                          </p:val>
                                        </p:tav>
                                      </p:tavLst>
                                    </p:anim>
                                    <p:anim calcmode="lin" valueType="num">
                                      <p:cBhvr additive="base">
                                        <p:cTn id="33"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168</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590756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ČÍSLOVANIE STRÁN</a:t>
            </a:r>
          </a:p>
        </p:txBody>
      </p:sp>
      <p:sp>
        <p:nvSpPr>
          <p:cNvPr id="7" name="BlokTextu 6">
            <a:extLst>
              <a:ext uri="{FF2B5EF4-FFF2-40B4-BE49-F238E27FC236}">
                <a16:creationId xmlns:a16="http://schemas.microsoft.com/office/drawing/2014/main" id="{63982514-45CB-4936-9425-9FB36680AA40}"/>
              </a:ext>
            </a:extLst>
          </p:cNvPr>
          <p:cNvSpPr txBox="1">
            <a:spLocks noChangeArrowheads="1"/>
          </p:cNvSpPr>
          <p:nvPr/>
        </p:nvSpPr>
        <p:spPr bwMode="auto">
          <a:xfrm>
            <a:off x="1783051" y="927280"/>
            <a:ext cx="8501062" cy="5262563"/>
          </a:xfrm>
          <a:prstGeom prst="rect">
            <a:avLst/>
          </a:prstGeom>
          <a:noFill/>
          <a:ln w="9525">
            <a:noFill/>
            <a:miter lim="800000"/>
            <a:headEnd/>
            <a:tailEnd/>
          </a:ln>
        </p:spPr>
        <p:txBody>
          <a:bodyPr>
            <a:spAutoFit/>
          </a:bodyPr>
          <a:lstStyle/>
          <a:p>
            <a:pPr algn="just"/>
            <a:r>
              <a:rPr lang="sk-SK" sz="2800" dirty="0">
                <a:latin typeface="Calibri" pitchFamily="34" charset="0"/>
              </a:rPr>
              <a:t>Strany sa číslujú nepretržite arabskými číslicami (1,2,...). Viditeľné číslovanie záverečnej práce sa začína od úvodu. Zvyčajne má úvod číslo strany 7.</a:t>
            </a:r>
          </a:p>
          <a:p>
            <a:pPr algn="just"/>
            <a:endParaRPr lang="sk-SK" sz="2800" dirty="0">
              <a:latin typeface="Calibri" pitchFamily="34" charset="0"/>
            </a:endParaRPr>
          </a:p>
          <a:p>
            <a:pPr algn="just"/>
            <a:r>
              <a:rPr lang="sk-SK" sz="2800" dirty="0">
                <a:latin typeface="Calibri" pitchFamily="34" charset="0"/>
              </a:rPr>
              <a:t>Viditeľne sa nečíslujú, ale do počtu strán sa započítavajú: obal, záverečnej práce, titulný list záverečnej práce, čestné vyhlásenie, poďakovanie, abstrakt </a:t>
            </a:r>
            <a:r>
              <a:rPr lang="pl-PL" sz="2800" dirty="0">
                <a:latin typeface="Calibri" pitchFamily="34" charset="0"/>
              </a:rPr>
              <a:t>a ani obsah záverečnej práce.</a:t>
            </a:r>
          </a:p>
          <a:p>
            <a:pPr algn="just"/>
            <a:endParaRPr lang="sk-SK" sz="2800" dirty="0">
              <a:latin typeface="Calibri" pitchFamily="34" charset="0"/>
            </a:endParaRPr>
          </a:p>
          <a:p>
            <a:pPr algn="just"/>
            <a:r>
              <a:rPr lang="sk-SK" sz="2800" dirty="0">
                <a:latin typeface="Calibri" pitchFamily="34" charset="0"/>
              </a:rPr>
              <a:t>Čísla strán sa zobrazujú v </a:t>
            </a:r>
            <a:r>
              <a:rPr lang="sk-SK" sz="2800" b="1" dirty="0">
                <a:latin typeface="Calibri" pitchFamily="34" charset="0"/>
              </a:rPr>
              <a:t>päte</a:t>
            </a:r>
            <a:r>
              <a:rPr lang="sk-SK" sz="2800" dirty="0">
                <a:latin typeface="Calibri" pitchFamily="34" charset="0"/>
              </a:rPr>
              <a:t> strany, </a:t>
            </a:r>
            <a:r>
              <a:rPr lang="sk-SK" sz="2800" b="1" dirty="0">
                <a:latin typeface="Calibri" pitchFamily="34" charset="0"/>
              </a:rPr>
              <a:t>centrovane</a:t>
            </a:r>
            <a:r>
              <a:rPr lang="sk-SK" sz="2800" dirty="0">
                <a:latin typeface="Calibri" pitchFamily="34" charset="0"/>
              </a:rPr>
              <a:t> a píšu sa rovnakým typom písma ako hlavný text, t.j. </a:t>
            </a:r>
            <a:r>
              <a:rPr lang="sk-SK" sz="2800" dirty="0" err="1">
                <a:latin typeface="Calibri" pitchFamily="34" charset="0"/>
              </a:rPr>
              <a:t>Times</a:t>
            </a:r>
            <a:r>
              <a:rPr lang="sk-SK" sz="2800" dirty="0">
                <a:latin typeface="Calibri" pitchFamily="34" charset="0"/>
              </a:rPr>
              <a:t> New Roman, veľkosť 12.</a:t>
            </a:r>
          </a:p>
        </p:txBody>
      </p:sp>
      <p:sp>
        <p:nvSpPr>
          <p:cNvPr id="10" name="Obdĺžnik 9">
            <a:extLst>
              <a:ext uri="{FF2B5EF4-FFF2-40B4-BE49-F238E27FC236}">
                <a16:creationId xmlns:a16="http://schemas.microsoft.com/office/drawing/2014/main" id="{80E2FC5A-6FD3-4CEB-93CE-0C6A566F8EB3}"/>
              </a:ext>
            </a:extLst>
          </p:cNvPr>
          <p:cNvSpPr/>
          <p:nvPr/>
        </p:nvSpPr>
        <p:spPr>
          <a:xfrm>
            <a:off x="3667240" y="3583440"/>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a:solidFill>
                  <a:srgbClr val="008000"/>
                </a:solidFill>
                <a:latin typeface="Calibri" pitchFamily="34" charset="0"/>
              </a:rPr>
              <a:t>ÚVOD</a:t>
            </a:r>
          </a:p>
        </p:txBody>
      </p:sp>
      <p:sp>
        <p:nvSpPr>
          <p:cNvPr id="11" name="BlokTextu 10">
            <a:extLst>
              <a:ext uri="{FF2B5EF4-FFF2-40B4-BE49-F238E27FC236}">
                <a16:creationId xmlns:a16="http://schemas.microsoft.com/office/drawing/2014/main" id="{8A556F5E-1BAF-45BD-9BC8-3EEE3FA264AC}"/>
              </a:ext>
            </a:extLst>
          </p:cNvPr>
          <p:cNvSpPr txBox="1">
            <a:spLocks noChangeArrowheads="1"/>
          </p:cNvSpPr>
          <p:nvPr/>
        </p:nvSpPr>
        <p:spPr bwMode="auto">
          <a:xfrm>
            <a:off x="4099288" y="5527656"/>
            <a:ext cx="657225" cy="584200"/>
          </a:xfrm>
          <a:prstGeom prst="rect">
            <a:avLst/>
          </a:prstGeom>
          <a:noFill/>
          <a:ln w="9525">
            <a:noFill/>
            <a:miter lim="800000"/>
            <a:headEnd/>
            <a:tailEnd/>
          </a:ln>
        </p:spPr>
        <p:txBody>
          <a:bodyPr>
            <a:spAutoFit/>
          </a:bodyPr>
          <a:lstStyle/>
          <a:p>
            <a:pPr algn="ctr"/>
            <a:r>
              <a:rPr lang="sk-SK" sz="3200" b="1" dirty="0">
                <a:solidFill>
                  <a:srgbClr val="FF0000"/>
                </a:solidFill>
                <a:latin typeface="Perpetua" pitchFamily="18" charset="0"/>
              </a:rPr>
              <a:t>7</a:t>
            </a:r>
            <a:endParaRPr lang="sk-SK" b="1" dirty="0">
              <a:solidFill>
                <a:srgbClr val="FF0000"/>
              </a:solidFill>
              <a:latin typeface="Perpetua" pitchFamily="18" charset="0"/>
            </a:endParaRPr>
          </a:p>
        </p:txBody>
      </p:sp>
      <p:sp>
        <p:nvSpPr>
          <p:cNvPr id="12" name="Obdĺžnik 11">
            <a:extLst>
              <a:ext uri="{FF2B5EF4-FFF2-40B4-BE49-F238E27FC236}">
                <a16:creationId xmlns:a16="http://schemas.microsoft.com/office/drawing/2014/main" id="{A9D72D41-E9CA-42EC-9103-ECED30CFCE58}"/>
              </a:ext>
            </a:extLst>
          </p:cNvPr>
          <p:cNvSpPr/>
          <p:nvPr/>
        </p:nvSpPr>
        <p:spPr>
          <a:xfrm>
            <a:off x="1959586" y="1035568"/>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a:solidFill>
                  <a:srgbClr val="008000"/>
                </a:solidFill>
                <a:latin typeface="Calibri" pitchFamily="34" charset="0"/>
              </a:rPr>
              <a:t>OBAL</a:t>
            </a:r>
          </a:p>
        </p:txBody>
      </p:sp>
      <p:sp>
        <p:nvSpPr>
          <p:cNvPr id="13" name="Obdĺžnik 12">
            <a:extLst>
              <a:ext uri="{FF2B5EF4-FFF2-40B4-BE49-F238E27FC236}">
                <a16:creationId xmlns:a16="http://schemas.microsoft.com/office/drawing/2014/main" id="{345920E1-F122-4D26-AFB9-96A9DADE783A}"/>
              </a:ext>
            </a:extLst>
          </p:cNvPr>
          <p:cNvSpPr/>
          <p:nvPr/>
        </p:nvSpPr>
        <p:spPr>
          <a:xfrm>
            <a:off x="3674086" y="1035568"/>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a:solidFill>
                  <a:srgbClr val="008000"/>
                </a:solidFill>
                <a:latin typeface="Calibri" pitchFamily="34" charset="0"/>
              </a:rPr>
              <a:t>TITUL-NÁ</a:t>
            </a:r>
            <a:br>
              <a:rPr lang="sk-SK" sz="2800" b="1">
                <a:solidFill>
                  <a:srgbClr val="008000"/>
                </a:solidFill>
                <a:latin typeface="Calibri" pitchFamily="34" charset="0"/>
              </a:rPr>
            </a:br>
            <a:r>
              <a:rPr lang="sk-SK" sz="2800" b="1">
                <a:solidFill>
                  <a:srgbClr val="008000"/>
                </a:solidFill>
                <a:latin typeface="Calibri" pitchFamily="34" charset="0"/>
              </a:rPr>
              <a:t>STRANA</a:t>
            </a:r>
          </a:p>
        </p:txBody>
      </p:sp>
      <p:sp>
        <p:nvSpPr>
          <p:cNvPr id="14" name="Obdĺžnik 13">
            <a:extLst>
              <a:ext uri="{FF2B5EF4-FFF2-40B4-BE49-F238E27FC236}">
                <a16:creationId xmlns:a16="http://schemas.microsoft.com/office/drawing/2014/main" id="{334B09C9-3F0B-4A7C-9DD4-0BD0280A1ED3}"/>
              </a:ext>
            </a:extLst>
          </p:cNvPr>
          <p:cNvSpPr/>
          <p:nvPr/>
        </p:nvSpPr>
        <p:spPr>
          <a:xfrm>
            <a:off x="7123624" y="1035568"/>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a:solidFill>
                  <a:srgbClr val="008000"/>
                </a:solidFill>
                <a:latin typeface="Calibri" pitchFamily="34" charset="0"/>
              </a:rPr>
              <a:t>ČESTNÉ</a:t>
            </a:r>
          </a:p>
          <a:p>
            <a:pPr algn="ctr" fontAlgn="auto">
              <a:spcBef>
                <a:spcPts val="0"/>
              </a:spcBef>
              <a:spcAft>
                <a:spcPts val="0"/>
              </a:spcAft>
              <a:defRPr/>
            </a:pPr>
            <a:r>
              <a:rPr lang="sk-SK" sz="2800" b="1">
                <a:solidFill>
                  <a:srgbClr val="008000"/>
                </a:solidFill>
                <a:latin typeface="Calibri" pitchFamily="34" charset="0"/>
              </a:rPr>
              <a:t>VYHLÁ-</a:t>
            </a:r>
            <a:br>
              <a:rPr lang="sk-SK" sz="2800" b="1">
                <a:solidFill>
                  <a:srgbClr val="008000"/>
                </a:solidFill>
                <a:latin typeface="Calibri" pitchFamily="34" charset="0"/>
              </a:rPr>
            </a:br>
            <a:r>
              <a:rPr lang="sk-SK" sz="2800" b="1">
                <a:solidFill>
                  <a:srgbClr val="008000"/>
                </a:solidFill>
                <a:latin typeface="Calibri" pitchFamily="34" charset="0"/>
              </a:rPr>
              <a:t>SENIE</a:t>
            </a:r>
          </a:p>
        </p:txBody>
      </p:sp>
      <p:sp>
        <p:nvSpPr>
          <p:cNvPr id="15" name="Obdĺžnik 14">
            <a:extLst>
              <a:ext uri="{FF2B5EF4-FFF2-40B4-BE49-F238E27FC236}">
                <a16:creationId xmlns:a16="http://schemas.microsoft.com/office/drawing/2014/main" id="{04565830-1192-4829-9996-FBF785753261}"/>
              </a:ext>
            </a:extLst>
          </p:cNvPr>
          <p:cNvSpPr/>
          <p:nvPr/>
        </p:nvSpPr>
        <p:spPr>
          <a:xfrm>
            <a:off x="8779808" y="1035568"/>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a:solidFill>
                  <a:srgbClr val="008000"/>
                </a:solidFill>
                <a:latin typeface="Calibri" pitchFamily="34" charset="0"/>
              </a:rPr>
              <a:t>ABST-RAKT</a:t>
            </a:r>
          </a:p>
        </p:txBody>
      </p:sp>
      <p:sp>
        <p:nvSpPr>
          <p:cNvPr id="16" name="Obdĺžnik 15">
            <a:extLst>
              <a:ext uri="{FF2B5EF4-FFF2-40B4-BE49-F238E27FC236}">
                <a16:creationId xmlns:a16="http://schemas.microsoft.com/office/drawing/2014/main" id="{2000AB08-9F73-4E71-9429-02B9E07E9647}"/>
              </a:ext>
            </a:extLst>
          </p:cNvPr>
          <p:cNvSpPr/>
          <p:nvPr/>
        </p:nvSpPr>
        <p:spPr>
          <a:xfrm>
            <a:off x="1953571" y="3583440"/>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a:solidFill>
                  <a:srgbClr val="008000"/>
                </a:solidFill>
                <a:latin typeface="Calibri" pitchFamily="34" charset="0"/>
              </a:rPr>
              <a:t>OBSAH</a:t>
            </a:r>
          </a:p>
        </p:txBody>
      </p:sp>
      <p:sp>
        <p:nvSpPr>
          <p:cNvPr id="17" name="Obdĺžnik 16">
            <a:extLst>
              <a:ext uri="{FF2B5EF4-FFF2-40B4-BE49-F238E27FC236}">
                <a16:creationId xmlns:a16="http://schemas.microsoft.com/office/drawing/2014/main" id="{259C787F-AF75-4285-8CE1-A6D2F0C0F40C}"/>
              </a:ext>
            </a:extLst>
          </p:cNvPr>
          <p:cNvSpPr/>
          <p:nvPr/>
        </p:nvSpPr>
        <p:spPr>
          <a:xfrm>
            <a:off x="5383451" y="1035568"/>
            <a:ext cx="1500187" cy="2484000"/>
          </a:xfrm>
          <a:prstGeom prst="rect">
            <a:avLst/>
          </a:prstGeom>
          <a:solidFill>
            <a:schemeClr val="bg1"/>
          </a:solid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sk-SK" sz="2800" b="1" dirty="0" err="1">
                <a:solidFill>
                  <a:srgbClr val="008000"/>
                </a:solidFill>
                <a:latin typeface="Calibri" pitchFamily="34" charset="0"/>
              </a:rPr>
              <a:t>ZADA-NIE</a:t>
            </a:r>
            <a:endParaRPr lang="sk-SK" sz="2800" b="1" dirty="0">
              <a:solidFill>
                <a:srgbClr val="008000"/>
              </a:solidFill>
              <a:latin typeface="Calibri" pitchFamily="34" charset="0"/>
            </a:endParaRPr>
          </a:p>
        </p:txBody>
      </p:sp>
      <p:pic>
        <p:nvPicPr>
          <p:cNvPr id="18" name="Obrázok 17">
            <a:extLst>
              <a:ext uri="{FF2B5EF4-FFF2-40B4-BE49-F238E27FC236}">
                <a16:creationId xmlns:a16="http://schemas.microsoft.com/office/drawing/2014/main" id="{F4C38CCC-DBCB-46FD-AD2C-1D36168449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67237" y="3600251"/>
            <a:ext cx="6201191" cy="248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114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50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grpId="0" nodeType="afterEffect">
                                  <p:stCondLst>
                                    <p:cond delay="50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2" presetClass="entr" presetSubtype="4" fill="hold" grpId="0" nodeType="after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50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2" presetClass="entr" presetSubtype="4" fill="hold" grpId="0" nodeType="afterEffect">
                                  <p:stCondLst>
                                    <p:cond delay="50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2" presetClass="entr" presetSubtype="4" fill="hold" grpId="0" nodeType="afterEffect">
                                  <p:stCondLst>
                                    <p:cond delay="50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par>
                          <p:cTn id="59" fill="hold">
                            <p:stCondLst>
                              <p:cond delay="7000"/>
                            </p:stCondLst>
                            <p:childTnLst>
                              <p:par>
                                <p:cTn id="60" presetID="2" presetClass="entr" presetSubtype="4" fill="hold" grpId="0" nodeType="afterEffect">
                                  <p:stCondLst>
                                    <p:cond delay="50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ppt_x"/>
                                          </p:val>
                                        </p:tav>
                                        <p:tav tm="100000">
                                          <p:val>
                                            <p:strVal val="#ppt_x"/>
                                          </p:val>
                                        </p:tav>
                                      </p:tavLst>
                                    </p:anim>
                                    <p:anim calcmode="lin" valueType="num">
                                      <p:cBhvr additive="base">
                                        <p:cTn id="6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animBg="1"/>
      <p:bldP spid="11" grpId="0"/>
      <p:bldP spid="12" grpId="0" animBg="1"/>
      <p:bldP spid="13" grpId="0" animBg="1"/>
      <p:bldP spid="14" grpId="0" animBg="1"/>
      <p:bldP spid="15" grpId="0" animBg="1"/>
      <p:bldP spid="16" grpId="0" animBg="1"/>
      <p:bldP spid="1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169</a:t>
            </a:fld>
            <a:endParaRPr lang="sk-SK"/>
          </a:p>
        </p:txBody>
      </p:sp>
      <p:sp>
        <p:nvSpPr>
          <p:cNvPr id="7" name="Obdĺžnik 6">
            <a:extLst>
              <a:ext uri="{FF2B5EF4-FFF2-40B4-BE49-F238E27FC236}">
                <a16:creationId xmlns:a16="http://schemas.microsoft.com/office/drawing/2014/main" id="{D01458C3-526D-497C-A9B8-E09794792950}"/>
              </a:ext>
            </a:extLst>
          </p:cNvPr>
          <p:cNvSpPr/>
          <p:nvPr/>
        </p:nvSpPr>
        <p:spPr>
          <a:xfrm>
            <a:off x="0" y="0"/>
            <a:ext cx="12192000" cy="7025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dirty="0"/>
          </a:p>
        </p:txBody>
      </p:sp>
      <p:sp>
        <p:nvSpPr>
          <p:cNvPr id="10" name="Obdĺžnik 9">
            <a:extLst>
              <a:ext uri="{FF2B5EF4-FFF2-40B4-BE49-F238E27FC236}">
                <a16:creationId xmlns:a16="http://schemas.microsoft.com/office/drawing/2014/main" id="{1DF3ABE9-EB85-453D-8B39-A91FBF08B7E5}"/>
              </a:ext>
            </a:extLst>
          </p:cNvPr>
          <p:cNvSpPr/>
          <p:nvPr/>
        </p:nvSpPr>
        <p:spPr>
          <a:xfrm>
            <a:off x="285750" y="642938"/>
            <a:ext cx="3571875" cy="571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11" name="BlokTextu 4">
            <a:extLst>
              <a:ext uri="{FF2B5EF4-FFF2-40B4-BE49-F238E27FC236}">
                <a16:creationId xmlns:a16="http://schemas.microsoft.com/office/drawing/2014/main" id="{A2E5D004-18EE-4C7D-81B8-1637B09572CC}"/>
              </a:ext>
            </a:extLst>
          </p:cNvPr>
          <p:cNvSpPr txBox="1">
            <a:spLocks noChangeArrowheads="1"/>
          </p:cNvSpPr>
          <p:nvPr/>
        </p:nvSpPr>
        <p:spPr bwMode="auto">
          <a:xfrm>
            <a:off x="1643063" y="5572125"/>
            <a:ext cx="571500" cy="584200"/>
          </a:xfrm>
          <a:prstGeom prst="rect">
            <a:avLst/>
          </a:prstGeom>
          <a:noFill/>
          <a:ln w="9525">
            <a:noFill/>
            <a:miter lim="800000"/>
            <a:headEnd/>
            <a:tailEnd/>
          </a:ln>
        </p:spPr>
        <p:txBody>
          <a:bodyPr>
            <a:spAutoFit/>
          </a:bodyPr>
          <a:lstStyle/>
          <a:p>
            <a:pPr algn="ctr"/>
            <a:r>
              <a:rPr lang="sk-SK" sz="3200">
                <a:latin typeface="Times New Roman" pitchFamily="18" charset="0"/>
                <a:cs typeface="Times New Roman" pitchFamily="18" charset="0"/>
              </a:rPr>
              <a:t>3</a:t>
            </a:r>
          </a:p>
        </p:txBody>
      </p:sp>
      <p:sp>
        <p:nvSpPr>
          <p:cNvPr id="12" name="BlokTextu 5">
            <a:extLst>
              <a:ext uri="{FF2B5EF4-FFF2-40B4-BE49-F238E27FC236}">
                <a16:creationId xmlns:a16="http://schemas.microsoft.com/office/drawing/2014/main" id="{C5BCF881-240E-48EF-B9D1-E60A385DC2BC}"/>
              </a:ext>
            </a:extLst>
          </p:cNvPr>
          <p:cNvSpPr txBox="1">
            <a:spLocks noChangeArrowheads="1"/>
          </p:cNvSpPr>
          <p:nvPr/>
        </p:nvSpPr>
        <p:spPr bwMode="auto">
          <a:xfrm>
            <a:off x="4143374" y="500063"/>
            <a:ext cx="7691437" cy="5878532"/>
          </a:xfrm>
          <a:prstGeom prst="rect">
            <a:avLst/>
          </a:prstGeom>
          <a:noFill/>
          <a:ln w="9525">
            <a:noFill/>
            <a:miter lim="800000"/>
            <a:headEnd/>
            <a:tailEnd/>
          </a:ln>
        </p:spPr>
        <p:txBody>
          <a:bodyPr wrap="square">
            <a:spAutoFit/>
          </a:bodyPr>
          <a:lstStyle/>
          <a:p>
            <a:pPr algn="just"/>
            <a:r>
              <a:rPr lang="sk-SK" sz="2800" b="1" dirty="0">
                <a:latin typeface="Calibri" pitchFamily="34" charset="0"/>
              </a:rPr>
              <a:t>Ako „odstrániť“ číslo strany na prvých stranách, kde číslo nemá byť ?</a:t>
            </a:r>
          </a:p>
          <a:p>
            <a:pPr algn="just"/>
            <a:endParaRPr lang="sk-SK" sz="2800" b="1" dirty="0">
              <a:latin typeface="Calibri" pitchFamily="34" charset="0"/>
            </a:endParaRPr>
          </a:p>
          <a:p>
            <a:pPr algn="just"/>
            <a:r>
              <a:rPr lang="sk-SK" sz="2800" b="1" dirty="0">
                <a:latin typeface="Calibri" pitchFamily="34" charset="0"/>
              </a:rPr>
              <a:t>1. Vytvorím vo Worde malý biely štvorček, ktorý nebude mať žiadny okraj.</a:t>
            </a:r>
          </a:p>
          <a:p>
            <a:pPr algn="just"/>
            <a:endParaRPr lang="sk-SK" sz="2800" b="1" dirty="0">
              <a:latin typeface="Calibri" pitchFamily="34" charset="0"/>
            </a:endParaRPr>
          </a:p>
          <a:p>
            <a:pPr algn="just"/>
            <a:endParaRPr lang="sk-SK" sz="2800" b="1" dirty="0">
              <a:latin typeface="Calibri" pitchFamily="34" charset="0"/>
            </a:endParaRPr>
          </a:p>
          <a:p>
            <a:pPr algn="just"/>
            <a:endParaRPr lang="sk-SK" sz="2800" b="1" dirty="0">
              <a:latin typeface="Calibri" pitchFamily="34" charset="0"/>
            </a:endParaRPr>
          </a:p>
          <a:p>
            <a:pPr algn="just"/>
            <a:r>
              <a:rPr lang="sk-SK" sz="2800" b="1" dirty="0">
                <a:latin typeface="Calibri" pitchFamily="34" charset="0"/>
              </a:rPr>
              <a:t>2. Potom štvorčekom prekryjem číslo, ktoré nemá byť vidieť.</a:t>
            </a:r>
          </a:p>
          <a:p>
            <a:pPr algn="ctr"/>
            <a:endParaRPr lang="sk-SK" sz="2400" b="1" dirty="0">
              <a:solidFill>
                <a:schemeClr val="bg1"/>
              </a:solidFill>
              <a:effectLst>
                <a:outerShdw blurRad="38100" dist="38100" dir="2700000" algn="tl">
                  <a:srgbClr val="000000">
                    <a:alpha val="43137"/>
                  </a:srgbClr>
                </a:outerShdw>
              </a:effectLst>
            </a:endParaRPr>
          </a:p>
          <a:p>
            <a:pPr algn="ctr"/>
            <a:endParaRPr lang="sk-SK" sz="2400" b="1" dirty="0">
              <a:solidFill>
                <a:schemeClr val="bg1"/>
              </a:solidFill>
              <a:effectLst>
                <a:outerShdw blurRad="38100" dist="38100" dir="2700000" algn="tl">
                  <a:srgbClr val="000000">
                    <a:alpha val="43137"/>
                  </a:srgbClr>
                </a:outerShdw>
              </a:effectLst>
            </a:endParaRPr>
          </a:p>
          <a:p>
            <a:pPr algn="ctr"/>
            <a:r>
              <a:rPr lang="sk-SK" sz="2400" b="1" dirty="0">
                <a:solidFill>
                  <a:schemeClr val="bg1"/>
                </a:solidFill>
                <a:effectLst>
                  <a:outerShdw blurRad="38100" dist="38100" dir="2700000" algn="tl">
                    <a:srgbClr val="000000">
                      <a:alpha val="43137"/>
                    </a:srgbClr>
                  </a:outerShdw>
                </a:effectLst>
              </a:rPr>
              <a:t>Tento krok robím až na záver, keď bude práca už finálna !!!</a:t>
            </a:r>
          </a:p>
        </p:txBody>
      </p:sp>
      <p:sp>
        <p:nvSpPr>
          <p:cNvPr id="13" name="Obdĺžnik 12">
            <a:extLst>
              <a:ext uri="{FF2B5EF4-FFF2-40B4-BE49-F238E27FC236}">
                <a16:creationId xmlns:a16="http://schemas.microsoft.com/office/drawing/2014/main" id="{1D4B101E-B3CE-46D4-B120-5779A094EFDC}"/>
              </a:ext>
            </a:extLst>
          </p:cNvPr>
          <p:cNvSpPr/>
          <p:nvPr/>
        </p:nvSpPr>
        <p:spPr>
          <a:xfrm>
            <a:off x="9625012" y="2714626"/>
            <a:ext cx="714375"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14" name="Obdĺžnik 13">
            <a:extLst>
              <a:ext uri="{FF2B5EF4-FFF2-40B4-BE49-F238E27FC236}">
                <a16:creationId xmlns:a16="http://schemas.microsoft.com/office/drawing/2014/main" id="{22B9056B-D7DE-4A76-9E66-5ABC4581D99D}"/>
              </a:ext>
            </a:extLst>
          </p:cNvPr>
          <p:cNvSpPr/>
          <p:nvPr/>
        </p:nvSpPr>
        <p:spPr>
          <a:xfrm>
            <a:off x="9625012" y="2714626"/>
            <a:ext cx="714375" cy="785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sk-SK"/>
          </a:p>
        </p:txBody>
      </p:sp>
      <p:sp>
        <p:nvSpPr>
          <p:cNvPr id="15" name="BlokTextu 8">
            <a:extLst>
              <a:ext uri="{FF2B5EF4-FFF2-40B4-BE49-F238E27FC236}">
                <a16:creationId xmlns:a16="http://schemas.microsoft.com/office/drawing/2014/main" id="{A1DC05C6-490E-49F4-B6FC-7C49908E4573}"/>
              </a:ext>
            </a:extLst>
          </p:cNvPr>
          <p:cNvSpPr txBox="1">
            <a:spLocks noChangeArrowheads="1"/>
          </p:cNvSpPr>
          <p:nvPr/>
        </p:nvSpPr>
        <p:spPr bwMode="auto">
          <a:xfrm>
            <a:off x="357188" y="214313"/>
            <a:ext cx="2428875" cy="369887"/>
          </a:xfrm>
          <a:prstGeom prst="rect">
            <a:avLst/>
          </a:prstGeom>
          <a:noFill/>
          <a:ln w="9525">
            <a:noFill/>
            <a:miter lim="800000"/>
            <a:headEnd/>
            <a:tailEnd/>
          </a:ln>
        </p:spPr>
        <p:txBody>
          <a:bodyPr>
            <a:spAutoFit/>
          </a:bodyPr>
          <a:lstStyle/>
          <a:p>
            <a:r>
              <a:rPr lang="sk-SK" dirty="0">
                <a:solidFill>
                  <a:schemeClr val="bg1"/>
                </a:solidFill>
                <a:sym typeface="Wingdings" pitchFamily="2" charset="2"/>
              </a:rPr>
              <a:t>  </a:t>
            </a:r>
            <a:r>
              <a:rPr lang="sk-SK" dirty="0">
                <a:solidFill>
                  <a:schemeClr val="bg1"/>
                </a:solidFill>
              </a:rPr>
              <a:t>MOJA RADA </a:t>
            </a:r>
            <a:r>
              <a:rPr lang="sk-SK" dirty="0">
                <a:solidFill>
                  <a:schemeClr val="bg1"/>
                </a:solidFill>
                <a:sym typeface="Wingdings" pitchFamily="2" charset="2"/>
              </a:rPr>
              <a:t></a:t>
            </a:r>
            <a:endParaRPr lang="sk-SK" dirty="0">
              <a:solidFill>
                <a:schemeClr val="bg1"/>
              </a:solidFill>
            </a:endParaRPr>
          </a:p>
        </p:txBody>
      </p:sp>
    </p:spTree>
    <p:extLst>
      <p:ext uri="{BB962C8B-B14F-4D97-AF65-F5344CB8AC3E}">
        <p14:creationId xmlns:p14="http://schemas.microsoft.com/office/powerpoint/2010/main" val="374629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66667E-6 3.7037E-6 C -0.27565 0.16759 -0.55117 0.33518 -0.66041 0.40254 " pathEditMode="relative" rAng="0" ptsTypes="AA">
                                      <p:cBhvr>
                                        <p:cTn id="6" dur="5000" fill="hold"/>
                                        <p:tgtEl>
                                          <p:spTgt spid="14"/>
                                        </p:tgtEl>
                                        <p:attrNameLst>
                                          <p:attrName>ppt_x</p:attrName>
                                          <p:attrName>ppt_y</p:attrName>
                                        </p:attrNameLst>
                                      </p:cBhvr>
                                      <p:rCtr x="-33021" y="20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17</a:t>
            </a:fld>
            <a:endParaRPr lang="sk-SK"/>
          </a:p>
        </p:txBody>
      </p:sp>
      <p:sp>
        <p:nvSpPr>
          <p:cNvPr id="6" name="Obdĺžnik 5">
            <a:extLst>
              <a:ext uri="{FF2B5EF4-FFF2-40B4-BE49-F238E27FC236}">
                <a16:creationId xmlns:a16="http://schemas.microsoft.com/office/drawing/2014/main" id="{1C8F4A56-F2ED-414A-AAFA-E52A05C22C2F}"/>
              </a:ext>
            </a:extLst>
          </p:cNvPr>
          <p:cNvSpPr/>
          <p:nvPr/>
        </p:nvSpPr>
        <p:spPr>
          <a:xfrm>
            <a:off x="285750" y="1310878"/>
            <a:ext cx="11559505" cy="4708981"/>
          </a:xfrm>
          <a:prstGeom prst="rect">
            <a:avLst/>
          </a:prstGeom>
        </p:spPr>
        <p:txBody>
          <a:bodyPr wrap="square" anchor="ctr">
            <a:spAutoFit/>
          </a:bodyPr>
          <a:lstStyle/>
          <a:p>
            <a:pPr marL="457200" indent="-457200" algn="just" fontAlgn="auto">
              <a:spcBef>
                <a:spcPts val="0"/>
              </a:spcBef>
              <a:spcAft>
                <a:spcPts val="0"/>
              </a:spcAft>
              <a:buFontTx/>
              <a:buChar char="-"/>
              <a:defRPr/>
            </a:pPr>
            <a:r>
              <a:rPr lang="sk-SK" sz="3000" dirty="0"/>
              <a:t>tému si študent vyberie z vypísaných tém</a:t>
            </a:r>
          </a:p>
          <a:p>
            <a:pPr marL="457200" indent="-457200" algn="just" fontAlgn="auto">
              <a:spcBef>
                <a:spcPts val="0"/>
              </a:spcBef>
              <a:spcAft>
                <a:spcPts val="0"/>
              </a:spcAft>
              <a:buFontTx/>
              <a:buChar char="-"/>
              <a:defRPr/>
            </a:pPr>
            <a:endParaRPr lang="sk-SK" sz="3000" dirty="0"/>
          </a:p>
          <a:p>
            <a:pPr fontAlgn="auto">
              <a:spcBef>
                <a:spcPts val="0"/>
              </a:spcBef>
              <a:spcAft>
                <a:spcPts val="0"/>
              </a:spcAft>
              <a:defRPr/>
            </a:pPr>
            <a:r>
              <a:rPr lang="sk-SK" sz="3000" dirty="0"/>
              <a:t>Základné požiadavky na správnu tému:</a:t>
            </a:r>
          </a:p>
          <a:p>
            <a:pPr marL="446088" indent="-446088" fontAlgn="auto">
              <a:spcBef>
                <a:spcPts val="0"/>
              </a:spcBef>
              <a:spcAft>
                <a:spcPts val="0"/>
              </a:spcAft>
              <a:buFont typeface="Wingdings" pitchFamily="2" charset="2"/>
              <a:buChar char="ü"/>
              <a:defRPr/>
            </a:pPr>
            <a:r>
              <a:rPr lang="sk-SK" sz="3000" dirty="0"/>
              <a:t>Téma by mala zodpovedať záujmom študenta.</a:t>
            </a:r>
            <a:endParaRPr lang="pl-PL" sz="3000" dirty="0"/>
          </a:p>
          <a:p>
            <a:pPr marL="446088" indent="-446088" algn="just" fontAlgn="auto">
              <a:spcBef>
                <a:spcPts val="0"/>
              </a:spcBef>
              <a:spcAft>
                <a:spcPts val="0"/>
              </a:spcAft>
              <a:buFont typeface="Wingdings" pitchFamily="2" charset="2"/>
              <a:buChar char="ü"/>
              <a:defRPr/>
            </a:pPr>
            <a:r>
              <a:rPr lang="pl-PL" sz="3000" dirty="0"/>
              <a:t>Pramene nutné na spracovanie témy musia byť fyzicky dostupné.</a:t>
            </a:r>
            <a:endParaRPr lang="sk-SK" sz="3000" dirty="0"/>
          </a:p>
          <a:p>
            <a:pPr marL="446088" indent="-446088" algn="just" fontAlgn="auto">
              <a:spcBef>
                <a:spcPts val="0"/>
              </a:spcBef>
              <a:spcAft>
                <a:spcPts val="0"/>
              </a:spcAft>
              <a:buFont typeface="Wingdings" pitchFamily="2" charset="2"/>
              <a:buChar char="ü"/>
              <a:defRPr/>
            </a:pPr>
            <a:r>
              <a:rPr lang="sk-SK" sz="3000" dirty="0"/>
              <a:t>Spracovateľnosť všetkých podkladov a prameňov zodpovedá kultúrnej úrovni kandidáta.</a:t>
            </a:r>
          </a:p>
          <a:p>
            <a:pPr marL="446088" indent="-446088" algn="just" fontAlgn="auto">
              <a:spcBef>
                <a:spcPts val="0"/>
              </a:spcBef>
              <a:spcAft>
                <a:spcPts val="0"/>
              </a:spcAft>
              <a:buFont typeface="Wingdings" pitchFamily="2" charset="2"/>
              <a:buChar char="ü"/>
              <a:defRPr/>
            </a:pPr>
            <a:r>
              <a:rPr lang="sk-SK" sz="3000" dirty="0"/>
              <a:t>Metodologické predpoklady pre daný výskum sú na takej úrovni, aby zodpovedali skúsenosti a príprave, ktorú študent už získal.</a:t>
            </a:r>
          </a:p>
        </p:txBody>
      </p:sp>
      <p:sp>
        <p:nvSpPr>
          <p:cNvPr id="7" name="Zaoblený obdĺžnik 8">
            <a:extLst>
              <a:ext uri="{FF2B5EF4-FFF2-40B4-BE49-F238E27FC236}">
                <a16:creationId xmlns:a16="http://schemas.microsoft.com/office/drawing/2014/main" id="{F7A610E3-2D0E-4C0A-B809-FF138C14F644}"/>
              </a:ext>
            </a:extLst>
          </p:cNvPr>
          <p:cNvSpPr/>
          <p:nvPr/>
        </p:nvSpPr>
        <p:spPr>
          <a:xfrm>
            <a:off x="285748" y="254387"/>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1. VOĽBA TÉMY</a:t>
            </a:r>
          </a:p>
        </p:txBody>
      </p:sp>
    </p:spTree>
    <p:extLst>
      <p:ext uri="{BB962C8B-B14F-4D97-AF65-F5344CB8AC3E}">
        <p14:creationId xmlns:p14="http://schemas.microsoft.com/office/powerpoint/2010/main" val="151527950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170</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621237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TABULIEK</a:t>
            </a:r>
          </a:p>
        </p:txBody>
      </p:sp>
      <p:sp>
        <p:nvSpPr>
          <p:cNvPr id="7" name="BlokTextu 3">
            <a:extLst>
              <a:ext uri="{FF2B5EF4-FFF2-40B4-BE49-F238E27FC236}">
                <a16:creationId xmlns:a16="http://schemas.microsoft.com/office/drawing/2014/main" id="{0ADBD37C-1707-4FEC-A2F8-81E1DD7C0E38}"/>
              </a:ext>
            </a:extLst>
          </p:cNvPr>
          <p:cNvSpPr txBox="1">
            <a:spLocks noChangeArrowheads="1"/>
          </p:cNvSpPr>
          <p:nvPr/>
        </p:nvSpPr>
        <p:spPr bwMode="auto">
          <a:xfrm>
            <a:off x="308161" y="1344280"/>
            <a:ext cx="11575678" cy="4524315"/>
          </a:xfrm>
          <a:prstGeom prst="rect">
            <a:avLst/>
          </a:prstGeom>
          <a:noFill/>
          <a:ln w="9525">
            <a:noFill/>
            <a:miter lim="800000"/>
            <a:headEnd/>
            <a:tailEnd/>
          </a:ln>
        </p:spPr>
        <p:txBody>
          <a:bodyPr wrap="square">
            <a:spAutoFit/>
          </a:bodyPr>
          <a:lstStyle/>
          <a:p>
            <a:pPr algn="just">
              <a:defRPr/>
            </a:pPr>
            <a:r>
              <a:rPr lang="sk-SK" sz="2800" b="1" dirty="0">
                <a:latin typeface="Calibri" pitchFamily="34" charset="0"/>
              </a:rPr>
              <a:t>Tabuľky</a:t>
            </a:r>
            <a:r>
              <a:rPr lang="sk-SK" sz="2800" dirty="0">
                <a:latin typeface="Calibri" pitchFamily="34" charset="0"/>
              </a:rPr>
              <a:t> sa v texte označujú arabským poradovým číslom a každá tabuľka musí mať názov. </a:t>
            </a:r>
          </a:p>
          <a:p>
            <a:pPr algn="just">
              <a:defRPr/>
            </a:pPr>
            <a:r>
              <a:rPr lang="sk-SK" sz="2800" b="1" dirty="0">
                <a:latin typeface="Calibri" pitchFamily="34" charset="0"/>
              </a:rPr>
              <a:t>Číslo a názov </a:t>
            </a:r>
            <a:r>
              <a:rPr lang="sk-SK" sz="2800" dirty="0">
                <a:latin typeface="Calibri" pitchFamily="34" charset="0"/>
              </a:rPr>
              <a:t>tabuľky sa umiestňujú </a:t>
            </a:r>
            <a:r>
              <a:rPr lang="sk-SK" sz="3600" b="1" dirty="0">
                <a:solidFill>
                  <a:srgbClr val="FF0000"/>
                </a:solidFill>
                <a:effectLst>
                  <a:outerShdw blurRad="38100" dist="38100" dir="2700000" algn="tl">
                    <a:srgbClr val="000000">
                      <a:alpha val="43137"/>
                    </a:srgbClr>
                  </a:outerShdw>
                </a:effectLst>
                <a:latin typeface="Calibri" pitchFamily="34" charset="0"/>
              </a:rPr>
              <a:t>NAD</a:t>
            </a:r>
            <a:r>
              <a:rPr lang="sk-SK" sz="2800" dirty="0">
                <a:latin typeface="Calibri" pitchFamily="34" charset="0"/>
              </a:rPr>
              <a:t> tabuľku. Číslujeme ich podľa poradia, v akom sú uvádzané v texte. Tabuľky umiestňujeme zvyčajne priamo do textu práce, čo najbližšie k miestu, kde je na tabuľku prvý odkaz a komentár. </a:t>
            </a:r>
          </a:p>
          <a:p>
            <a:pPr algn="just">
              <a:defRPr/>
            </a:pPr>
            <a:r>
              <a:rPr lang="sk-SK" sz="2800" dirty="0">
                <a:latin typeface="Calibri" pitchFamily="34" charset="0"/>
              </a:rPr>
              <a:t>V prípade veľmi rozsiahlych tabuliek je </a:t>
            </a:r>
            <a:r>
              <a:rPr lang="pl-PL" sz="2800" dirty="0">
                <a:latin typeface="Calibri" pitchFamily="34" charset="0"/>
              </a:rPr>
              <a:t>možné zaradiť ich na koniec práce vo forme prílohy.</a:t>
            </a:r>
          </a:p>
          <a:p>
            <a:pPr algn="just">
              <a:defRPr/>
            </a:pPr>
            <a:r>
              <a:rPr lang="sk-SK" sz="2800" dirty="0">
                <a:latin typeface="Calibri" pitchFamily="34" charset="0"/>
              </a:rPr>
              <a:t>Každý stĺpec a riadok v tabuľke musí mať záhlavie. Ak tabuľka obsahuje hodnoty, vyjadrené mernými jednotkami, použité merné jednotky uvádzame v záhlaví v hranatých </a:t>
            </a:r>
            <a:r>
              <a:rPr lang="pl-PL" sz="2800" dirty="0">
                <a:latin typeface="Calibri" pitchFamily="34" charset="0"/>
              </a:rPr>
              <a:t>zátvorkách (napr.: [eur], [tis.], [%] a pod.).</a:t>
            </a:r>
            <a:endParaRPr lang="sk-SK" sz="2800" dirty="0">
              <a:latin typeface="Calibri" pitchFamily="34" charset="0"/>
            </a:endParaRPr>
          </a:p>
        </p:txBody>
      </p:sp>
    </p:spTree>
    <p:extLst>
      <p:ext uri="{BB962C8B-B14F-4D97-AF65-F5344CB8AC3E}">
        <p14:creationId xmlns:p14="http://schemas.microsoft.com/office/powerpoint/2010/main" val="141757424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171</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621237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TABULIEK</a:t>
            </a:r>
          </a:p>
        </p:txBody>
      </p:sp>
      <p:graphicFrame>
        <p:nvGraphicFramePr>
          <p:cNvPr id="10" name="Tabuľka 9">
            <a:extLst>
              <a:ext uri="{FF2B5EF4-FFF2-40B4-BE49-F238E27FC236}">
                <a16:creationId xmlns:a16="http://schemas.microsoft.com/office/drawing/2014/main" id="{3BCD3910-1901-43D7-B7E7-6CAE15D1757C}"/>
              </a:ext>
            </a:extLst>
          </p:cNvPr>
          <p:cNvGraphicFramePr>
            <a:graphicFrameLocks noGrp="1"/>
          </p:cNvGraphicFramePr>
          <p:nvPr/>
        </p:nvGraphicFramePr>
        <p:xfrm>
          <a:off x="1958487" y="2446846"/>
          <a:ext cx="8215315" cy="987426"/>
        </p:xfrm>
        <a:graphic>
          <a:graphicData uri="http://schemas.openxmlformats.org/drawingml/2006/table">
            <a:tbl>
              <a:tblPr/>
              <a:tblGrid>
                <a:gridCol w="1373615">
                  <a:extLst>
                    <a:ext uri="{9D8B030D-6E8A-4147-A177-3AD203B41FA5}">
                      <a16:colId xmlns:a16="http://schemas.microsoft.com/office/drawing/2014/main" val="20000"/>
                    </a:ext>
                  </a:extLst>
                </a:gridCol>
                <a:gridCol w="1139969">
                  <a:extLst>
                    <a:ext uri="{9D8B030D-6E8A-4147-A177-3AD203B41FA5}">
                      <a16:colId xmlns:a16="http://schemas.microsoft.com/office/drawing/2014/main" val="20001"/>
                    </a:ext>
                  </a:extLst>
                </a:gridCol>
                <a:gridCol w="1139969">
                  <a:extLst>
                    <a:ext uri="{9D8B030D-6E8A-4147-A177-3AD203B41FA5}">
                      <a16:colId xmlns:a16="http://schemas.microsoft.com/office/drawing/2014/main" val="20002"/>
                    </a:ext>
                  </a:extLst>
                </a:gridCol>
                <a:gridCol w="1140912">
                  <a:extLst>
                    <a:ext uri="{9D8B030D-6E8A-4147-A177-3AD203B41FA5}">
                      <a16:colId xmlns:a16="http://schemas.microsoft.com/office/drawing/2014/main" val="20003"/>
                    </a:ext>
                  </a:extLst>
                </a:gridCol>
                <a:gridCol w="1139969">
                  <a:extLst>
                    <a:ext uri="{9D8B030D-6E8A-4147-A177-3AD203B41FA5}">
                      <a16:colId xmlns:a16="http://schemas.microsoft.com/office/drawing/2014/main" val="20004"/>
                    </a:ext>
                  </a:extLst>
                </a:gridCol>
                <a:gridCol w="1139969">
                  <a:extLst>
                    <a:ext uri="{9D8B030D-6E8A-4147-A177-3AD203B41FA5}">
                      <a16:colId xmlns:a16="http://schemas.microsoft.com/office/drawing/2014/main" val="20005"/>
                    </a:ext>
                  </a:extLst>
                </a:gridCol>
                <a:gridCol w="1140912">
                  <a:extLst>
                    <a:ext uri="{9D8B030D-6E8A-4147-A177-3AD203B41FA5}">
                      <a16:colId xmlns:a16="http://schemas.microsoft.com/office/drawing/2014/main" val="20006"/>
                    </a:ext>
                  </a:extLst>
                </a:gridCol>
              </a:tblGrid>
              <a:tr h="329142">
                <a:tc>
                  <a:txBody>
                    <a:bodyPr/>
                    <a:lstStyle/>
                    <a:p>
                      <a:pPr>
                        <a:lnSpc>
                          <a:spcPct val="120000"/>
                        </a:lnSpc>
                        <a:spcAft>
                          <a:spcPts val="0"/>
                        </a:spcAft>
                      </a:pPr>
                      <a:endParaRPr lang="sk-SK" sz="1800" b="0" i="0" dirty="0">
                        <a:solidFill>
                          <a:srgbClr val="0000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1" i="0" dirty="0">
                          <a:solidFill>
                            <a:srgbClr val="000000"/>
                          </a:solidFill>
                          <a:latin typeface="Times New Roman" pitchFamily="18" charset="0"/>
                          <a:ea typeface="Times New Roman"/>
                          <a:cs typeface="Times New Roman" pitchFamily="18" charset="0"/>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1" i="0">
                          <a:solidFill>
                            <a:srgbClr val="00000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1" i="0" dirty="0">
                          <a:solidFill>
                            <a:srgbClr val="000000"/>
                          </a:solidFill>
                          <a:latin typeface="Times New Roman" pitchFamily="18" charset="0"/>
                          <a:ea typeface="Times New Roman"/>
                          <a:cs typeface="Times New Roman" pitchFamily="18" charset="0"/>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1" i="0">
                          <a:solidFill>
                            <a:srgbClr val="00000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1" i="0" dirty="0">
                          <a:solidFill>
                            <a:srgbClr val="000000"/>
                          </a:solidFill>
                          <a:latin typeface="Times New Roman" pitchFamily="18" charset="0"/>
                          <a:ea typeface="Times New Roman"/>
                          <a:cs typeface="Times New Roman" pitchFamily="18" charset="0"/>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1" i="0">
                          <a:solidFill>
                            <a:srgbClr val="000000"/>
                          </a:solidFill>
                          <a:latin typeface="Times New Roman" pitchFamily="18" charset="0"/>
                          <a:ea typeface="Times New Roman"/>
                          <a:cs typeface="Times New Roman"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9142">
                <a:tc>
                  <a:txBody>
                    <a:bodyPr/>
                    <a:lstStyle/>
                    <a:p>
                      <a:pPr>
                        <a:lnSpc>
                          <a:spcPct val="120000"/>
                        </a:lnSpc>
                        <a:spcAft>
                          <a:spcPts val="0"/>
                        </a:spcAft>
                      </a:pPr>
                      <a:r>
                        <a:rPr lang="sk-SK" sz="1800" b="1" i="0">
                          <a:solidFill>
                            <a:srgbClr val="000000"/>
                          </a:solidFill>
                          <a:latin typeface="Times New Roman" pitchFamily="18" charset="0"/>
                          <a:ea typeface="Times New Roman"/>
                          <a:cs typeface="Times New Roman" pitchFamily="18" charset="0"/>
                        </a:rPr>
                        <a:t>desktopy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105 358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150 686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78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108 987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9142">
                <a:tc>
                  <a:txBody>
                    <a:bodyPr/>
                    <a:lstStyle/>
                    <a:p>
                      <a:pPr>
                        <a:lnSpc>
                          <a:spcPct val="120000"/>
                        </a:lnSpc>
                        <a:spcAft>
                          <a:spcPts val="0"/>
                        </a:spcAft>
                      </a:pPr>
                      <a:r>
                        <a:rPr lang="sk-SK" sz="1800" b="1" i="0" err="1">
                          <a:solidFill>
                            <a:srgbClr val="000000"/>
                          </a:solidFill>
                          <a:latin typeface="Times New Roman" pitchFamily="18" charset="0"/>
                          <a:ea typeface="Times New Roman"/>
                          <a:cs typeface="Times New Roman" pitchFamily="18" charset="0"/>
                        </a:rPr>
                        <a:t>noteboky</a:t>
                      </a:r>
                      <a:endParaRPr lang="sk-SK" sz="1800" b="1" i="0">
                        <a:solidFill>
                          <a:srgbClr val="000000"/>
                        </a:solidFill>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26 897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43 196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67 242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sk-SK" sz="1800" b="0" i="0">
                          <a:solidFill>
                            <a:srgbClr val="000000"/>
                          </a:solidFill>
                          <a:latin typeface="Times New Roman" pitchFamily="18" charset="0"/>
                          <a:ea typeface="Times New Roman"/>
                          <a:cs typeface="Times New Roman" pitchFamily="18" charset="0"/>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1" name="Rectangle 2">
            <a:extLst>
              <a:ext uri="{FF2B5EF4-FFF2-40B4-BE49-F238E27FC236}">
                <a16:creationId xmlns:a16="http://schemas.microsoft.com/office/drawing/2014/main" id="{3E37E3DE-6159-47FD-8D55-6E86512C84AB}"/>
              </a:ext>
            </a:extLst>
          </p:cNvPr>
          <p:cNvSpPr>
            <a:spLocks noChangeArrowheads="1"/>
          </p:cNvSpPr>
          <p:nvPr/>
        </p:nvSpPr>
        <p:spPr bwMode="auto">
          <a:xfrm>
            <a:off x="1887050" y="1946784"/>
            <a:ext cx="8601075" cy="431800"/>
          </a:xfrm>
          <a:prstGeom prst="rect">
            <a:avLst/>
          </a:prstGeom>
          <a:noFill/>
          <a:ln w="9525">
            <a:noFill/>
            <a:miter lim="800000"/>
            <a:headEnd/>
            <a:tailEnd/>
          </a:ln>
        </p:spPr>
        <p:txBody>
          <a:bodyPr wrap="none" anchor="ctr">
            <a:spAutoFit/>
          </a:bodyPr>
          <a:lstStyle/>
          <a:p>
            <a:r>
              <a:rPr lang="sk-SK" sz="2200" b="1">
                <a:solidFill>
                  <a:srgbClr val="000000"/>
                </a:solidFill>
                <a:latin typeface="Times New Roman" pitchFamily="18" charset="0"/>
                <a:cs typeface="Times New Roman" pitchFamily="18" charset="0"/>
              </a:rPr>
              <a:t>Tabuľka 1  Porovnanie predaja desktopov a notebookov na Slovensku</a:t>
            </a:r>
            <a:endParaRPr lang="cs-CZ" sz="2200" b="1">
              <a:solidFill>
                <a:srgbClr val="000000"/>
              </a:solidFill>
              <a:latin typeface="Times New Roman" pitchFamily="18" charset="0"/>
              <a:cs typeface="Times New Roman" pitchFamily="18" charset="0"/>
            </a:endParaRPr>
          </a:p>
        </p:txBody>
      </p:sp>
      <p:sp>
        <p:nvSpPr>
          <p:cNvPr id="12" name="Rectangle 2">
            <a:extLst>
              <a:ext uri="{FF2B5EF4-FFF2-40B4-BE49-F238E27FC236}">
                <a16:creationId xmlns:a16="http://schemas.microsoft.com/office/drawing/2014/main" id="{0FF0DE2E-1FCF-4DCC-BF1C-DF95590A2BD0}"/>
              </a:ext>
            </a:extLst>
          </p:cNvPr>
          <p:cNvSpPr>
            <a:spLocks noChangeArrowheads="1"/>
          </p:cNvSpPr>
          <p:nvPr/>
        </p:nvSpPr>
        <p:spPr bwMode="auto">
          <a:xfrm>
            <a:off x="1887050" y="3446971"/>
            <a:ext cx="8320087" cy="369888"/>
          </a:xfrm>
          <a:prstGeom prst="rect">
            <a:avLst/>
          </a:prstGeom>
          <a:noFill/>
          <a:ln w="9525">
            <a:noFill/>
            <a:miter lim="800000"/>
            <a:headEnd/>
            <a:tailEnd/>
          </a:ln>
        </p:spPr>
        <p:txBody>
          <a:bodyPr wrap="none" anchor="ctr">
            <a:spAutoFit/>
          </a:bodyPr>
          <a:lstStyle/>
          <a:p>
            <a:pPr eaLnBrk="0" hangingPunct="0"/>
            <a:r>
              <a:rPr lang="sk-SK" i="1">
                <a:solidFill>
                  <a:srgbClr val="000000"/>
                </a:solidFill>
                <a:latin typeface="Times New Roman" pitchFamily="18" charset="0"/>
                <a:cs typeface="Times New Roman" pitchFamily="18" charset="0"/>
              </a:rPr>
              <a:t>Prameň: http://www.itas.sk/buxus/docs/prieskum_predaja_pc_final.pdf, vlastné výpočty</a:t>
            </a:r>
            <a:endParaRPr lang="sk-SK" sz="4400" i="1">
              <a:latin typeface="Times New Roman" pitchFamily="18" charset="0"/>
              <a:cs typeface="Times New Roman" pitchFamily="18" charset="0"/>
            </a:endParaRPr>
          </a:p>
        </p:txBody>
      </p:sp>
      <p:sp>
        <p:nvSpPr>
          <p:cNvPr id="13" name="BlokTextu 12">
            <a:extLst>
              <a:ext uri="{FF2B5EF4-FFF2-40B4-BE49-F238E27FC236}">
                <a16:creationId xmlns:a16="http://schemas.microsoft.com/office/drawing/2014/main" id="{48F7812D-5599-41E9-A8B4-E1AD1354DCDF}"/>
              </a:ext>
            </a:extLst>
          </p:cNvPr>
          <p:cNvSpPr txBox="1">
            <a:spLocks noChangeArrowheads="1"/>
          </p:cNvSpPr>
          <p:nvPr/>
        </p:nvSpPr>
        <p:spPr bwMode="auto">
          <a:xfrm>
            <a:off x="2244237" y="959359"/>
            <a:ext cx="4521200" cy="523875"/>
          </a:xfrm>
          <a:prstGeom prst="rect">
            <a:avLst/>
          </a:prstGeom>
          <a:noFill/>
          <a:ln w="9525">
            <a:noFill/>
            <a:miter lim="800000"/>
            <a:headEnd/>
            <a:tailEnd/>
          </a:ln>
        </p:spPr>
        <p:txBody>
          <a:bodyPr wrap="none">
            <a:spAutoFit/>
          </a:bodyPr>
          <a:lstStyle/>
          <a:p>
            <a:r>
              <a:rPr lang="sk-SK" sz="2800" b="1">
                <a:solidFill>
                  <a:srgbClr val="008000"/>
                </a:solidFill>
                <a:latin typeface="Calibri" pitchFamily="34" charset="0"/>
              </a:rPr>
              <a:t>Times New Roman, 12, tučné</a:t>
            </a:r>
          </a:p>
        </p:txBody>
      </p:sp>
      <p:cxnSp>
        <p:nvCxnSpPr>
          <p:cNvPr id="14" name="Rovná spojovacia šípka 13">
            <a:extLst>
              <a:ext uri="{FF2B5EF4-FFF2-40B4-BE49-F238E27FC236}">
                <a16:creationId xmlns:a16="http://schemas.microsoft.com/office/drawing/2014/main" id="{C0B4EC06-1D95-4DD5-9DFF-5F38416A3A11}"/>
              </a:ext>
            </a:extLst>
          </p:cNvPr>
          <p:cNvCxnSpPr/>
          <p:nvPr/>
        </p:nvCxnSpPr>
        <p:spPr>
          <a:xfrm rot="5400000">
            <a:off x="2780018" y="1423703"/>
            <a:ext cx="642937" cy="57150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5" name="BlokTextu 14">
            <a:extLst>
              <a:ext uri="{FF2B5EF4-FFF2-40B4-BE49-F238E27FC236}">
                <a16:creationId xmlns:a16="http://schemas.microsoft.com/office/drawing/2014/main" id="{068EE5F3-DDE8-4292-A594-33F812A7D5AA}"/>
              </a:ext>
            </a:extLst>
          </p:cNvPr>
          <p:cNvSpPr txBox="1">
            <a:spLocks noChangeArrowheads="1"/>
          </p:cNvSpPr>
          <p:nvPr/>
        </p:nvSpPr>
        <p:spPr bwMode="auto">
          <a:xfrm>
            <a:off x="5029435" y="4102609"/>
            <a:ext cx="4742004" cy="523220"/>
          </a:xfrm>
          <a:prstGeom prst="rect">
            <a:avLst/>
          </a:prstGeom>
          <a:noFill/>
          <a:ln w="9525">
            <a:noFill/>
            <a:miter lim="800000"/>
            <a:headEnd/>
            <a:tailEnd/>
          </a:ln>
        </p:spPr>
        <p:txBody>
          <a:bodyPr wrap="none">
            <a:spAutoFit/>
          </a:bodyPr>
          <a:lstStyle/>
          <a:p>
            <a:pPr algn="ctr"/>
            <a:r>
              <a:rPr lang="sk-SK" sz="2800" b="1" dirty="0" err="1">
                <a:solidFill>
                  <a:srgbClr val="008000"/>
                </a:solidFill>
                <a:latin typeface="Calibri" pitchFamily="34" charset="0"/>
              </a:rPr>
              <a:t>Times</a:t>
            </a:r>
            <a:r>
              <a:rPr lang="sk-SK" sz="2800" b="1" dirty="0">
                <a:solidFill>
                  <a:srgbClr val="008000"/>
                </a:solidFill>
                <a:latin typeface="Calibri" pitchFamily="34" charset="0"/>
              </a:rPr>
              <a:t> New Roman, 10, kurzíva</a:t>
            </a:r>
            <a:endParaRPr lang="sk-SK" sz="2400" b="1" dirty="0">
              <a:solidFill>
                <a:srgbClr val="008000"/>
              </a:solidFill>
              <a:latin typeface="Calibri" pitchFamily="34" charset="0"/>
            </a:endParaRPr>
          </a:p>
        </p:txBody>
      </p:sp>
      <p:cxnSp>
        <p:nvCxnSpPr>
          <p:cNvPr id="16" name="Rovná spojovacia šípka 15">
            <a:extLst>
              <a:ext uri="{FF2B5EF4-FFF2-40B4-BE49-F238E27FC236}">
                <a16:creationId xmlns:a16="http://schemas.microsoft.com/office/drawing/2014/main" id="{055748B7-0B20-4C1F-99E1-7976C2739B55}"/>
              </a:ext>
            </a:extLst>
          </p:cNvPr>
          <p:cNvCxnSpPr>
            <a:cxnSpLocks/>
          </p:cNvCxnSpPr>
          <p:nvPr/>
        </p:nvCxnSpPr>
        <p:spPr>
          <a:xfrm flipH="1" flipV="1">
            <a:off x="5741822" y="3816859"/>
            <a:ext cx="288603" cy="35718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17" name="BlokTextu 16">
            <a:extLst>
              <a:ext uri="{FF2B5EF4-FFF2-40B4-BE49-F238E27FC236}">
                <a16:creationId xmlns:a16="http://schemas.microsoft.com/office/drawing/2014/main" id="{A918B5AA-D77F-415C-9B25-27CD8D851DD0}"/>
              </a:ext>
            </a:extLst>
          </p:cNvPr>
          <p:cNvSpPr txBox="1">
            <a:spLocks noChangeArrowheads="1"/>
          </p:cNvSpPr>
          <p:nvPr/>
        </p:nvSpPr>
        <p:spPr bwMode="auto">
          <a:xfrm>
            <a:off x="2207227" y="5102734"/>
            <a:ext cx="5454057" cy="892552"/>
          </a:xfrm>
          <a:prstGeom prst="rect">
            <a:avLst/>
          </a:prstGeom>
          <a:noFill/>
          <a:ln w="9525">
            <a:noFill/>
            <a:miter lim="800000"/>
            <a:headEnd/>
            <a:tailEnd/>
          </a:ln>
        </p:spPr>
        <p:txBody>
          <a:bodyPr wrap="none">
            <a:spAutoFit/>
          </a:bodyPr>
          <a:lstStyle/>
          <a:p>
            <a:pPr algn="ctr"/>
            <a:r>
              <a:rPr lang="sk-SK" sz="2800" b="1" dirty="0" err="1">
                <a:solidFill>
                  <a:srgbClr val="008000"/>
                </a:solidFill>
                <a:latin typeface="Calibri" pitchFamily="34" charset="0"/>
              </a:rPr>
              <a:t>Times</a:t>
            </a:r>
            <a:r>
              <a:rPr lang="sk-SK" sz="2800" b="1" dirty="0">
                <a:solidFill>
                  <a:srgbClr val="008000"/>
                </a:solidFill>
                <a:latin typeface="Calibri" pitchFamily="34" charset="0"/>
              </a:rPr>
              <a:t> New Roman, maximálne 12</a:t>
            </a:r>
          </a:p>
          <a:p>
            <a:pPr algn="ctr"/>
            <a:r>
              <a:rPr lang="sk-SK" sz="2400" b="1" dirty="0">
                <a:solidFill>
                  <a:srgbClr val="008000"/>
                </a:solidFill>
                <a:latin typeface="Calibri" pitchFamily="34" charset="0"/>
              </a:rPr>
              <a:t>(môže byť menšie, ale musí byť čitateľné)</a:t>
            </a:r>
          </a:p>
        </p:txBody>
      </p:sp>
      <p:cxnSp>
        <p:nvCxnSpPr>
          <p:cNvPr id="18" name="Rovná spojovacia šípka 17">
            <a:extLst>
              <a:ext uri="{FF2B5EF4-FFF2-40B4-BE49-F238E27FC236}">
                <a16:creationId xmlns:a16="http://schemas.microsoft.com/office/drawing/2014/main" id="{B86FFD87-38B3-4BC9-B660-CE9151310B28}"/>
              </a:ext>
            </a:extLst>
          </p:cNvPr>
          <p:cNvCxnSpPr>
            <a:cxnSpLocks/>
          </p:cNvCxnSpPr>
          <p:nvPr/>
        </p:nvCxnSpPr>
        <p:spPr>
          <a:xfrm flipV="1">
            <a:off x="3315800" y="3335623"/>
            <a:ext cx="985864" cy="1838548"/>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19" name="Obrázok 18">
            <a:extLst>
              <a:ext uri="{FF2B5EF4-FFF2-40B4-BE49-F238E27FC236}">
                <a16:creationId xmlns:a16="http://schemas.microsoft.com/office/drawing/2014/main" id="{3CD7686C-1904-412F-A182-02059058EC3D}"/>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519106" y="136525"/>
            <a:ext cx="1484464" cy="151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37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2000" fill="hold"/>
                                        <p:tgtEl>
                                          <p:spTgt spid="15"/>
                                        </p:tgtEl>
                                        <p:attrNameLst>
                                          <p:attrName>ppt_x</p:attrName>
                                        </p:attrNameLst>
                                      </p:cBhvr>
                                      <p:tavLst>
                                        <p:tav tm="0">
                                          <p:val>
                                            <p:strVal val="#ppt_x"/>
                                          </p:val>
                                        </p:tav>
                                        <p:tav tm="100000">
                                          <p:val>
                                            <p:strVal val="#ppt_x"/>
                                          </p:val>
                                        </p:tav>
                                      </p:tavLst>
                                    </p:anim>
                                    <p:anim calcmode="lin" valueType="num">
                                      <p:cBhvr additive="base">
                                        <p:cTn id="16" dur="20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000" fill="hold"/>
                                        <p:tgtEl>
                                          <p:spTgt spid="16"/>
                                        </p:tgtEl>
                                        <p:attrNameLst>
                                          <p:attrName>ppt_x</p:attrName>
                                        </p:attrNameLst>
                                      </p:cBhvr>
                                      <p:tavLst>
                                        <p:tav tm="0">
                                          <p:val>
                                            <p:strVal val="#ppt_x"/>
                                          </p:val>
                                        </p:tav>
                                        <p:tav tm="100000">
                                          <p:val>
                                            <p:strVal val="#ppt_x"/>
                                          </p:val>
                                        </p:tav>
                                      </p:tavLst>
                                    </p:anim>
                                    <p:anim calcmode="lin" valueType="num">
                                      <p:cBhvr additive="base">
                                        <p:cTn id="20" dur="20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000" fill="hold"/>
                                        <p:tgtEl>
                                          <p:spTgt spid="18"/>
                                        </p:tgtEl>
                                        <p:attrNameLst>
                                          <p:attrName>ppt_x</p:attrName>
                                        </p:attrNameLst>
                                      </p:cBhvr>
                                      <p:tavLst>
                                        <p:tav tm="0">
                                          <p:val>
                                            <p:strVal val="#ppt_x"/>
                                          </p:val>
                                        </p:tav>
                                        <p:tav tm="100000">
                                          <p:val>
                                            <p:strVal val="#ppt_x"/>
                                          </p:val>
                                        </p:tav>
                                      </p:tavLst>
                                    </p:anim>
                                    <p:anim calcmode="lin" valueType="num">
                                      <p:cBhvr additive="base">
                                        <p:cTn id="24" dur="2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2000" fill="hold"/>
                                        <p:tgtEl>
                                          <p:spTgt spid="17"/>
                                        </p:tgtEl>
                                        <p:attrNameLst>
                                          <p:attrName>ppt_x</p:attrName>
                                        </p:attrNameLst>
                                      </p:cBhvr>
                                      <p:tavLst>
                                        <p:tav tm="0">
                                          <p:val>
                                            <p:strVal val="#ppt_x"/>
                                          </p:val>
                                        </p:tav>
                                        <p:tav tm="100000">
                                          <p:val>
                                            <p:strVal val="#ppt_x"/>
                                          </p:val>
                                        </p:tav>
                                      </p:tavLst>
                                    </p:anim>
                                    <p:anim calcmode="lin" valueType="num">
                                      <p:cBhvr additive="base">
                                        <p:cTn id="28"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621237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TABULIEK</a:t>
            </a:r>
          </a:p>
        </p:txBody>
      </p:sp>
      <p:sp>
        <p:nvSpPr>
          <p:cNvPr id="19" name="BlokTextu 18">
            <a:extLst>
              <a:ext uri="{FF2B5EF4-FFF2-40B4-BE49-F238E27FC236}">
                <a16:creationId xmlns:a16="http://schemas.microsoft.com/office/drawing/2014/main" id="{D6956F2B-4BCD-4339-8BEE-615F09E7F8F5}"/>
              </a:ext>
            </a:extLst>
          </p:cNvPr>
          <p:cNvSpPr txBox="1"/>
          <p:nvPr/>
        </p:nvSpPr>
        <p:spPr>
          <a:xfrm>
            <a:off x="2483877" y="3272855"/>
            <a:ext cx="2592288" cy="1323439"/>
          </a:xfrm>
          <a:prstGeom prst="rect">
            <a:avLst/>
          </a:prstGeom>
          <a:noFill/>
        </p:spPr>
        <p:txBody>
          <a:bodyPr wrap="square" rtlCol="0">
            <a:spAutoFit/>
          </a:bodyPr>
          <a:lstStyle/>
          <a:p>
            <a:r>
              <a:rPr lang="sk-SK" sz="4000" dirty="0"/>
              <a:t>Tabuľka 1</a:t>
            </a:r>
          </a:p>
          <a:p>
            <a:r>
              <a:rPr lang="sk-SK" sz="4000" dirty="0"/>
              <a:t>Tab. 1</a:t>
            </a:r>
          </a:p>
        </p:txBody>
      </p:sp>
      <p:pic>
        <p:nvPicPr>
          <p:cNvPr id="20" name="Picture 2" descr="http://cdn.cultofandroid.com/wp-content/uploads/2012/04/shock.jpg">
            <a:extLst>
              <a:ext uri="{FF2B5EF4-FFF2-40B4-BE49-F238E27FC236}">
                <a16:creationId xmlns:a16="http://schemas.microsoft.com/office/drawing/2014/main" id="{55A09442-9B0F-4AC4-808E-73D4A52D1FB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740461" y="1665226"/>
            <a:ext cx="996902" cy="13063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better-world-energy.com/wp-content/uploads/2012/08/Like_Blog_Post.png">
            <a:extLst>
              <a:ext uri="{FF2B5EF4-FFF2-40B4-BE49-F238E27FC236}">
                <a16:creationId xmlns:a16="http://schemas.microsoft.com/office/drawing/2014/main" id="{607C3E6F-F222-4BFF-AC90-30B848869260}"/>
              </a:ext>
            </a:extLst>
          </p:cNvPr>
          <p:cNvPicPr>
            <a:picLocks noChangeAspect="1" noChangeArrowheads="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987933" y="1946012"/>
            <a:ext cx="1025528" cy="1025528"/>
          </a:xfrm>
          <a:prstGeom prst="rect">
            <a:avLst/>
          </a:prstGeom>
          <a:noFill/>
          <a:extLst>
            <a:ext uri="{909E8E84-426E-40DD-AFC4-6F175D3DCCD1}">
              <a14:hiddenFill xmlns:a14="http://schemas.microsoft.com/office/drawing/2010/main">
                <a:solidFill>
                  <a:srgbClr val="FFFFFF"/>
                </a:solidFill>
              </a14:hiddenFill>
            </a:ext>
          </a:extLst>
        </p:spPr>
      </p:pic>
      <p:sp>
        <p:nvSpPr>
          <p:cNvPr id="22" name="BlokTextu 21">
            <a:extLst>
              <a:ext uri="{FF2B5EF4-FFF2-40B4-BE49-F238E27FC236}">
                <a16:creationId xmlns:a16="http://schemas.microsoft.com/office/drawing/2014/main" id="{24753CD5-B060-481A-B9CA-30522BEF1578}"/>
              </a:ext>
            </a:extLst>
          </p:cNvPr>
          <p:cNvSpPr txBox="1"/>
          <p:nvPr/>
        </p:nvSpPr>
        <p:spPr>
          <a:xfrm>
            <a:off x="6804357" y="3286869"/>
            <a:ext cx="2952328" cy="1938992"/>
          </a:xfrm>
          <a:prstGeom prst="rect">
            <a:avLst/>
          </a:prstGeom>
          <a:noFill/>
        </p:spPr>
        <p:txBody>
          <a:bodyPr wrap="square" rtlCol="0">
            <a:spAutoFit/>
          </a:bodyPr>
          <a:lstStyle/>
          <a:p>
            <a:r>
              <a:rPr lang="sk-SK" sz="4000" dirty="0">
                <a:solidFill>
                  <a:srgbClr val="FF0000"/>
                </a:solidFill>
              </a:rPr>
              <a:t>Tabuľka č. 1</a:t>
            </a:r>
          </a:p>
          <a:p>
            <a:r>
              <a:rPr lang="sk-SK" sz="4000" dirty="0">
                <a:solidFill>
                  <a:srgbClr val="FF0000"/>
                </a:solidFill>
              </a:rPr>
              <a:t>Tab. č. 1</a:t>
            </a:r>
          </a:p>
          <a:p>
            <a:r>
              <a:rPr lang="sk-SK" sz="4000" dirty="0">
                <a:solidFill>
                  <a:srgbClr val="FF0000"/>
                </a:solidFill>
              </a:rPr>
              <a:t>Tabuľka: 1</a:t>
            </a:r>
          </a:p>
        </p:txBody>
      </p:sp>
    </p:spTree>
    <p:extLst>
      <p:ext uri="{BB962C8B-B14F-4D97-AF65-F5344CB8AC3E}">
        <p14:creationId xmlns:p14="http://schemas.microsoft.com/office/powerpoint/2010/main" val="3516778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173</a:t>
            </a:fld>
            <a:endParaRPr lang="sk-SK"/>
          </a:p>
        </p:txBody>
      </p:sp>
      <p:pic>
        <p:nvPicPr>
          <p:cNvPr id="5" name="Picture 3">
            <a:extLst>
              <a:ext uri="{FF2B5EF4-FFF2-40B4-BE49-F238E27FC236}">
                <a16:creationId xmlns:a16="http://schemas.microsoft.com/office/drawing/2014/main" id="{62A35D08-A6FE-47A1-A79E-E2D10D6401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9749" y="1300899"/>
            <a:ext cx="10141698" cy="4589260"/>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63DE033A-A8A4-4A0F-8F78-B4D0CAA12A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586301" y="2599566"/>
            <a:ext cx="1265950" cy="165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5482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174</a:t>
            </a:fld>
            <a:endParaRPr lang="sk-SK"/>
          </a:p>
        </p:txBody>
      </p:sp>
      <p:pic>
        <p:nvPicPr>
          <p:cNvPr id="7" name="Picture 2">
            <a:extLst>
              <a:ext uri="{FF2B5EF4-FFF2-40B4-BE49-F238E27FC236}">
                <a16:creationId xmlns:a16="http://schemas.microsoft.com/office/drawing/2014/main" id="{7538D468-F197-4BE6-8898-B548931A5BCA}"/>
              </a:ext>
            </a:extLst>
          </p:cNvPr>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918" y="591615"/>
            <a:ext cx="8177801" cy="5381971"/>
          </a:xfrm>
          <a:prstGeom prst="rect">
            <a:avLst/>
          </a:prstGeom>
          <a:noFill/>
          <a:ln w="9525">
            <a:noFill/>
            <a:miter lim="800000"/>
            <a:headEnd/>
            <a:tailEnd/>
          </a:ln>
        </p:spPr>
      </p:pic>
    </p:spTree>
    <p:extLst>
      <p:ext uri="{BB962C8B-B14F-4D97-AF65-F5344CB8AC3E}">
        <p14:creationId xmlns:p14="http://schemas.microsoft.com/office/powerpoint/2010/main" val="64165533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175</a:t>
            </a:fld>
            <a:endParaRPr lang="sk-SK"/>
          </a:p>
        </p:txBody>
      </p:sp>
      <p:pic>
        <p:nvPicPr>
          <p:cNvPr id="5" name="Picture 2">
            <a:extLst>
              <a:ext uri="{FF2B5EF4-FFF2-40B4-BE49-F238E27FC236}">
                <a16:creationId xmlns:a16="http://schemas.microsoft.com/office/drawing/2014/main" id="{5CDB5D8A-C2C0-4904-9B37-07D709ACC9B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4847" y="800259"/>
            <a:ext cx="9998919" cy="5093005"/>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5DD0A447-3648-410F-A786-35668DE2452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94054" y="2323252"/>
            <a:ext cx="996902" cy="1306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16871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176</a:t>
            </a:fld>
            <a:endParaRPr lang="sk-SK"/>
          </a:p>
        </p:txBody>
      </p:sp>
      <p:pic>
        <p:nvPicPr>
          <p:cNvPr id="5" name="Picture 2">
            <a:extLst>
              <a:ext uri="{FF2B5EF4-FFF2-40B4-BE49-F238E27FC236}">
                <a16:creationId xmlns:a16="http://schemas.microsoft.com/office/drawing/2014/main" id="{B1879C07-E65A-4996-9E2C-5DEA9AAEC89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5784" y="1100471"/>
            <a:ext cx="11421379" cy="4657057"/>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0BB288BB-95C7-46B2-B3C6-7F21BEBD9F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56208" y="3186043"/>
            <a:ext cx="1097592" cy="143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5242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177</a:t>
            </a:fld>
            <a:endParaRPr lang="sk-SK"/>
          </a:p>
        </p:txBody>
      </p:sp>
      <p:pic>
        <p:nvPicPr>
          <p:cNvPr id="5" name="Picture 2">
            <a:extLst>
              <a:ext uri="{FF2B5EF4-FFF2-40B4-BE49-F238E27FC236}">
                <a16:creationId xmlns:a16="http://schemas.microsoft.com/office/drawing/2014/main" id="{FA002EFA-D169-4749-861F-4BEFCECF80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3525" y="622169"/>
            <a:ext cx="10519903" cy="5179688"/>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F2EACB0D-2D19-47A6-A32C-A5824CBA58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33428" y="2115115"/>
            <a:ext cx="1235704" cy="161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8726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178</a:t>
            </a:fld>
            <a:endParaRPr lang="sk-SK"/>
          </a:p>
        </p:txBody>
      </p:sp>
      <p:pic>
        <p:nvPicPr>
          <p:cNvPr id="5" name="Obrázok 4">
            <a:extLst>
              <a:ext uri="{FF2B5EF4-FFF2-40B4-BE49-F238E27FC236}">
                <a16:creationId xmlns:a16="http://schemas.microsoft.com/office/drawing/2014/main" id="{25F332D0-A5A3-4E09-9620-08F72C9309FC}"/>
              </a:ext>
            </a:extLst>
          </p:cNvPr>
          <p:cNvPicPr>
            <a:picLocks noChangeAspect="1"/>
          </p:cNvPicPr>
          <p:nvPr/>
        </p:nvPicPr>
        <p:blipFill>
          <a:blip r:embed="rId2"/>
          <a:stretch>
            <a:fillRect/>
          </a:stretch>
        </p:blipFill>
        <p:spPr>
          <a:xfrm>
            <a:off x="647700" y="808610"/>
            <a:ext cx="10090282" cy="4831048"/>
          </a:xfrm>
          <a:prstGeom prst="rect">
            <a:avLst/>
          </a:prstGeom>
        </p:spPr>
      </p:pic>
    </p:spTree>
    <p:extLst>
      <p:ext uri="{BB962C8B-B14F-4D97-AF65-F5344CB8AC3E}">
        <p14:creationId xmlns:p14="http://schemas.microsoft.com/office/powerpoint/2010/main" val="29411674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179</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6353047"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OBRÁZKOV</a:t>
            </a:r>
          </a:p>
        </p:txBody>
      </p:sp>
      <p:sp>
        <p:nvSpPr>
          <p:cNvPr id="7" name="BlokTextu 3">
            <a:extLst>
              <a:ext uri="{FF2B5EF4-FFF2-40B4-BE49-F238E27FC236}">
                <a16:creationId xmlns:a16="http://schemas.microsoft.com/office/drawing/2014/main" id="{247D3A7F-BED4-436E-83B2-34A0E33D9A26}"/>
              </a:ext>
            </a:extLst>
          </p:cNvPr>
          <p:cNvSpPr txBox="1">
            <a:spLocks noChangeArrowheads="1"/>
          </p:cNvSpPr>
          <p:nvPr/>
        </p:nvSpPr>
        <p:spPr bwMode="auto">
          <a:xfrm>
            <a:off x="174381" y="1365653"/>
            <a:ext cx="11843238" cy="4385816"/>
          </a:xfrm>
          <a:prstGeom prst="rect">
            <a:avLst/>
          </a:prstGeom>
          <a:noFill/>
          <a:ln w="9525">
            <a:noFill/>
            <a:miter lim="800000"/>
            <a:headEnd/>
            <a:tailEnd/>
          </a:ln>
        </p:spPr>
        <p:txBody>
          <a:bodyPr wrap="square">
            <a:spAutoFit/>
          </a:bodyPr>
          <a:lstStyle/>
          <a:p>
            <a:pPr algn="just">
              <a:defRPr/>
            </a:pPr>
            <a:r>
              <a:rPr lang="sk-SK" sz="2700" b="1" dirty="0">
                <a:latin typeface="Calibri" pitchFamily="34" charset="0"/>
              </a:rPr>
              <a:t>Obrázky</a:t>
            </a:r>
            <a:r>
              <a:rPr lang="sk-SK" sz="2700" dirty="0">
                <a:latin typeface="Calibri" pitchFamily="34" charset="0"/>
              </a:rPr>
              <a:t> sa v texte označujú arabským poradovým číslom a každý obrázok musí mať názov. </a:t>
            </a:r>
          </a:p>
          <a:p>
            <a:pPr algn="just">
              <a:defRPr/>
            </a:pPr>
            <a:r>
              <a:rPr lang="sk-SK" sz="2700" b="1" dirty="0">
                <a:latin typeface="Calibri" pitchFamily="34" charset="0"/>
              </a:rPr>
              <a:t>Číslo a názov </a:t>
            </a:r>
            <a:r>
              <a:rPr lang="sk-SK" sz="2700" dirty="0">
                <a:latin typeface="Calibri" pitchFamily="34" charset="0"/>
              </a:rPr>
              <a:t>sa umiestňujú </a:t>
            </a:r>
            <a:r>
              <a:rPr lang="sk-SK" sz="3600" b="1" dirty="0">
                <a:solidFill>
                  <a:srgbClr val="FF0000"/>
                </a:solidFill>
                <a:effectLst>
                  <a:outerShdw blurRad="38100" dist="38100" dir="2700000" algn="tl">
                    <a:srgbClr val="000000">
                      <a:alpha val="43137"/>
                    </a:srgbClr>
                  </a:outerShdw>
                </a:effectLst>
                <a:latin typeface="Calibri" pitchFamily="34" charset="0"/>
              </a:rPr>
              <a:t>POD</a:t>
            </a:r>
            <a:r>
              <a:rPr lang="sk-SK" sz="2700" dirty="0">
                <a:latin typeface="Calibri" pitchFamily="34" charset="0"/>
              </a:rPr>
              <a:t> obrázok. Číslujeme ich podľa poradia, v akom sú uvádzané v texte. Obrázky umiestňujeme priamo do textu práce, čo najbližšie k miestu, kde je uvedená prvá odvolávka, resp. komentár. </a:t>
            </a:r>
          </a:p>
          <a:p>
            <a:pPr algn="just">
              <a:defRPr/>
            </a:pPr>
            <a:r>
              <a:rPr lang="sk-SK" sz="2700" dirty="0">
                <a:latin typeface="Calibri" pitchFamily="34" charset="0"/>
              </a:rPr>
              <a:t>Tesne pod obrázok sa umiestňuje zdroj informácií uvedených v obrázku (konkrétny zdroj, vlastné výpočty, ...). Grafy musia mať opísané jednotlivé osi aj s použitými mernými jednotkami, ktoré uvádzame v hranatých zátvorkách. Ak sú v obrázku použité neštandardné skratky, alebo výrazy, súčasťou obrázku musí byť legenda s vysvetlivkami, ktorá sa píše pod názov obrázku.</a:t>
            </a:r>
          </a:p>
        </p:txBody>
      </p:sp>
    </p:spTree>
    <p:extLst>
      <p:ext uri="{BB962C8B-B14F-4D97-AF65-F5344CB8AC3E}">
        <p14:creationId xmlns:p14="http://schemas.microsoft.com/office/powerpoint/2010/main" val="2463024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a:t>
            </a:fld>
            <a:endParaRPr lang="sk-SK"/>
          </a:p>
        </p:txBody>
      </p:sp>
      <p:graphicFrame>
        <p:nvGraphicFramePr>
          <p:cNvPr id="5" name="Tabuľka 4">
            <a:extLst>
              <a:ext uri="{FF2B5EF4-FFF2-40B4-BE49-F238E27FC236}">
                <a16:creationId xmlns:a16="http://schemas.microsoft.com/office/drawing/2014/main" id="{125BC26B-8524-4C3F-BCA0-9FC0E3B5B9D6}"/>
              </a:ext>
            </a:extLst>
          </p:cNvPr>
          <p:cNvGraphicFramePr>
            <a:graphicFrameLocks noGrp="1"/>
          </p:cNvGraphicFramePr>
          <p:nvPr/>
        </p:nvGraphicFramePr>
        <p:xfrm>
          <a:off x="360486" y="136525"/>
          <a:ext cx="9715500" cy="5775626"/>
        </p:xfrm>
        <a:graphic>
          <a:graphicData uri="http://schemas.openxmlformats.org/drawingml/2006/table">
            <a:tbl>
              <a:tblPr>
                <a:tableStyleId>{BDBED569-4797-4DF1-A0F4-6AAB3CD982D8}</a:tableStyleId>
              </a:tblPr>
              <a:tblGrid>
                <a:gridCol w="9715500">
                  <a:extLst>
                    <a:ext uri="{9D8B030D-6E8A-4147-A177-3AD203B41FA5}">
                      <a16:colId xmlns:a16="http://schemas.microsoft.com/office/drawing/2014/main" val="658284776"/>
                    </a:ext>
                  </a:extLst>
                </a:gridCol>
              </a:tblGrid>
              <a:tr h="108377">
                <a:tc>
                  <a:txBody>
                    <a:bodyPr/>
                    <a:lstStyle/>
                    <a:p>
                      <a:pPr algn="l" fontAlgn="b"/>
                      <a:r>
                        <a:rPr lang="sk-SK" sz="1400" b="1" u="none" strike="noStrike" dirty="0">
                          <a:solidFill>
                            <a:srgbClr val="000000"/>
                          </a:solidFill>
                          <a:effectLst/>
                        </a:rPr>
                        <a:t>Manažment marketingovej komunikácie v hotelovom subjekte</a:t>
                      </a:r>
                      <a:endParaRPr lang="sk-SK"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728927473"/>
                  </a:ext>
                </a:extLst>
              </a:tr>
              <a:tr h="482278">
                <a:tc>
                  <a:txBody>
                    <a:bodyPr/>
                    <a:lstStyle/>
                    <a:p>
                      <a:pPr algn="l" fontAlgn="b"/>
                      <a:r>
                        <a:rPr lang="sk-SK" sz="1200" b="0" u="none" strike="noStrike">
                          <a:solidFill>
                            <a:srgbClr val="000000"/>
                          </a:solidFill>
                          <a:effectLst/>
                        </a:rPr>
                        <a:t>Cieľom bakalárskej práce je navrhnúť efektívnu marketingovú komunikáciu pre vybraný hotelový subjekt v Slovenskej republike. Teoretická časť bude zameraná na teóriu marketingu, vrátane propagácie. Praktická časť bude obsahovať analýzu súčasného stavu marketingovej komunikácie vo vybranom hotelovom subjekte, pričom výsledky poslúžia pre vypracovanie návrhov efektívnejšej marketingovej komunikácii.</a:t>
                      </a:r>
                      <a:endParaRPr lang="sk-SK" sz="1200" b="0" i="0" u="none" strike="noStrike">
                        <a:solidFill>
                          <a:srgbClr val="000000"/>
                        </a:solidFill>
                        <a:effectLst/>
                        <a:latin typeface="+mn-lt"/>
                      </a:endParaRPr>
                    </a:p>
                  </a:txBody>
                  <a:tcPr marL="5419" marR="5419" marT="5419" marB="0" anchor="b"/>
                </a:tc>
                <a:extLst>
                  <a:ext uri="{0D108BD9-81ED-4DB2-BD59-A6C34878D82A}">
                    <a16:rowId xmlns:a16="http://schemas.microsoft.com/office/drawing/2014/main" val="3812988633"/>
                  </a:ext>
                </a:extLst>
              </a:tr>
              <a:tr h="108377">
                <a:tc>
                  <a:txBody>
                    <a:bodyPr/>
                    <a:lstStyle/>
                    <a:p>
                      <a:pPr algn="l" fontAlgn="b"/>
                      <a:r>
                        <a:rPr lang="sk-SK" sz="1400" b="1" u="none" strike="noStrike" dirty="0">
                          <a:solidFill>
                            <a:srgbClr val="000000"/>
                          </a:solidFill>
                          <a:effectLst/>
                        </a:rPr>
                        <a:t>Manažment </a:t>
                      </a:r>
                      <a:r>
                        <a:rPr lang="sk-SK" sz="1400" b="1" u="none" strike="noStrike" dirty="0" err="1">
                          <a:solidFill>
                            <a:srgbClr val="000000"/>
                          </a:solidFill>
                          <a:effectLst/>
                        </a:rPr>
                        <a:t>reputačných</a:t>
                      </a:r>
                      <a:r>
                        <a:rPr lang="sk-SK" sz="1400" b="1" u="none" strike="noStrike" dirty="0">
                          <a:solidFill>
                            <a:srgbClr val="000000"/>
                          </a:solidFill>
                          <a:effectLst/>
                        </a:rPr>
                        <a:t> rizík</a:t>
                      </a:r>
                      <a:endParaRPr lang="sk-SK"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2650526724"/>
                  </a:ext>
                </a:extLst>
              </a:tr>
              <a:tr h="482278">
                <a:tc>
                  <a:txBody>
                    <a:bodyPr/>
                    <a:lstStyle/>
                    <a:p>
                      <a:pPr algn="l" fontAlgn="b"/>
                      <a:r>
                        <a:rPr lang="sk-SK" sz="1200" b="0" u="none" strike="noStrike">
                          <a:solidFill>
                            <a:srgbClr val="000000"/>
                          </a:solidFill>
                          <a:effectLst/>
                        </a:rPr>
                        <a:t>Bakalárska práca by mala analyzovať a komparovať súčasný stav aplikácie jednotlivých krokov procesu manažmentu rizík vybraného podniku, s dôrazom na reputačné riziká. Práca by mala posudzovať aplikáciu vybraných prístupov k analýze a hodnoteniu rizík na úrovni vybraného podniku z kategórie MSP a poskytovať diskusiu o možnostiach aplikácie prístupov k manažmentu rizík pre prevenciu negatívnych dôsledkov na reputáciu podniku.</a:t>
                      </a:r>
                      <a:endParaRPr lang="sk-SK" sz="1200" b="0" i="0" u="none" strike="noStrike">
                        <a:solidFill>
                          <a:srgbClr val="000000"/>
                        </a:solidFill>
                        <a:effectLst/>
                        <a:latin typeface="+mn-lt"/>
                      </a:endParaRPr>
                    </a:p>
                  </a:txBody>
                  <a:tcPr marL="5419" marR="5419" marT="5419" marB="0" anchor="b"/>
                </a:tc>
                <a:extLst>
                  <a:ext uri="{0D108BD9-81ED-4DB2-BD59-A6C34878D82A}">
                    <a16:rowId xmlns:a16="http://schemas.microsoft.com/office/drawing/2014/main" val="617523229"/>
                  </a:ext>
                </a:extLst>
              </a:tr>
              <a:tr h="108377">
                <a:tc>
                  <a:txBody>
                    <a:bodyPr/>
                    <a:lstStyle/>
                    <a:p>
                      <a:pPr algn="l" fontAlgn="b"/>
                      <a:r>
                        <a:rPr lang="sk-SK" sz="1400" b="1" u="none" strike="noStrike" dirty="0">
                          <a:solidFill>
                            <a:srgbClr val="000000"/>
                          </a:solidFill>
                          <a:effectLst/>
                        </a:rPr>
                        <a:t>Manažment rizika korupcie</a:t>
                      </a:r>
                      <a:endParaRPr lang="sk-SK"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1957733468"/>
                  </a:ext>
                </a:extLst>
              </a:tr>
              <a:tr h="482278">
                <a:tc>
                  <a:txBody>
                    <a:bodyPr/>
                    <a:lstStyle/>
                    <a:p>
                      <a:pPr algn="l" fontAlgn="b"/>
                      <a:r>
                        <a:rPr lang="sk-SK" sz="1200" b="0" u="none" strike="noStrike">
                          <a:solidFill>
                            <a:srgbClr val="000000"/>
                          </a:solidFill>
                          <a:effectLst/>
                        </a:rPr>
                        <a:t>Bakalárska práca by mala analyzovať a komparovať súčasný stav aplikácie jednotlivých krokov procesu manažmentu rizík v oblasti prevencie korupcie na Slovensku a vo vybranej krajine EÚ. Práca by mala posudzovať aplikáciu vybraných prístupov k analýze a hodnoteniu rizík na úrovni viacerých subjektov a poskytovať diskusiu o možnostiach aplikácie rôznych prístupov k manažmentu rizika korupcie.</a:t>
                      </a:r>
                      <a:endParaRPr lang="sk-SK" sz="1200" b="0" i="0" u="none" strike="noStrike">
                        <a:solidFill>
                          <a:srgbClr val="000000"/>
                        </a:solidFill>
                        <a:effectLst/>
                        <a:latin typeface="+mn-lt"/>
                      </a:endParaRPr>
                    </a:p>
                  </a:txBody>
                  <a:tcPr marL="5419" marR="5419" marT="5419" marB="0" anchor="b"/>
                </a:tc>
                <a:extLst>
                  <a:ext uri="{0D108BD9-81ED-4DB2-BD59-A6C34878D82A}">
                    <a16:rowId xmlns:a16="http://schemas.microsoft.com/office/drawing/2014/main" val="2221789331"/>
                  </a:ext>
                </a:extLst>
              </a:tr>
              <a:tr h="108377">
                <a:tc>
                  <a:txBody>
                    <a:bodyPr/>
                    <a:lstStyle/>
                    <a:p>
                      <a:pPr algn="l" fontAlgn="b"/>
                      <a:r>
                        <a:rPr lang="pl-PL" sz="1400" b="1" u="none" strike="noStrike" dirty="0">
                          <a:solidFill>
                            <a:srgbClr val="000000"/>
                          </a:solidFill>
                          <a:effectLst/>
                        </a:rPr>
                        <a:t>Manažment rizika v procese BOZP podniku</a:t>
                      </a:r>
                      <a:endParaRPr lang="pl-PL"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2105235946"/>
                  </a:ext>
                </a:extLst>
              </a:tr>
              <a:tr h="577650">
                <a:tc>
                  <a:txBody>
                    <a:bodyPr/>
                    <a:lstStyle/>
                    <a:p>
                      <a:pPr algn="l" fontAlgn="b"/>
                      <a:r>
                        <a:rPr lang="sk-SK" sz="1200" b="0" u="none" strike="noStrike" dirty="0">
                          <a:solidFill>
                            <a:srgbClr val="000000"/>
                          </a:solidFill>
                          <a:effectLst/>
                        </a:rPr>
                        <a:t>Bakalárska práca by mala posúdiť stav využívania všeobecných postupov manažmentu rizika vzniku pracovných úrazov v podnikateľskom subjekte. Na základe výsledkov reálne vykonaného manažmentu rizík vzniku pracovného úrazu, či poškodenia zdravia min dvoch pracovných pozíciách, by mala identifikovať a zhodnotiť rozdiely medzi štandardizovanými postupmi a reálne uplatňovanými postupmi v podniku, uviesť ich klady a nedostatky a navrhnúť možné patrenia na zlepšenia</a:t>
                      </a:r>
                      <a:endParaRPr lang="sk-SK" sz="1200" b="0"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1135698271"/>
                  </a:ext>
                </a:extLst>
              </a:tr>
              <a:tr h="108377">
                <a:tc>
                  <a:txBody>
                    <a:bodyPr/>
                    <a:lstStyle/>
                    <a:p>
                      <a:pPr algn="l" fontAlgn="b"/>
                      <a:r>
                        <a:rPr lang="sk-SK" sz="1400" b="1" u="none" strike="noStrike" dirty="0">
                          <a:solidFill>
                            <a:srgbClr val="000000"/>
                          </a:solidFill>
                          <a:effectLst/>
                        </a:rPr>
                        <a:t>Manažment rizika vzniku krízových javov v obecnej samospráve</a:t>
                      </a:r>
                      <a:endParaRPr lang="sk-SK"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3505953726"/>
                  </a:ext>
                </a:extLst>
              </a:tr>
              <a:tr h="577650">
                <a:tc>
                  <a:txBody>
                    <a:bodyPr/>
                    <a:lstStyle/>
                    <a:p>
                      <a:pPr algn="l" fontAlgn="b"/>
                      <a:r>
                        <a:rPr lang="sk-SK" sz="1200" b="0" u="none" strike="noStrike" dirty="0">
                          <a:solidFill>
                            <a:srgbClr val="000000"/>
                          </a:solidFill>
                          <a:effectLst/>
                        </a:rPr>
                        <a:t>Bakalárska práca by mala zhodnotiť úroveň využívania všeobecných postupov manažmentu rizika a porovnať ju s reálne uplatňovaným postupom  samosprávou vybranej obce na prevenciu pred vznikom krízových javov na území obce. Mala by identifikovať a posúdiť  konkrétne riziká vzniku prírodných a sociálnych krízových javov a porovnať ich s rizikami uvedenými v karte CO obce.  V závere by mala navrhnúť opatrenia na riadenie rizík.</a:t>
                      </a:r>
                      <a:endParaRPr lang="sk-SK" sz="1200" b="0"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3014781364"/>
                  </a:ext>
                </a:extLst>
              </a:tr>
              <a:tr h="108377">
                <a:tc>
                  <a:txBody>
                    <a:bodyPr/>
                    <a:lstStyle/>
                    <a:p>
                      <a:pPr algn="l" fontAlgn="b"/>
                      <a:r>
                        <a:rPr lang="sk-SK" sz="1400" b="1" u="none" strike="noStrike" dirty="0">
                          <a:solidFill>
                            <a:srgbClr val="000000"/>
                          </a:solidFill>
                          <a:effectLst/>
                        </a:rPr>
                        <a:t>Manažment vzdelávania zamestnancov vo vybranom podniku</a:t>
                      </a:r>
                      <a:endParaRPr lang="sk-SK"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271421223"/>
                  </a:ext>
                </a:extLst>
              </a:tr>
              <a:tr h="291534">
                <a:tc>
                  <a:txBody>
                    <a:bodyPr/>
                    <a:lstStyle/>
                    <a:p>
                      <a:pPr algn="l" fontAlgn="b"/>
                      <a:r>
                        <a:rPr lang="sk-SK" sz="1200" b="0" u="none" strike="noStrike" dirty="0">
                          <a:solidFill>
                            <a:srgbClr val="000000"/>
                          </a:solidFill>
                          <a:effectLst/>
                        </a:rPr>
                        <a:t>Cieľom práce bude zhodnotiť kvalitu vzdelávania zamestnancov vo vybranom podniku a vypracovať návrhy pre zlepšenie. Súčasťou práce bude analýza najmodernejších prístupov k problematike vzdelávania zamestnancov a interný prieskum spoločnosti.</a:t>
                      </a:r>
                      <a:endParaRPr lang="sk-SK" sz="1200" b="0"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3300312631"/>
                  </a:ext>
                </a:extLst>
              </a:tr>
              <a:tr h="108377">
                <a:tc>
                  <a:txBody>
                    <a:bodyPr/>
                    <a:lstStyle/>
                    <a:p>
                      <a:pPr algn="l" fontAlgn="b"/>
                      <a:r>
                        <a:rPr lang="sk-SK" sz="1400" b="1" u="none" strike="noStrike" dirty="0">
                          <a:solidFill>
                            <a:srgbClr val="000000"/>
                          </a:solidFill>
                          <a:effectLst/>
                        </a:rPr>
                        <a:t>Miesto a úlohy manažmentu rizík vo vybranom podniku cestovného ruchu</a:t>
                      </a:r>
                      <a:endParaRPr lang="sk-SK" sz="1400" b="1"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895392244"/>
                  </a:ext>
                </a:extLst>
              </a:tr>
              <a:tr h="482278">
                <a:tc>
                  <a:txBody>
                    <a:bodyPr/>
                    <a:lstStyle/>
                    <a:p>
                      <a:pPr algn="l" fontAlgn="b"/>
                      <a:r>
                        <a:rPr lang="sk-SK" sz="1200" b="0" u="none" strike="noStrike" dirty="0">
                          <a:solidFill>
                            <a:srgbClr val="000000"/>
                          </a:solidFill>
                          <a:effectLst/>
                        </a:rPr>
                        <a:t>Bakalárska práca by mala analyzovať a komparovať súčasný stav aplikácie jednotlivých krokov procesu manažmentu rizík v po vybranom podniku kategórie MSP pôsobiacom v oblasti cestovného ruchu. Práca by mala posudzovať aplikáciu vybraných prístupov k analýze a hodnoteniu rizík na úrovni viacerých subjektov a poskytovať diskusiu o možnostiach aplikácie návrhových prístupov k manažmentu rizík.</a:t>
                      </a:r>
                      <a:endParaRPr lang="sk-SK" sz="1200" b="0" i="0" u="none" strike="noStrike" dirty="0">
                        <a:solidFill>
                          <a:srgbClr val="000000"/>
                        </a:solidFill>
                        <a:effectLst/>
                        <a:latin typeface="+mn-lt"/>
                      </a:endParaRPr>
                    </a:p>
                  </a:txBody>
                  <a:tcPr marL="5419" marR="5419" marT="5419" marB="0" anchor="b"/>
                </a:tc>
                <a:extLst>
                  <a:ext uri="{0D108BD9-81ED-4DB2-BD59-A6C34878D82A}">
                    <a16:rowId xmlns:a16="http://schemas.microsoft.com/office/drawing/2014/main" val="2317485217"/>
                  </a:ext>
                </a:extLst>
              </a:tr>
            </a:tbl>
          </a:graphicData>
        </a:graphic>
      </p:graphicFrame>
    </p:spTree>
    <p:extLst>
      <p:ext uri="{BB962C8B-B14F-4D97-AF65-F5344CB8AC3E}">
        <p14:creationId xmlns:p14="http://schemas.microsoft.com/office/powerpoint/2010/main" val="167300924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180</a:t>
            </a:fld>
            <a:endParaRPr lang="sk-SK"/>
          </a:p>
        </p:txBody>
      </p:sp>
      <p:sp>
        <p:nvSpPr>
          <p:cNvPr id="5" name="Zaoblený obdĺžnik 8">
            <a:extLst>
              <a:ext uri="{FF2B5EF4-FFF2-40B4-BE49-F238E27FC236}">
                <a16:creationId xmlns:a16="http://schemas.microsoft.com/office/drawing/2014/main" id="{6BA98692-4C78-448A-BA23-4386184335CC}"/>
              </a:ext>
            </a:extLst>
          </p:cNvPr>
          <p:cNvSpPr/>
          <p:nvPr/>
        </p:nvSpPr>
        <p:spPr>
          <a:xfrm>
            <a:off x="188430" y="136525"/>
            <a:ext cx="6353047"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OBRÁZKOV</a:t>
            </a:r>
          </a:p>
        </p:txBody>
      </p:sp>
      <p:sp>
        <p:nvSpPr>
          <p:cNvPr id="7" name="Rectangle 2">
            <a:extLst>
              <a:ext uri="{FF2B5EF4-FFF2-40B4-BE49-F238E27FC236}">
                <a16:creationId xmlns:a16="http://schemas.microsoft.com/office/drawing/2014/main" id="{B24B60AC-530D-48E8-80A1-23852DD51709}"/>
              </a:ext>
            </a:extLst>
          </p:cNvPr>
          <p:cNvSpPr>
            <a:spLocks noChangeArrowheads="1"/>
          </p:cNvSpPr>
          <p:nvPr/>
        </p:nvSpPr>
        <p:spPr bwMode="auto">
          <a:xfrm>
            <a:off x="1591419" y="4618253"/>
            <a:ext cx="7553325" cy="430213"/>
          </a:xfrm>
          <a:prstGeom prst="rect">
            <a:avLst/>
          </a:prstGeom>
          <a:noFill/>
          <a:ln w="9525">
            <a:noFill/>
            <a:miter lim="800000"/>
            <a:headEnd/>
            <a:tailEnd/>
          </a:ln>
        </p:spPr>
        <p:txBody>
          <a:bodyPr wrap="none" anchor="ctr">
            <a:spAutoFit/>
          </a:bodyPr>
          <a:lstStyle/>
          <a:p>
            <a:r>
              <a:rPr lang="sk-SK" sz="2200" b="1">
                <a:solidFill>
                  <a:srgbClr val="000000"/>
                </a:solidFill>
                <a:latin typeface="Times New Roman" pitchFamily="18" charset="0"/>
                <a:cs typeface="Times New Roman" pitchFamily="18" charset="0"/>
              </a:rPr>
              <a:t>Obrázok  5  Vplyv zmeny dôchodku na rozpočtovú priamku</a:t>
            </a:r>
            <a:endParaRPr lang="cs-CZ" sz="2200" b="1">
              <a:solidFill>
                <a:srgbClr val="000000"/>
              </a:solidFill>
              <a:latin typeface="Times New Roman" pitchFamily="18" charset="0"/>
              <a:cs typeface="Times New Roman" pitchFamily="18" charset="0"/>
            </a:endParaRPr>
          </a:p>
        </p:txBody>
      </p:sp>
      <p:sp>
        <p:nvSpPr>
          <p:cNvPr id="10" name="Rectangle 2">
            <a:extLst>
              <a:ext uri="{FF2B5EF4-FFF2-40B4-BE49-F238E27FC236}">
                <a16:creationId xmlns:a16="http://schemas.microsoft.com/office/drawing/2014/main" id="{13C0094A-0397-4F11-B10F-9F987803C4AE}"/>
              </a:ext>
            </a:extLst>
          </p:cNvPr>
          <p:cNvSpPr>
            <a:spLocks noChangeArrowheads="1"/>
          </p:cNvSpPr>
          <p:nvPr/>
        </p:nvSpPr>
        <p:spPr bwMode="auto">
          <a:xfrm>
            <a:off x="1956544" y="4048589"/>
            <a:ext cx="6590266" cy="769441"/>
          </a:xfrm>
          <a:prstGeom prst="rect">
            <a:avLst/>
          </a:prstGeom>
          <a:noFill/>
          <a:ln w="9525">
            <a:noFill/>
            <a:miter lim="800000"/>
            <a:headEnd/>
            <a:tailEnd/>
          </a:ln>
        </p:spPr>
        <p:txBody>
          <a:bodyPr wrap="none" anchor="ctr">
            <a:spAutoFit/>
          </a:bodyPr>
          <a:lstStyle/>
          <a:p>
            <a:pPr eaLnBrk="0" hangingPunct="0"/>
            <a:r>
              <a:rPr lang="sk-SK" i="1">
                <a:solidFill>
                  <a:srgbClr val="000000"/>
                </a:solidFill>
                <a:latin typeface="Times New Roman" pitchFamily="18" charset="0"/>
                <a:cs typeface="Times New Roman" pitchFamily="18" charset="0"/>
              </a:rPr>
              <a:t>Prameň: TÁNCOŠOVÁ, J. 2010. Všeobecná ekonomická teória</a:t>
            </a:r>
            <a:r>
              <a:rPr lang="sk-SK" i="1" dirty="0">
                <a:solidFill>
                  <a:srgbClr val="000000"/>
                </a:solidFill>
                <a:latin typeface="Times New Roman" pitchFamily="18" charset="0"/>
                <a:cs typeface="Times New Roman" pitchFamily="18" charset="0"/>
              </a:rPr>
              <a:t>,</a:t>
            </a:r>
            <a:r>
              <a:rPr lang="sk-SK" i="1">
                <a:solidFill>
                  <a:srgbClr val="000000"/>
                </a:solidFill>
                <a:latin typeface="Times New Roman" pitchFamily="18" charset="0"/>
                <a:cs typeface="Times New Roman" pitchFamily="18" charset="0"/>
              </a:rPr>
              <a:t> s.56</a:t>
            </a:r>
            <a:endParaRPr lang="sk-SK" sz="4400" i="1">
              <a:latin typeface="Times New Roman" pitchFamily="18" charset="0"/>
              <a:cs typeface="Times New Roman" pitchFamily="18" charset="0"/>
            </a:endParaRPr>
          </a:p>
        </p:txBody>
      </p:sp>
      <p:sp>
        <p:nvSpPr>
          <p:cNvPr id="11" name="BlokTextu 10">
            <a:extLst>
              <a:ext uri="{FF2B5EF4-FFF2-40B4-BE49-F238E27FC236}">
                <a16:creationId xmlns:a16="http://schemas.microsoft.com/office/drawing/2014/main" id="{5AF966E3-3B6C-4E81-B4D9-1034323A99D5}"/>
              </a:ext>
            </a:extLst>
          </p:cNvPr>
          <p:cNvSpPr txBox="1">
            <a:spLocks noChangeArrowheads="1"/>
          </p:cNvSpPr>
          <p:nvPr/>
        </p:nvSpPr>
        <p:spPr bwMode="auto">
          <a:xfrm>
            <a:off x="1691431" y="5261191"/>
            <a:ext cx="7719764" cy="523220"/>
          </a:xfrm>
          <a:prstGeom prst="rect">
            <a:avLst/>
          </a:prstGeom>
          <a:noFill/>
          <a:ln w="9525">
            <a:noFill/>
            <a:miter lim="800000"/>
            <a:headEnd/>
            <a:tailEnd/>
          </a:ln>
        </p:spPr>
        <p:txBody>
          <a:bodyPr wrap="square">
            <a:spAutoFit/>
          </a:bodyPr>
          <a:lstStyle/>
          <a:p>
            <a:pPr algn="ctr"/>
            <a:r>
              <a:rPr lang="sk-SK" sz="2800" b="1" dirty="0" err="1">
                <a:solidFill>
                  <a:srgbClr val="008000"/>
                </a:solidFill>
                <a:latin typeface="Calibri" pitchFamily="34" charset="0"/>
              </a:rPr>
              <a:t>Times</a:t>
            </a:r>
            <a:r>
              <a:rPr lang="sk-SK" sz="2800" b="1" dirty="0">
                <a:solidFill>
                  <a:srgbClr val="008000"/>
                </a:solidFill>
                <a:latin typeface="Calibri" pitchFamily="34" charset="0"/>
              </a:rPr>
              <a:t> New Roman, 12 , tučné </a:t>
            </a:r>
            <a:r>
              <a:rPr lang="sk-SK" sz="2400" b="1" dirty="0">
                <a:solidFill>
                  <a:srgbClr val="008000"/>
                </a:solidFill>
                <a:latin typeface="Calibri" pitchFamily="34" charset="0"/>
              </a:rPr>
              <a:t>(vycentrované na stred)</a:t>
            </a:r>
          </a:p>
        </p:txBody>
      </p:sp>
      <p:cxnSp>
        <p:nvCxnSpPr>
          <p:cNvPr id="12" name="Rovná spojovacia šípka 11">
            <a:extLst>
              <a:ext uri="{FF2B5EF4-FFF2-40B4-BE49-F238E27FC236}">
                <a16:creationId xmlns:a16="http://schemas.microsoft.com/office/drawing/2014/main" id="{0D44ACE1-1B33-4B85-AE93-CC2793665E57}"/>
              </a:ext>
            </a:extLst>
          </p:cNvPr>
          <p:cNvCxnSpPr>
            <a:endCxn id="7" idx="2"/>
          </p:cNvCxnSpPr>
          <p:nvPr/>
        </p:nvCxnSpPr>
        <p:spPr>
          <a:xfrm flipV="1">
            <a:off x="4234606" y="5048466"/>
            <a:ext cx="1133475" cy="355600"/>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 descr="4_2">
            <a:extLst>
              <a:ext uri="{FF2B5EF4-FFF2-40B4-BE49-F238E27FC236}">
                <a16:creationId xmlns:a16="http://schemas.microsoft.com/office/drawing/2014/main" id="{834C8128-B618-4C7C-BF96-77B17A73E19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4481" y="1321016"/>
            <a:ext cx="3917950" cy="2940050"/>
          </a:xfrm>
          <a:prstGeom prst="rect">
            <a:avLst/>
          </a:prstGeom>
          <a:noFill/>
          <a:ln w="9525">
            <a:noFill/>
            <a:miter lim="800000"/>
            <a:headEnd/>
            <a:tailEnd/>
          </a:ln>
        </p:spPr>
      </p:pic>
      <p:sp>
        <p:nvSpPr>
          <p:cNvPr id="14" name="BlokTextu 13">
            <a:extLst>
              <a:ext uri="{FF2B5EF4-FFF2-40B4-BE49-F238E27FC236}">
                <a16:creationId xmlns:a16="http://schemas.microsoft.com/office/drawing/2014/main" id="{99E6CA6F-6B79-4162-8362-1152D4715E82}"/>
              </a:ext>
            </a:extLst>
          </p:cNvPr>
          <p:cNvSpPr txBox="1">
            <a:spLocks noChangeArrowheads="1"/>
          </p:cNvSpPr>
          <p:nvPr/>
        </p:nvSpPr>
        <p:spPr bwMode="auto">
          <a:xfrm>
            <a:off x="4914056" y="1117816"/>
            <a:ext cx="4741863" cy="892175"/>
          </a:xfrm>
          <a:prstGeom prst="rect">
            <a:avLst/>
          </a:prstGeom>
          <a:noFill/>
          <a:ln w="9525">
            <a:noFill/>
            <a:miter lim="800000"/>
            <a:headEnd/>
            <a:tailEnd/>
          </a:ln>
        </p:spPr>
        <p:txBody>
          <a:bodyPr wrap="none">
            <a:spAutoFit/>
          </a:bodyPr>
          <a:lstStyle/>
          <a:p>
            <a:pPr algn="ctr"/>
            <a:r>
              <a:rPr lang="sk-SK" sz="2800" b="1" dirty="0" err="1">
                <a:solidFill>
                  <a:srgbClr val="008000"/>
                </a:solidFill>
                <a:latin typeface="Calibri" pitchFamily="34" charset="0"/>
              </a:rPr>
              <a:t>Times</a:t>
            </a:r>
            <a:r>
              <a:rPr lang="sk-SK" sz="2800" b="1" dirty="0">
                <a:solidFill>
                  <a:srgbClr val="008000"/>
                </a:solidFill>
                <a:latin typeface="Calibri" pitchFamily="34" charset="0"/>
              </a:rPr>
              <a:t> New Roman, 10, kurzíva</a:t>
            </a:r>
          </a:p>
          <a:p>
            <a:pPr algn="ctr"/>
            <a:r>
              <a:rPr lang="sk-SK" sz="2400" b="1" dirty="0">
                <a:solidFill>
                  <a:srgbClr val="008000"/>
                </a:solidFill>
                <a:latin typeface="Calibri" pitchFamily="34" charset="0"/>
              </a:rPr>
              <a:t>(vycentrované na stred)</a:t>
            </a:r>
          </a:p>
        </p:txBody>
      </p:sp>
      <p:sp>
        <p:nvSpPr>
          <p:cNvPr id="15" name="BlokTextu 26">
            <a:extLst>
              <a:ext uri="{FF2B5EF4-FFF2-40B4-BE49-F238E27FC236}">
                <a16:creationId xmlns:a16="http://schemas.microsoft.com/office/drawing/2014/main" id="{F00AE3ED-D522-4B1C-BA00-4ACE9964BB9F}"/>
              </a:ext>
            </a:extLst>
          </p:cNvPr>
          <p:cNvSpPr txBox="1">
            <a:spLocks noChangeArrowheads="1"/>
          </p:cNvSpPr>
          <p:nvPr/>
        </p:nvSpPr>
        <p:spPr bwMode="auto">
          <a:xfrm>
            <a:off x="3113831" y="1155916"/>
            <a:ext cx="620713" cy="461962"/>
          </a:xfrm>
          <a:prstGeom prst="rect">
            <a:avLst/>
          </a:prstGeom>
          <a:noFill/>
          <a:ln w="9525">
            <a:noFill/>
            <a:miter lim="800000"/>
            <a:headEnd/>
            <a:tailEnd/>
          </a:ln>
        </p:spPr>
        <p:txBody>
          <a:bodyPr wrap="none">
            <a:spAutoFit/>
          </a:bodyPr>
          <a:lstStyle/>
          <a:p>
            <a:r>
              <a:rPr lang="sk-SK" sz="2400">
                <a:latin typeface="Perpetua" pitchFamily="18" charset="0"/>
              </a:rPr>
              <a:t>[    ]</a:t>
            </a:r>
          </a:p>
        </p:txBody>
      </p:sp>
      <p:sp>
        <p:nvSpPr>
          <p:cNvPr id="16" name="BlokTextu 27">
            <a:extLst>
              <a:ext uri="{FF2B5EF4-FFF2-40B4-BE49-F238E27FC236}">
                <a16:creationId xmlns:a16="http://schemas.microsoft.com/office/drawing/2014/main" id="{205A8F0F-966B-4F35-81BC-8DE685189DD7}"/>
              </a:ext>
            </a:extLst>
          </p:cNvPr>
          <p:cNvSpPr txBox="1">
            <a:spLocks noChangeArrowheads="1"/>
          </p:cNvSpPr>
          <p:nvPr/>
        </p:nvSpPr>
        <p:spPr bwMode="auto">
          <a:xfrm>
            <a:off x="6685706" y="3941978"/>
            <a:ext cx="620713" cy="461963"/>
          </a:xfrm>
          <a:prstGeom prst="rect">
            <a:avLst/>
          </a:prstGeom>
          <a:noFill/>
          <a:ln w="9525">
            <a:noFill/>
            <a:miter lim="800000"/>
            <a:headEnd/>
            <a:tailEnd/>
          </a:ln>
        </p:spPr>
        <p:txBody>
          <a:bodyPr wrap="none">
            <a:spAutoFit/>
          </a:bodyPr>
          <a:lstStyle/>
          <a:p>
            <a:r>
              <a:rPr lang="sk-SK" sz="2400">
                <a:latin typeface="Perpetua" pitchFamily="18" charset="0"/>
              </a:rPr>
              <a:t>[    ]</a:t>
            </a:r>
          </a:p>
        </p:txBody>
      </p:sp>
      <p:cxnSp>
        <p:nvCxnSpPr>
          <p:cNvPr id="17" name="Rovná spojovacia šípka 16">
            <a:extLst>
              <a:ext uri="{FF2B5EF4-FFF2-40B4-BE49-F238E27FC236}">
                <a16:creationId xmlns:a16="http://schemas.microsoft.com/office/drawing/2014/main" id="{29C93D16-C869-4D1A-B00A-DB344DB563C0}"/>
              </a:ext>
            </a:extLst>
          </p:cNvPr>
          <p:cNvCxnSpPr/>
          <p:nvPr/>
        </p:nvCxnSpPr>
        <p:spPr>
          <a:xfrm rot="5400000">
            <a:off x="5628432" y="2795803"/>
            <a:ext cx="2500312" cy="858837"/>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18" name="Obrázok 17">
            <a:extLst>
              <a:ext uri="{FF2B5EF4-FFF2-40B4-BE49-F238E27FC236}">
                <a16:creationId xmlns:a16="http://schemas.microsoft.com/office/drawing/2014/main" id="{C52255FF-3607-492B-AC2A-06A5DB92D72F}"/>
              </a:ext>
            </a:extLst>
          </p:cNvPr>
          <p:cNvPicPr>
            <a:picLocks noChangeAspect="1"/>
          </p:cNvPicPr>
          <p:nvPr/>
        </p:nvPicPr>
        <p:blipFill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519106" y="136525"/>
            <a:ext cx="1484464" cy="151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365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000" fill="hold"/>
                                        <p:tgtEl>
                                          <p:spTgt spid="17"/>
                                        </p:tgtEl>
                                        <p:attrNameLst>
                                          <p:attrName>ppt_x</p:attrName>
                                        </p:attrNameLst>
                                      </p:cBhvr>
                                      <p:tavLst>
                                        <p:tav tm="0">
                                          <p:val>
                                            <p:strVal val="#ppt_x"/>
                                          </p:val>
                                        </p:tav>
                                        <p:tav tm="100000">
                                          <p:val>
                                            <p:strVal val="#ppt_x"/>
                                          </p:val>
                                        </p:tav>
                                      </p:tavLst>
                                    </p:anim>
                                    <p:anim calcmode="lin" valueType="num">
                                      <p:cBhvr additive="base">
                                        <p:cTn id="22"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181</a:t>
            </a:fld>
            <a:endParaRPr lang="sk-SK"/>
          </a:p>
        </p:txBody>
      </p:sp>
      <p:sp>
        <p:nvSpPr>
          <p:cNvPr id="5" name="Obdĺžnik: zaoblené rohy 4">
            <a:extLst>
              <a:ext uri="{FF2B5EF4-FFF2-40B4-BE49-F238E27FC236}">
                <a16:creationId xmlns:a16="http://schemas.microsoft.com/office/drawing/2014/main" id="{54AA0632-BEFF-4DAC-BCEB-C6A6E43FE989}"/>
              </a:ext>
            </a:extLst>
          </p:cNvPr>
          <p:cNvSpPr/>
          <p:nvPr/>
        </p:nvSpPr>
        <p:spPr>
          <a:xfrm>
            <a:off x="8783488" y="2042519"/>
            <a:ext cx="2088232" cy="3941393"/>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sk-SK"/>
          </a:p>
        </p:txBody>
      </p:sp>
      <p:sp>
        <p:nvSpPr>
          <p:cNvPr id="7" name="BlokTextu 6">
            <a:extLst>
              <a:ext uri="{FF2B5EF4-FFF2-40B4-BE49-F238E27FC236}">
                <a16:creationId xmlns:a16="http://schemas.microsoft.com/office/drawing/2014/main" id="{7CCE5BA7-0944-450B-9DA6-0ACE7B33D4A1}"/>
              </a:ext>
            </a:extLst>
          </p:cNvPr>
          <p:cNvSpPr txBox="1"/>
          <p:nvPr/>
        </p:nvSpPr>
        <p:spPr>
          <a:xfrm>
            <a:off x="4038600" y="60263"/>
            <a:ext cx="1415772" cy="461665"/>
          </a:xfrm>
          <a:prstGeom prst="rect">
            <a:avLst/>
          </a:prstGeom>
          <a:noFill/>
        </p:spPr>
        <p:txBody>
          <a:bodyPr wrap="none" rtlCol="0">
            <a:spAutoFit/>
          </a:bodyPr>
          <a:lstStyle/>
          <a:p>
            <a:r>
              <a:rPr lang="sk-SK" sz="2400" b="1" dirty="0"/>
              <a:t>Obrázok</a:t>
            </a:r>
          </a:p>
        </p:txBody>
      </p:sp>
      <p:sp>
        <p:nvSpPr>
          <p:cNvPr id="10" name="BlokTextu 9">
            <a:extLst>
              <a:ext uri="{FF2B5EF4-FFF2-40B4-BE49-F238E27FC236}">
                <a16:creationId xmlns:a16="http://schemas.microsoft.com/office/drawing/2014/main" id="{A6F4129F-B8A1-47DB-8544-3992F99B6A13}"/>
              </a:ext>
            </a:extLst>
          </p:cNvPr>
          <p:cNvSpPr txBox="1"/>
          <p:nvPr/>
        </p:nvSpPr>
        <p:spPr>
          <a:xfrm>
            <a:off x="6937505" y="60263"/>
            <a:ext cx="1366080" cy="461665"/>
          </a:xfrm>
          <a:prstGeom prst="rect">
            <a:avLst/>
          </a:prstGeom>
          <a:noFill/>
        </p:spPr>
        <p:txBody>
          <a:bodyPr wrap="none" rtlCol="0">
            <a:spAutoFit/>
          </a:bodyPr>
          <a:lstStyle/>
          <a:p>
            <a:r>
              <a:rPr lang="sk-SK" sz="2400" b="1" dirty="0">
                <a:solidFill>
                  <a:srgbClr val="FF0000"/>
                </a:solidFill>
              </a:rPr>
              <a:t>Schéma</a:t>
            </a:r>
          </a:p>
        </p:txBody>
      </p:sp>
      <p:sp>
        <p:nvSpPr>
          <p:cNvPr id="11" name="BlokTextu 10">
            <a:extLst>
              <a:ext uri="{FF2B5EF4-FFF2-40B4-BE49-F238E27FC236}">
                <a16:creationId xmlns:a16="http://schemas.microsoft.com/office/drawing/2014/main" id="{39C3339D-DA2A-4F80-BE32-59E9D1216869}"/>
              </a:ext>
            </a:extLst>
          </p:cNvPr>
          <p:cNvSpPr txBox="1"/>
          <p:nvPr/>
        </p:nvSpPr>
        <p:spPr>
          <a:xfrm>
            <a:off x="5838800" y="60262"/>
            <a:ext cx="817853" cy="461665"/>
          </a:xfrm>
          <a:prstGeom prst="rect">
            <a:avLst/>
          </a:prstGeom>
          <a:noFill/>
        </p:spPr>
        <p:txBody>
          <a:bodyPr wrap="none" rtlCol="0">
            <a:spAutoFit/>
          </a:bodyPr>
          <a:lstStyle/>
          <a:p>
            <a:r>
              <a:rPr lang="sk-SK" sz="2400" b="1" dirty="0">
                <a:solidFill>
                  <a:srgbClr val="008000"/>
                </a:solidFill>
              </a:rPr>
              <a:t>Graf</a:t>
            </a:r>
          </a:p>
        </p:txBody>
      </p:sp>
      <p:sp>
        <p:nvSpPr>
          <p:cNvPr id="12" name="BlokTextu 11">
            <a:extLst>
              <a:ext uri="{FF2B5EF4-FFF2-40B4-BE49-F238E27FC236}">
                <a16:creationId xmlns:a16="http://schemas.microsoft.com/office/drawing/2014/main" id="{90BBD103-D6EE-491C-A352-80EE12234EE2}"/>
              </a:ext>
            </a:extLst>
          </p:cNvPr>
          <p:cNvSpPr txBox="1"/>
          <p:nvPr/>
        </p:nvSpPr>
        <p:spPr>
          <a:xfrm>
            <a:off x="8575104" y="60263"/>
            <a:ext cx="1688283" cy="461665"/>
          </a:xfrm>
          <a:prstGeom prst="rect">
            <a:avLst/>
          </a:prstGeom>
          <a:noFill/>
        </p:spPr>
        <p:txBody>
          <a:bodyPr wrap="none" rtlCol="0">
            <a:spAutoFit/>
          </a:bodyPr>
          <a:lstStyle/>
          <a:p>
            <a:r>
              <a:rPr lang="sk-SK" sz="2400" b="1" dirty="0">
                <a:solidFill>
                  <a:srgbClr val="0070C0"/>
                </a:solidFill>
              </a:rPr>
              <a:t>Fotografia</a:t>
            </a:r>
          </a:p>
        </p:txBody>
      </p:sp>
      <p:sp>
        <p:nvSpPr>
          <p:cNvPr id="13" name="BlokTextu 12">
            <a:extLst>
              <a:ext uri="{FF2B5EF4-FFF2-40B4-BE49-F238E27FC236}">
                <a16:creationId xmlns:a16="http://schemas.microsoft.com/office/drawing/2014/main" id="{C5235203-2E65-4D84-A1E9-503EF1CD78F9}"/>
              </a:ext>
            </a:extLst>
          </p:cNvPr>
          <p:cNvSpPr txBox="1"/>
          <p:nvPr/>
        </p:nvSpPr>
        <p:spPr>
          <a:xfrm>
            <a:off x="8927504" y="3264620"/>
            <a:ext cx="1843774" cy="2677656"/>
          </a:xfrm>
          <a:prstGeom prst="rect">
            <a:avLst/>
          </a:prstGeom>
          <a:noFill/>
        </p:spPr>
        <p:txBody>
          <a:bodyPr wrap="none" rtlCol="0">
            <a:spAutoFit/>
          </a:bodyPr>
          <a:lstStyle/>
          <a:p>
            <a:r>
              <a:rPr lang="sk-SK" sz="2400" b="1" dirty="0"/>
              <a:t>Obrázok 4</a:t>
            </a:r>
          </a:p>
          <a:p>
            <a:r>
              <a:rPr lang="sk-SK" sz="2400" b="1" dirty="0"/>
              <a:t>Obrázok 5</a:t>
            </a:r>
          </a:p>
          <a:p>
            <a:r>
              <a:rPr lang="sk-SK" sz="2400" b="1" dirty="0"/>
              <a:t>Obrázok 6</a:t>
            </a:r>
          </a:p>
          <a:p>
            <a:r>
              <a:rPr lang="sk-SK" sz="2400" b="1" dirty="0"/>
              <a:t>Obrázok 7</a:t>
            </a:r>
          </a:p>
          <a:p>
            <a:r>
              <a:rPr lang="sk-SK" sz="2400" b="1" dirty="0"/>
              <a:t>Obrázok 8</a:t>
            </a:r>
          </a:p>
          <a:p>
            <a:r>
              <a:rPr lang="sk-SK" sz="2400" b="1" dirty="0"/>
              <a:t>...</a:t>
            </a:r>
          </a:p>
          <a:p>
            <a:r>
              <a:rPr lang="sk-SK" sz="2400" b="1" dirty="0"/>
              <a:t>Obrázok 13</a:t>
            </a:r>
          </a:p>
        </p:txBody>
      </p:sp>
      <p:sp>
        <p:nvSpPr>
          <p:cNvPr id="14" name="BlokTextu 13">
            <a:extLst>
              <a:ext uri="{FF2B5EF4-FFF2-40B4-BE49-F238E27FC236}">
                <a16:creationId xmlns:a16="http://schemas.microsoft.com/office/drawing/2014/main" id="{CCD92036-7568-4B90-82B7-7820A7C9ABD4}"/>
              </a:ext>
            </a:extLst>
          </p:cNvPr>
          <p:cNvSpPr txBox="1"/>
          <p:nvPr/>
        </p:nvSpPr>
        <p:spPr>
          <a:xfrm>
            <a:off x="8927504" y="2502149"/>
            <a:ext cx="1672253" cy="461665"/>
          </a:xfrm>
          <a:prstGeom prst="rect">
            <a:avLst/>
          </a:prstGeom>
          <a:noFill/>
        </p:spPr>
        <p:txBody>
          <a:bodyPr wrap="none" rtlCol="0">
            <a:spAutoFit/>
          </a:bodyPr>
          <a:lstStyle/>
          <a:p>
            <a:r>
              <a:rPr lang="sk-SK" sz="2400" b="1" dirty="0"/>
              <a:t>Obrázok 2</a:t>
            </a:r>
          </a:p>
        </p:txBody>
      </p:sp>
      <p:sp>
        <p:nvSpPr>
          <p:cNvPr id="15" name="BlokTextu 14">
            <a:extLst>
              <a:ext uri="{FF2B5EF4-FFF2-40B4-BE49-F238E27FC236}">
                <a16:creationId xmlns:a16="http://schemas.microsoft.com/office/drawing/2014/main" id="{3F4DAEE6-85E8-481C-914F-1A287522F0BA}"/>
              </a:ext>
            </a:extLst>
          </p:cNvPr>
          <p:cNvSpPr txBox="1"/>
          <p:nvPr/>
        </p:nvSpPr>
        <p:spPr>
          <a:xfrm>
            <a:off x="8927504" y="2874963"/>
            <a:ext cx="1672253" cy="461665"/>
          </a:xfrm>
          <a:prstGeom prst="rect">
            <a:avLst/>
          </a:prstGeom>
          <a:noFill/>
        </p:spPr>
        <p:txBody>
          <a:bodyPr wrap="none" rtlCol="0">
            <a:spAutoFit/>
          </a:bodyPr>
          <a:lstStyle/>
          <a:p>
            <a:r>
              <a:rPr lang="sk-SK" sz="2400" b="1" dirty="0"/>
              <a:t>Obrázok 3</a:t>
            </a:r>
          </a:p>
        </p:txBody>
      </p:sp>
      <p:sp>
        <p:nvSpPr>
          <p:cNvPr id="16" name="BlokTextu 15">
            <a:extLst>
              <a:ext uri="{FF2B5EF4-FFF2-40B4-BE49-F238E27FC236}">
                <a16:creationId xmlns:a16="http://schemas.microsoft.com/office/drawing/2014/main" id="{3FA2F1C8-9AA3-42B8-BE04-6C1871ED0467}"/>
              </a:ext>
            </a:extLst>
          </p:cNvPr>
          <p:cNvSpPr txBox="1"/>
          <p:nvPr/>
        </p:nvSpPr>
        <p:spPr>
          <a:xfrm>
            <a:off x="8927504" y="2112492"/>
            <a:ext cx="1672253" cy="461665"/>
          </a:xfrm>
          <a:prstGeom prst="rect">
            <a:avLst/>
          </a:prstGeom>
          <a:noFill/>
        </p:spPr>
        <p:txBody>
          <a:bodyPr wrap="none" rtlCol="0">
            <a:spAutoFit/>
          </a:bodyPr>
          <a:lstStyle/>
          <a:p>
            <a:r>
              <a:rPr lang="sk-SK" sz="2400" b="1" dirty="0"/>
              <a:t>Obrázok 1</a:t>
            </a:r>
          </a:p>
        </p:txBody>
      </p:sp>
      <p:sp>
        <p:nvSpPr>
          <p:cNvPr id="17" name="BlokTextu 16">
            <a:extLst>
              <a:ext uri="{FF2B5EF4-FFF2-40B4-BE49-F238E27FC236}">
                <a16:creationId xmlns:a16="http://schemas.microsoft.com/office/drawing/2014/main" id="{713BC44E-2678-4969-90A5-B8A30E667C6F}"/>
              </a:ext>
            </a:extLst>
          </p:cNvPr>
          <p:cNvSpPr txBox="1"/>
          <p:nvPr/>
        </p:nvSpPr>
        <p:spPr>
          <a:xfrm>
            <a:off x="3466010" y="4935613"/>
            <a:ext cx="1843774" cy="830997"/>
          </a:xfrm>
          <a:prstGeom prst="rect">
            <a:avLst/>
          </a:prstGeom>
          <a:noFill/>
        </p:spPr>
        <p:txBody>
          <a:bodyPr wrap="none" rtlCol="0">
            <a:spAutoFit/>
          </a:bodyPr>
          <a:lstStyle/>
          <a:p>
            <a:r>
              <a:rPr lang="sk-SK" sz="2400" b="1" dirty="0"/>
              <a:t>Obrázok 11</a:t>
            </a:r>
          </a:p>
          <a:p>
            <a:r>
              <a:rPr lang="sk-SK" sz="2400" b="1" dirty="0"/>
              <a:t>Obrázok 12</a:t>
            </a:r>
          </a:p>
        </p:txBody>
      </p:sp>
      <p:sp>
        <p:nvSpPr>
          <p:cNvPr id="18" name="BlokTextu 17">
            <a:extLst>
              <a:ext uri="{FF2B5EF4-FFF2-40B4-BE49-F238E27FC236}">
                <a16:creationId xmlns:a16="http://schemas.microsoft.com/office/drawing/2014/main" id="{9099FE5C-4AEB-4E6C-8C55-5373F57CA85A}"/>
              </a:ext>
            </a:extLst>
          </p:cNvPr>
          <p:cNvSpPr txBox="1"/>
          <p:nvPr/>
        </p:nvSpPr>
        <p:spPr>
          <a:xfrm>
            <a:off x="3483546" y="2169692"/>
            <a:ext cx="1672253" cy="461665"/>
          </a:xfrm>
          <a:prstGeom prst="rect">
            <a:avLst/>
          </a:prstGeom>
          <a:noFill/>
        </p:spPr>
        <p:txBody>
          <a:bodyPr wrap="none" rtlCol="0">
            <a:spAutoFit/>
          </a:bodyPr>
          <a:lstStyle/>
          <a:p>
            <a:r>
              <a:rPr lang="sk-SK" sz="2400" b="1" dirty="0"/>
              <a:t>Obrázok 4</a:t>
            </a:r>
          </a:p>
        </p:txBody>
      </p:sp>
      <p:sp>
        <p:nvSpPr>
          <p:cNvPr id="19" name="BlokTextu 18">
            <a:extLst>
              <a:ext uri="{FF2B5EF4-FFF2-40B4-BE49-F238E27FC236}">
                <a16:creationId xmlns:a16="http://schemas.microsoft.com/office/drawing/2014/main" id="{814456C1-E684-431A-8453-CBEC2BA12E5A}"/>
              </a:ext>
            </a:extLst>
          </p:cNvPr>
          <p:cNvSpPr txBox="1"/>
          <p:nvPr/>
        </p:nvSpPr>
        <p:spPr>
          <a:xfrm>
            <a:off x="3467477" y="2919389"/>
            <a:ext cx="1672253" cy="461665"/>
          </a:xfrm>
          <a:prstGeom prst="rect">
            <a:avLst/>
          </a:prstGeom>
          <a:noFill/>
        </p:spPr>
        <p:txBody>
          <a:bodyPr wrap="none" rtlCol="0">
            <a:spAutoFit/>
          </a:bodyPr>
          <a:lstStyle/>
          <a:p>
            <a:r>
              <a:rPr lang="sk-SK" sz="2400" b="1" dirty="0"/>
              <a:t>Obrázok 6</a:t>
            </a:r>
          </a:p>
        </p:txBody>
      </p:sp>
      <p:sp>
        <p:nvSpPr>
          <p:cNvPr id="20" name="BlokTextu 19">
            <a:extLst>
              <a:ext uri="{FF2B5EF4-FFF2-40B4-BE49-F238E27FC236}">
                <a16:creationId xmlns:a16="http://schemas.microsoft.com/office/drawing/2014/main" id="{8F953D0C-E97D-45C3-9F34-406F1A57DC88}"/>
              </a:ext>
            </a:extLst>
          </p:cNvPr>
          <p:cNvSpPr txBox="1"/>
          <p:nvPr/>
        </p:nvSpPr>
        <p:spPr>
          <a:xfrm>
            <a:off x="3483546" y="1047181"/>
            <a:ext cx="1672253" cy="461665"/>
          </a:xfrm>
          <a:prstGeom prst="rect">
            <a:avLst/>
          </a:prstGeom>
          <a:noFill/>
        </p:spPr>
        <p:txBody>
          <a:bodyPr wrap="none" rtlCol="0">
            <a:spAutoFit/>
          </a:bodyPr>
          <a:lstStyle/>
          <a:p>
            <a:r>
              <a:rPr lang="sk-SK" sz="2400" b="1" dirty="0"/>
              <a:t>Obrázok 1</a:t>
            </a:r>
          </a:p>
        </p:txBody>
      </p:sp>
      <p:sp>
        <p:nvSpPr>
          <p:cNvPr id="21" name="BlokTextu 20">
            <a:extLst>
              <a:ext uri="{FF2B5EF4-FFF2-40B4-BE49-F238E27FC236}">
                <a16:creationId xmlns:a16="http://schemas.microsoft.com/office/drawing/2014/main" id="{0C1797FF-820E-4323-9CC7-C1D8DED7F9F7}"/>
              </a:ext>
            </a:extLst>
          </p:cNvPr>
          <p:cNvSpPr txBox="1"/>
          <p:nvPr/>
        </p:nvSpPr>
        <p:spPr>
          <a:xfrm>
            <a:off x="3501819" y="1377604"/>
            <a:ext cx="1074333" cy="461665"/>
          </a:xfrm>
          <a:prstGeom prst="rect">
            <a:avLst/>
          </a:prstGeom>
          <a:noFill/>
        </p:spPr>
        <p:txBody>
          <a:bodyPr wrap="none" rtlCol="0">
            <a:spAutoFit/>
          </a:bodyPr>
          <a:lstStyle/>
          <a:p>
            <a:r>
              <a:rPr lang="sk-SK" sz="2400" b="1" dirty="0">
                <a:solidFill>
                  <a:srgbClr val="008000"/>
                </a:solidFill>
              </a:rPr>
              <a:t>Graf 2</a:t>
            </a:r>
          </a:p>
        </p:txBody>
      </p:sp>
      <p:sp>
        <p:nvSpPr>
          <p:cNvPr id="22" name="BlokTextu 21">
            <a:extLst>
              <a:ext uri="{FF2B5EF4-FFF2-40B4-BE49-F238E27FC236}">
                <a16:creationId xmlns:a16="http://schemas.microsoft.com/office/drawing/2014/main" id="{42546F5D-E284-43F4-B325-E1513E731184}"/>
              </a:ext>
            </a:extLst>
          </p:cNvPr>
          <p:cNvSpPr txBox="1"/>
          <p:nvPr/>
        </p:nvSpPr>
        <p:spPr>
          <a:xfrm>
            <a:off x="3501819" y="1737644"/>
            <a:ext cx="1622560" cy="461665"/>
          </a:xfrm>
          <a:prstGeom prst="rect">
            <a:avLst/>
          </a:prstGeom>
          <a:noFill/>
        </p:spPr>
        <p:txBody>
          <a:bodyPr wrap="none" rtlCol="0">
            <a:spAutoFit/>
          </a:bodyPr>
          <a:lstStyle/>
          <a:p>
            <a:r>
              <a:rPr lang="sk-SK" sz="2400" b="1" dirty="0">
                <a:solidFill>
                  <a:srgbClr val="FF0000"/>
                </a:solidFill>
              </a:rPr>
              <a:t>Schéma 3</a:t>
            </a:r>
          </a:p>
        </p:txBody>
      </p:sp>
      <p:sp>
        <p:nvSpPr>
          <p:cNvPr id="23" name="BlokTextu 22">
            <a:extLst>
              <a:ext uri="{FF2B5EF4-FFF2-40B4-BE49-F238E27FC236}">
                <a16:creationId xmlns:a16="http://schemas.microsoft.com/office/drawing/2014/main" id="{5471E2DA-7917-493B-AE77-6EEDB68687C1}"/>
              </a:ext>
            </a:extLst>
          </p:cNvPr>
          <p:cNvSpPr txBox="1"/>
          <p:nvPr/>
        </p:nvSpPr>
        <p:spPr>
          <a:xfrm>
            <a:off x="3483546" y="2559349"/>
            <a:ext cx="1944763" cy="461665"/>
          </a:xfrm>
          <a:prstGeom prst="rect">
            <a:avLst/>
          </a:prstGeom>
          <a:noFill/>
        </p:spPr>
        <p:txBody>
          <a:bodyPr wrap="none" rtlCol="0">
            <a:spAutoFit/>
          </a:bodyPr>
          <a:lstStyle/>
          <a:p>
            <a:r>
              <a:rPr lang="sk-SK" sz="2400" b="1" dirty="0">
                <a:solidFill>
                  <a:srgbClr val="0070C0"/>
                </a:solidFill>
              </a:rPr>
              <a:t>Fotografia 5</a:t>
            </a:r>
          </a:p>
        </p:txBody>
      </p:sp>
      <p:sp>
        <p:nvSpPr>
          <p:cNvPr id="24" name="BlokTextu 23">
            <a:extLst>
              <a:ext uri="{FF2B5EF4-FFF2-40B4-BE49-F238E27FC236}">
                <a16:creationId xmlns:a16="http://schemas.microsoft.com/office/drawing/2014/main" id="{7330BA00-09D0-4D13-95C1-ABB16409F232}"/>
              </a:ext>
            </a:extLst>
          </p:cNvPr>
          <p:cNvSpPr txBox="1"/>
          <p:nvPr/>
        </p:nvSpPr>
        <p:spPr>
          <a:xfrm>
            <a:off x="3483546" y="3681860"/>
            <a:ext cx="1622560" cy="461665"/>
          </a:xfrm>
          <a:prstGeom prst="rect">
            <a:avLst/>
          </a:prstGeom>
          <a:noFill/>
        </p:spPr>
        <p:txBody>
          <a:bodyPr wrap="none" rtlCol="0">
            <a:spAutoFit/>
          </a:bodyPr>
          <a:lstStyle/>
          <a:p>
            <a:r>
              <a:rPr lang="sk-SK" sz="2400" b="1" dirty="0">
                <a:solidFill>
                  <a:srgbClr val="FF0000"/>
                </a:solidFill>
              </a:rPr>
              <a:t>Schéma 8</a:t>
            </a:r>
          </a:p>
        </p:txBody>
      </p:sp>
      <p:sp>
        <p:nvSpPr>
          <p:cNvPr id="25" name="BlokTextu 24">
            <a:extLst>
              <a:ext uri="{FF2B5EF4-FFF2-40B4-BE49-F238E27FC236}">
                <a16:creationId xmlns:a16="http://schemas.microsoft.com/office/drawing/2014/main" id="{627155A2-20E9-47C6-B93B-5358B87F0E95}"/>
              </a:ext>
            </a:extLst>
          </p:cNvPr>
          <p:cNvSpPr txBox="1"/>
          <p:nvPr/>
        </p:nvSpPr>
        <p:spPr>
          <a:xfrm>
            <a:off x="3501819" y="3279429"/>
            <a:ext cx="1622560" cy="461665"/>
          </a:xfrm>
          <a:prstGeom prst="rect">
            <a:avLst/>
          </a:prstGeom>
          <a:noFill/>
        </p:spPr>
        <p:txBody>
          <a:bodyPr wrap="none" rtlCol="0">
            <a:spAutoFit/>
          </a:bodyPr>
          <a:lstStyle/>
          <a:p>
            <a:r>
              <a:rPr lang="sk-SK" sz="2400" b="1" dirty="0">
                <a:solidFill>
                  <a:srgbClr val="FF0000"/>
                </a:solidFill>
              </a:rPr>
              <a:t>Schéma 7</a:t>
            </a:r>
          </a:p>
        </p:txBody>
      </p:sp>
      <p:sp>
        <p:nvSpPr>
          <p:cNvPr id="26" name="BlokTextu 25">
            <a:extLst>
              <a:ext uri="{FF2B5EF4-FFF2-40B4-BE49-F238E27FC236}">
                <a16:creationId xmlns:a16="http://schemas.microsoft.com/office/drawing/2014/main" id="{A1FD06F4-8EE6-45EA-BC29-7F710DBE31B5}"/>
              </a:ext>
            </a:extLst>
          </p:cNvPr>
          <p:cNvSpPr txBox="1"/>
          <p:nvPr/>
        </p:nvSpPr>
        <p:spPr>
          <a:xfrm>
            <a:off x="3488685" y="4527641"/>
            <a:ext cx="2116285" cy="461665"/>
          </a:xfrm>
          <a:prstGeom prst="rect">
            <a:avLst/>
          </a:prstGeom>
          <a:noFill/>
        </p:spPr>
        <p:txBody>
          <a:bodyPr wrap="none" rtlCol="0">
            <a:spAutoFit/>
          </a:bodyPr>
          <a:lstStyle/>
          <a:p>
            <a:r>
              <a:rPr lang="sk-SK" sz="2400" b="1" dirty="0">
                <a:solidFill>
                  <a:srgbClr val="0070C0"/>
                </a:solidFill>
              </a:rPr>
              <a:t>Fotografia 10</a:t>
            </a:r>
          </a:p>
        </p:txBody>
      </p:sp>
      <p:sp>
        <p:nvSpPr>
          <p:cNvPr id="27" name="BlokTextu 26">
            <a:extLst>
              <a:ext uri="{FF2B5EF4-FFF2-40B4-BE49-F238E27FC236}">
                <a16:creationId xmlns:a16="http://schemas.microsoft.com/office/drawing/2014/main" id="{91D0C440-20B4-47F0-8728-A0E39891A3A2}"/>
              </a:ext>
            </a:extLst>
          </p:cNvPr>
          <p:cNvSpPr txBox="1"/>
          <p:nvPr/>
        </p:nvSpPr>
        <p:spPr>
          <a:xfrm>
            <a:off x="3501819" y="4091649"/>
            <a:ext cx="1944763" cy="461665"/>
          </a:xfrm>
          <a:prstGeom prst="rect">
            <a:avLst/>
          </a:prstGeom>
          <a:noFill/>
        </p:spPr>
        <p:txBody>
          <a:bodyPr wrap="none" rtlCol="0">
            <a:spAutoFit/>
          </a:bodyPr>
          <a:lstStyle/>
          <a:p>
            <a:r>
              <a:rPr lang="sk-SK" sz="2400" b="1" dirty="0">
                <a:solidFill>
                  <a:srgbClr val="0070C0"/>
                </a:solidFill>
              </a:rPr>
              <a:t>Fotografia 9</a:t>
            </a:r>
          </a:p>
        </p:txBody>
      </p:sp>
      <p:sp>
        <p:nvSpPr>
          <p:cNvPr id="28" name="BlokTextu 27">
            <a:extLst>
              <a:ext uri="{FF2B5EF4-FFF2-40B4-BE49-F238E27FC236}">
                <a16:creationId xmlns:a16="http://schemas.microsoft.com/office/drawing/2014/main" id="{14266987-47F1-4504-84D9-A425FAFA97D5}"/>
              </a:ext>
            </a:extLst>
          </p:cNvPr>
          <p:cNvSpPr txBox="1"/>
          <p:nvPr/>
        </p:nvSpPr>
        <p:spPr>
          <a:xfrm>
            <a:off x="3461828" y="5655693"/>
            <a:ext cx="1245854" cy="461665"/>
          </a:xfrm>
          <a:prstGeom prst="rect">
            <a:avLst/>
          </a:prstGeom>
          <a:noFill/>
        </p:spPr>
        <p:txBody>
          <a:bodyPr wrap="none" rtlCol="0">
            <a:spAutoFit/>
          </a:bodyPr>
          <a:lstStyle/>
          <a:p>
            <a:r>
              <a:rPr lang="sk-SK" sz="2400" b="1" dirty="0">
                <a:solidFill>
                  <a:srgbClr val="008000"/>
                </a:solidFill>
              </a:rPr>
              <a:t>Graf 13</a:t>
            </a:r>
          </a:p>
        </p:txBody>
      </p:sp>
      <p:sp>
        <p:nvSpPr>
          <p:cNvPr id="29" name="BlokTextu 28">
            <a:extLst>
              <a:ext uri="{FF2B5EF4-FFF2-40B4-BE49-F238E27FC236}">
                <a16:creationId xmlns:a16="http://schemas.microsoft.com/office/drawing/2014/main" id="{106E46D6-5F2C-4BB6-A9FC-95D45DB543AA}"/>
              </a:ext>
            </a:extLst>
          </p:cNvPr>
          <p:cNvSpPr txBox="1"/>
          <p:nvPr/>
        </p:nvSpPr>
        <p:spPr>
          <a:xfrm>
            <a:off x="5780432" y="4935613"/>
            <a:ext cx="1672253" cy="830997"/>
          </a:xfrm>
          <a:prstGeom prst="rect">
            <a:avLst/>
          </a:prstGeom>
          <a:noFill/>
        </p:spPr>
        <p:txBody>
          <a:bodyPr wrap="none" rtlCol="0">
            <a:spAutoFit/>
          </a:bodyPr>
          <a:lstStyle/>
          <a:p>
            <a:r>
              <a:rPr lang="sk-SK" sz="2400" b="1" dirty="0"/>
              <a:t>Obrázok 4</a:t>
            </a:r>
          </a:p>
          <a:p>
            <a:r>
              <a:rPr lang="sk-SK" sz="2400" b="1" dirty="0"/>
              <a:t>Obrázok 5</a:t>
            </a:r>
          </a:p>
        </p:txBody>
      </p:sp>
      <p:sp>
        <p:nvSpPr>
          <p:cNvPr id="30" name="BlokTextu 29">
            <a:extLst>
              <a:ext uri="{FF2B5EF4-FFF2-40B4-BE49-F238E27FC236}">
                <a16:creationId xmlns:a16="http://schemas.microsoft.com/office/drawing/2014/main" id="{054DEE5F-76E4-494B-BD8A-07DDDCA172EE}"/>
              </a:ext>
            </a:extLst>
          </p:cNvPr>
          <p:cNvSpPr txBox="1"/>
          <p:nvPr/>
        </p:nvSpPr>
        <p:spPr>
          <a:xfrm>
            <a:off x="5797968" y="2169692"/>
            <a:ext cx="1672253" cy="461665"/>
          </a:xfrm>
          <a:prstGeom prst="rect">
            <a:avLst/>
          </a:prstGeom>
          <a:noFill/>
        </p:spPr>
        <p:txBody>
          <a:bodyPr wrap="none" rtlCol="0">
            <a:spAutoFit/>
          </a:bodyPr>
          <a:lstStyle/>
          <a:p>
            <a:r>
              <a:rPr lang="sk-SK" sz="2400" b="1" dirty="0"/>
              <a:t>Obrázok 2</a:t>
            </a:r>
          </a:p>
        </p:txBody>
      </p:sp>
      <p:sp>
        <p:nvSpPr>
          <p:cNvPr id="31" name="BlokTextu 30">
            <a:extLst>
              <a:ext uri="{FF2B5EF4-FFF2-40B4-BE49-F238E27FC236}">
                <a16:creationId xmlns:a16="http://schemas.microsoft.com/office/drawing/2014/main" id="{62D1CB6D-FD5D-4763-B181-0604082417E9}"/>
              </a:ext>
            </a:extLst>
          </p:cNvPr>
          <p:cNvSpPr txBox="1"/>
          <p:nvPr/>
        </p:nvSpPr>
        <p:spPr>
          <a:xfrm>
            <a:off x="5781899" y="2919389"/>
            <a:ext cx="1672253" cy="461665"/>
          </a:xfrm>
          <a:prstGeom prst="rect">
            <a:avLst/>
          </a:prstGeom>
          <a:noFill/>
        </p:spPr>
        <p:txBody>
          <a:bodyPr wrap="none" rtlCol="0">
            <a:spAutoFit/>
          </a:bodyPr>
          <a:lstStyle/>
          <a:p>
            <a:r>
              <a:rPr lang="sk-SK" sz="2400" b="1" dirty="0"/>
              <a:t>Obrázok 3</a:t>
            </a:r>
          </a:p>
        </p:txBody>
      </p:sp>
      <p:sp>
        <p:nvSpPr>
          <p:cNvPr id="32" name="BlokTextu 31">
            <a:extLst>
              <a:ext uri="{FF2B5EF4-FFF2-40B4-BE49-F238E27FC236}">
                <a16:creationId xmlns:a16="http://schemas.microsoft.com/office/drawing/2014/main" id="{83D1FD20-113B-41F8-B7C3-F77F97B1A7EC}"/>
              </a:ext>
            </a:extLst>
          </p:cNvPr>
          <p:cNvSpPr txBox="1"/>
          <p:nvPr/>
        </p:nvSpPr>
        <p:spPr>
          <a:xfrm>
            <a:off x="5797968" y="1047181"/>
            <a:ext cx="1672253" cy="461665"/>
          </a:xfrm>
          <a:prstGeom prst="rect">
            <a:avLst/>
          </a:prstGeom>
          <a:noFill/>
        </p:spPr>
        <p:txBody>
          <a:bodyPr wrap="none" rtlCol="0">
            <a:spAutoFit/>
          </a:bodyPr>
          <a:lstStyle/>
          <a:p>
            <a:r>
              <a:rPr lang="sk-SK" sz="2400" b="1" dirty="0"/>
              <a:t>Obrázok 1</a:t>
            </a:r>
          </a:p>
        </p:txBody>
      </p:sp>
      <p:sp>
        <p:nvSpPr>
          <p:cNvPr id="33" name="BlokTextu 32">
            <a:extLst>
              <a:ext uri="{FF2B5EF4-FFF2-40B4-BE49-F238E27FC236}">
                <a16:creationId xmlns:a16="http://schemas.microsoft.com/office/drawing/2014/main" id="{0C4280C9-5202-4DE4-B891-7FA4E884CD2A}"/>
              </a:ext>
            </a:extLst>
          </p:cNvPr>
          <p:cNvSpPr txBox="1"/>
          <p:nvPr/>
        </p:nvSpPr>
        <p:spPr>
          <a:xfrm>
            <a:off x="5816241" y="1377604"/>
            <a:ext cx="1074333" cy="461665"/>
          </a:xfrm>
          <a:prstGeom prst="rect">
            <a:avLst/>
          </a:prstGeom>
          <a:noFill/>
        </p:spPr>
        <p:txBody>
          <a:bodyPr wrap="none" rtlCol="0">
            <a:spAutoFit/>
          </a:bodyPr>
          <a:lstStyle/>
          <a:p>
            <a:r>
              <a:rPr lang="sk-SK" sz="2400" b="1" dirty="0">
                <a:solidFill>
                  <a:srgbClr val="008000"/>
                </a:solidFill>
              </a:rPr>
              <a:t>Graf 1</a:t>
            </a:r>
          </a:p>
        </p:txBody>
      </p:sp>
      <p:sp>
        <p:nvSpPr>
          <p:cNvPr id="34" name="BlokTextu 33">
            <a:extLst>
              <a:ext uri="{FF2B5EF4-FFF2-40B4-BE49-F238E27FC236}">
                <a16:creationId xmlns:a16="http://schemas.microsoft.com/office/drawing/2014/main" id="{3C262E7B-263B-4B03-A8BE-11360B7B7758}"/>
              </a:ext>
            </a:extLst>
          </p:cNvPr>
          <p:cNvSpPr txBox="1"/>
          <p:nvPr/>
        </p:nvSpPr>
        <p:spPr>
          <a:xfrm>
            <a:off x="5816241" y="1737644"/>
            <a:ext cx="1622560" cy="461665"/>
          </a:xfrm>
          <a:prstGeom prst="rect">
            <a:avLst/>
          </a:prstGeom>
          <a:noFill/>
        </p:spPr>
        <p:txBody>
          <a:bodyPr wrap="none" rtlCol="0">
            <a:spAutoFit/>
          </a:bodyPr>
          <a:lstStyle/>
          <a:p>
            <a:r>
              <a:rPr lang="sk-SK" sz="2400" b="1" dirty="0">
                <a:solidFill>
                  <a:srgbClr val="FF0000"/>
                </a:solidFill>
              </a:rPr>
              <a:t>Schéma 1</a:t>
            </a:r>
          </a:p>
        </p:txBody>
      </p:sp>
      <p:sp>
        <p:nvSpPr>
          <p:cNvPr id="35" name="BlokTextu 34">
            <a:extLst>
              <a:ext uri="{FF2B5EF4-FFF2-40B4-BE49-F238E27FC236}">
                <a16:creationId xmlns:a16="http://schemas.microsoft.com/office/drawing/2014/main" id="{1C57AA1B-6D0B-445A-B09D-8BF64D6D682E}"/>
              </a:ext>
            </a:extLst>
          </p:cNvPr>
          <p:cNvSpPr txBox="1"/>
          <p:nvPr/>
        </p:nvSpPr>
        <p:spPr>
          <a:xfrm>
            <a:off x="5797968" y="2559349"/>
            <a:ext cx="1944763" cy="461665"/>
          </a:xfrm>
          <a:prstGeom prst="rect">
            <a:avLst/>
          </a:prstGeom>
          <a:noFill/>
        </p:spPr>
        <p:txBody>
          <a:bodyPr wrap="none" rtlCol="0">
            <a:spAutoFit/>
          </a:bodyPr>
          <a:lstStyle/>
          <a:p>
            <a:r>
              <a:rPr lang="sk-SK" sz="2400" b="1" dirty="0">
                <a:solidFill>
                  <a:srgbClr val="0070C0"/>
                </a:solidFill>
              </a:rPr>
              <a:t>Fotografia 1</a:t>
            </a:r>
          </a:p>
        </p:txBody>
      </p:sp>
      <p:sp>
        <p:nvSpPr>
          <p:cNvPr id="36" name="BlokTextu 35">
            <a:extLst>
              <a:ext uri="{FF2B5EF4-FFF2-40B4-BE49-F238E27FC236}">
                <a16:creationId xmlns:a16="http://schemas.microsoft.com/office/drawing/2014/main" id="{625E2F28-4E53-4C17-9F3B-5A745D61B037}"/>
              </a:ext>
            </a:extLst>
          </p:cNvPr>
          <p:cNvSpPr txBox="1"/>
          <p:nvPr/>
        </p:nvSpPr>
        <p:spPr>
          <a:xfrm>
            <a:off x="5797968" y="3681860"/>
            <a:ext cx="1622560" cy="461665"/>
          </a:xfrm>
          <a:prstGeom prst="rect">
            <a:avLst/>
          </a:prstGeom>
          <a:noFill/>
        </p:spPr>
        <p:txBody>
          <a:bodyPr wrap="none" rtlCol="0">
            <a:spAutoFit/>
          </a:bodyPr>
          <a:lstStyle/>
          <a:p>
            <a:r>
              <a:rPr lang="sk-SK" sz="2400" b="1" dirty="0">
                <a:solidFill>
                  <a:srgbClr val="FF0000"/>
                </a:solidFill>
              </a:rPr>
              <a:t>Schéma 3</a:t>
            </a:r>
          </a:p>
        </p:txBody>
      </p:sp>
      <p:sp>
        <p:nvSpPr>
          <p:cNvPr id="37" name="BlokTextu 36">
            <a:extLst>
              <a:ext uri="{FF2B5EF4-FFF2-40B4-BE49-F238E27FC236}">
                <a16:creationId xmlns:a16="http://schemas.microsoft.com/office/drawing/2014/main" id="{B946C71B-0528-4188-BD49-C4C39851C4D6}"/>
              </a:ext>
            </a:extLst>
          </p:cNvPr>
          <p:cNvSpPr txBox="1"/>
          <p:nvPr/>
        </p:nvSpPr>
        <p:spPr>
          <a:xfrm>
            <a:off x="5816241" y="3279429"/>
            <a:ext cx="1622560" cy="461665"/>
          </a:xfrm>
          <a:prstGeom prst="rect">
            <a:avLst/>
          </a:prstGeom>
          <a:noFill/>
        </p:spPr>
        <p:txBody>
          <a:bodyPr wrap="none" rtlCol="0">
            <a:spAutoFit/>
          </a:bodyPr>
          <a:lstStyle/>
          <a:p>
            <a:r>
              <a:rPr lang="sk-SK" sz="2400" b="1" dirty="0">
                <a:solidFill>
                  <a:srgbClr val="FF0000"/>
                </a:solidFill>
              </a:rPr>
              <a:t>Schéma 2</a:t>
            </a:r>
          </a:p>
        </p:txBody>
      </p:sp>
      <p:sp>
        <p:nvSpPr>
          <p:cNvPr id="38" name="BlokTextu 37">
            <a:extLst>
              <a:ext uri="{FF2B5EF4-FFF2-40B4-BE49-F238E27FC236}">
                <a16:creationId xmlns:a16="http://schemas.microsoft.com/office/drawing/2014/main" id="{AAE03273-26A9-489C-89E6-6A929D818272}"/>
              </a:ext>
            </a:extLst>
          </p:cNvPr>
          <p:cNvSpPr txBox="1"/>
          <p:nvPr/>
        </p:nvSpPr>
        <p:spPr>
          <a:xfrm>
            <a:off x="5803107" y="4527641"/>
            <a:ext cx="1944763" cy="461665"/>
          </a:xfrm>
          <a:prstGeom prst="rect">
            <a:avLst/>
          </a:prstGeom>
          <a:noFill/>
        </p:spPr>
        <p:txBody>
          <a:bodyPr wrap="none" rtlCol="0">
            <a:spAutoFit/>
          </a:bodyPr>
          <a:lstStyle/>
          <a:p>
            <a:r>
              <a:rPr lang="sk-SK" sz="2400" b="1" dirty="0">
                <a:solidFill>
                  <a:srgbClr val="0070C0"/>
                </a:solidFill>
              </a:rPr>
              <a:t>Fotografia 3</a:t>
            </a:r>
          </a:p>
        </p:txBody>
      </p:sp>
      <p:sp>
        <p:nvSpPr>
          <p:cNvPr id="39" name="BlokTextu 38">
            <a:extLst>
              <a:ext uri="{FF2B5EF4-FFF2-40B4-BE49-F238E27FC236}">
                <a16:creationId xmlns:a16="http://schemas.microsoft.com/office/drawing/2014/main" id="{6BB9E492-16D8-4AD5-84ED-BF277ACB6D94}"/>
              </a:ext>
            </a:extLst>
          </p:cNvPr>
          <p:cNvSpPr txBox="1"/>
          <p:nvPr/>
        </p:nvSpPr>
        <p:spPr>
          <a:xfrm>
            <a:off x="5816241" y="4091649"/>
            <a:ext cx="1944763" cy="461665"/>
          </a:xfrm>
          <a:prstGeom prst="rect">
            <a:avLst/>
          </a:prstGeom>
          <a:noFill/>
        </p:spPr>
        <p:txBody>
          <a:bodyPr wrap="none" rtlCol="0">
            <a:spAutoFit/>
          </a:bodyPr>
          <a:lstStyle/>
          <a:p>
            <a:r>
              <a:rPr lang="sk-SK" sz="2400" b="1" dirty="0">
                <a:solidFill>
                  <a:srgbClr val="0070C0"/>
                </a:solidFill>
              </a:rPr>
              <a:t>Fotografia 2</a:t>
            </a:r>
          </a:p>
        </p:txBody>
      </p:sp>
      <p:sp>
        <p:nvSpPr>
          <p:cNvPr id="40" name="BlokTextu 39">
            <a:extLst>
              <a:ext uri="{FF2B5EF4-FFF2-40B4-BE49-F238E27FC236}">
                <a16:creationId xmlns:a16="http://schemas.microsoft.com/office/drawing/2014/main" id="{4177D1C1-BFDC-4716-B707-E3A07370BB84}"/>
              </a:ext>
            </a:extLst>
          </p:cNvPr>
          <p:cNvSpPr txBox="1"/>
          <p:nvPr/>
        </p:nvSpPr>
        <p:spPr>
          <a:xfrm>
            <a:off x="5776250" y="5655693"/>
            <a:ext cx="1074333" cy="461665"/>
          </a:xfrm>
          <a:prstGeom prst="rect">
            <a:avLst/>
          </a:prstGeom>
          <a:noFill/>
        </p:spPr>
        <p:txBody>
          <a:bodyPr wrap="none" rtlCol="0">
            <a:spAutoFit/>
          </a:bodyPr>
          <a:lstStyle/>
          <a:p>
            <a:r>
              <a:rPr lang="sk-SK" sz="2400" b="1" dirty="0">
                <a:solidFill>
                  <a:srgbClr val="008000"/>
                </a:solidFill>
              </a:rPr>
              <a:t>Graf 2</a:t>
            </a:r>
          </a:p>
        </p:txBody>
      </p:sp>
      <p:cxnSp>
        <p:nvCxnSpPr>
          <p:cNvPr id="41" name="Rovná spojnica 40">
            <a:extLst>
              <a:ext uri="{FF2B5EF4-FFF2-40B4-BE49-F238E27FC236}">
                <a16:creationId xmlns:a16="http://schemas.microsoft.com/office/drawing/2014/main" id="{6EA34A55-5C18-43F0-AEC1-73538DDD1076}"/>
              </a:ext>
            </a:extLst>
          </p:cNvPr>
          <p:cNvCxnSpPr/>
          <p:nvPr/>
        </p:nvCxnSpPr>
        <p:spPr>
          <a:xfrm>
            <a:off x="3310880" y="1047181"/>
            <a:ext cx="2117429" cy="5070177"/>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 name="Rovná spojnica 41">
            <a:extLst>
              <a:ext uri="{FF2B5EF4-FFF2-40B4-BE49-F238E27FC236}">
                <a16:creationId xmlns:a16="http://schemas.microsoft.com/office/drawing/2014/main" id="{A9936CB6-8A16-4C25-90C1-7EB1798455AD}"/>
              </a:ext>
            </a:extLst>
          </p:cNvPr>
          <p:cNvCxnSpPr/>
          <p:nvPr/>
        </p:nvCxnSpPr>
        <p:spPr>
          <a:xfrm flipH="1">
            <a:off x="3397212" y="1047180"/>
            <a:ext cx="2117429" cy="5070177"/>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pic>
        <p:nvPicPr>
          <p:cNvPr id="43" name="Picture 2" descr="http://www.youngentrepreneurseries.org/YES-8.JPG">
            <a:extLst>
              <a:ext uri="{FF2B5EF4-FFF2-40B4-BE49-F238E27FC236}">
                <a16:creationId xmlns:a16="http://schemas.microsoft.com/office/drawing/2014/main" id="{15618E05-9D8B-456E-A210-1FAE7B71191E}"/>
              </a:ext>
            </a:extLst>
          </p:cNvPr>
          <p:cNvPicPr>
            <a:picLocks noChangeAspect="1" noChangeArrowheads="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719593" y="26295"/>
            <a:ext cx="1979712" cy="3032862"/>
          </a:xfrm>
          <a:prstGeom prst="rect">
            <a:avLst/>
          </a:prstGeom>
          <a:noFill/>
          <a:extLst>
            <a:ext uri="{909E8E84-426E-40DD-AFC4-6F175D3DCCD1}">
              <a14:hiddenFill xmlns:a14="http://schemas.microsoft.com/office/drawing/2010/main">
                <a:solidFill>
                  <a:srgbClr val="FFFFFF"/>
                </a:solidFill>
              </a14:hiddenFill>
            </a:ext>
          </a:extLst>
        </p:spPr>
      </p:pic>
      <p:sp>
        <p:nvSpPr>
          <p:cNvPr id="44" name="Šípka doľava 39">
            <a:extLst>
              <a:ext uri="{FF2B5EF4-FFF2-40B4-BE49-F238E27FC236}">
                <a16:creationId xmlns:a16="http://schemas.microsoft.com/office/drawing/2014/main" id="{6BF1A1BD-15FD-4A58-B6BE-A80D67EBCF3C}"/>
              </a:ext>
            </a:extLst>
          </p:cNvPr>
          <p:cNvSpPr/>
          <p:nvPr/>
        </p:nvSpPr>
        <p:spPr>
          <a:xfrm>
            <a:off x="7489300" y="1162596"/>
            <a:ext cx="323740" cy="23083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5" name="Šípka doľava 41">
            <a:extLst>
              <a:ext uri="{FF2B5EF4-FFF2-40B4-BE49-F238E27FC236}">
                <a16:creationId xmlns:a16="http://schemas.microsoft.com/office/drawing/2014/main" id="{1BB148FD-8BCA-4AF9-BFAC-25D8FE893759}"/>
              </a:ext>
            </a:extLst>
          </p:cNvPr>
          <p:cNvSpPr/>
          <p:nvPr/>
        </p:nvSpPr>
        <p:spPr>
          <a:xfrm>
            <a:off x="7487344" y="2315742"/>
            <a:ext cx="323740" cy="23083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6" name="Šípka doľava 42">
            <a:extLst>
              <a:ext uri="{FF2B5EF4-FFF2-40B4-BE49-F238E27FC236}">
                <a16:creationId xmlns:a16="http://schemas.microsoft.com/office/drawing/2014/main" id="{B7C87C45-134D-47D2-96BF-7B342894EAEB}"/>
              </a:ext>
            </a:extLst>
          </p:cNvPr>
          <p:cNvSpPr/>
          <p:nvPr/>
        </p:nvSpPr>
        <p:spPr>
          <a:xfrm>
            <a:off x="7487344" y="3035822"/>
            <a:ext cx="323740" cy="23083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7" name="Šípka doľava 43">
            <a:extLst>
              <a:ext uri="{FF2B5EF4-FFF2-40B4-BE49-F238E27FC236}">
                <a16:creationId xmlns:a16="http://schemas.microsoft.com/office/drawing/2014/main" id="{B40B1CC8-448B-496D-AFB9-94CFF81D40C6}"/>
              </a:ext>
            </a:extLst>
          </p:cNvPr>
          <p:cNvSpPr/>
          <p:nvPr/>
        </p:nvSpPr>
        <p:spPr>
          <a:xfrm>
            <a:off x="7523644" y="5066855"/>
            <a:ext cx="323740" cy="23083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8" name="Šípka doľava 44">
            <a:extLst>
              <a:ext uri="{FF2B5EF4-FFF2-40B4-BE49-F238E27FC236}">
                <a16:creationId xmlns:a16="http://schemas.microsoft.com/office/drawing/2014/main" id="{01F9EC69-1809-48EA-B8E9-E12AE6B4F424}"/>
              </a:ext>
            </a:extLst>
          </p:cNvPr>
          <p:cNvSpPr/>
          <p:nvPr/>
        </p:nvSpPr>
        <p:spPr>
          <a:xfrm>
            <a:off x="7523644" y="5426895"/>
            <a:ext cx="323740" cy="23083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9" name="Šípka doľava 46">
            <a:extLst>
              <a:ext uri="{FF2B5EF4-FFF2-40B4-BE49-F238E27FC236}">
                <a16:creationId xmlns:a16="http://schemas.microsoft.com/office/drawing/2014/main" id="{A8AED7C4-E9AC-4F38-9134-00C7093A2844}"/>
              </a:ext>
            </a:extLst>
          </p:cNvPr>
          <p:cNvSpPr/>
          <p:nvPr/>
        </p:nvSpPr>
        <p:spPr>
          <a:xfrm>
            <a:off x="7513109" y="1493019"/>
            <a:ext cx="323740" cy="230833"/>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0" name="Šípka doľava 47">
            <a:extLst>
              <a:ext uri="{FF2B5EF4-FFF2-40B4-BE49-F238E27FC236}">
                <a16:creationId xmlns:a16="http://schemas.microsoft.com/office/drawing/2014/main" id="{B61DF911-C88F-404B-A1A8-C2A339205115}"/>
              </a:ext>
            </a:extLst>
          </p:cNvPr>
          <p:cNvSpPr/>
          <p:nvPr/>
        </p:nvSpPr>
        <p:spPr>
          <a:xfrm>
            <a:off x="7503639" y="5753079"/>
            <a:ext cx="323740" cy="230833"/>
          </a:xfrm>
          <a:prstGeom prst="leftArrow">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1" name="Šípka doľava 48">
            <a:extLst>
              <a:ext uri="{FF2B5EF4-FFF2-40B4-BE49-F238E27FC236}">
                <a16:creationId xmlns:a16="http://schemas.microsoft.com/office/drawing/2014/main" id="{9D576F31-D69D-4EEE-A46F-AAD1BD84AE27}"/>
              </a:ext>
            </a:extLst>
          </p:cNvPr>
          <p:cNvSpPr/>
          <p:nvPr/>
        </p:nvSpPr>
        <p:spPr>
          <a:xfrm>
            <a:off x="7512095" y="1881659"/>
            <a:ext cx="323740" cy="230833"/>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2" name="Šípka doľava 49">
            <a:extLst>
              <a:ext uri="{FF2B5EF4-FFF2-40B4-BE49-F238E27FC236}">
                <a16:creationId xmlns:a16="http://schemas.microsoft.com/office/drawing/2014/main" id="{B34C2598-07A3-4493-817C-0F4CE6D8E054}"/>
              </a:ext>
            </a:extLst>
          </p:cNvPr>
          <p:cNvSpPr/>
          <p:nvPr/>
        </p:nvSpPr>
        <p:spPr>
          <a:xfrm>
            <a:off x="7700481" y="2681655"/>
            <a:ext cx="323740" cy="230833"/>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3" name="Šípka doľava 50">
            <a:extLst>
              <a:ext uri="{FF2B5EF4-FFF2-40B4-BE49-F238E27FC236}">
                <a16:creationId xmlns:a16="http://schemas.microsoft.com/office/drawing/2014/main" id="{863B0D8F-4832-419C-9381-02A8CC71A8EB}"/>
              </a:ext>
            </a:extLst>
          </p:cNvPr>
          <p:cNvSpPr/>
          <p:nvPr/>
        </p:nvSpPr>
        <p:spPr>
          <a:xfrm>
            <a:off x="7503639" y="3394844"/>
            <a:ext cx="323740" cy="230833"/>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4" name="Šípka doľava 51">
            <a:extLst>
              <a:ext uri="{FF2B5EF4-FFF2-40B4-BE49-F238E27FC236}">
                <a16:creationId xmlns:a16="http://schemas.microsoft.com/office/drawing/2014/main" id="{5955BA8E-04E1-4FA5-B168-EA454B86A397}"/>
              </a:ext>
            </a:extLst>
          </p:cNvPr>
          <p:cNvSpPr/>
          <p:nvPr/>
        </p:nvSpPr>
        <p:spPr>
          <a:xfrm>
            <a:off x="7486329" y="3797275"/>
            <a:ext cx="323740" cy="230833"/>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5" name="Šípka doľava 52">
            <a:extLst>
              <a:ext uri="{FF2B5EF4-FFF2-40B4-BE49-F238E27FC236}">
                <a16:creationId xmlns:a16="http://schemas.microsoft.com/office/drawing/2014/main" id="{A158C2B9-DD21-4BBC-A9AE-C2E999A0AC90}"/>
              </a:ext>
            </a:extLst>
          </p:cNvPr>
          <p:cNvSpPr/>
          <p:nvPr/>
        </p:nvSpPr>
        <p:spPr>
          <a:xfrm>
            <a:off x="7703764" y="4207064"/>
            <a:ext cx="323740" cy="230833"/>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6" name="Šípka doľava 53">
            <a:extLst>
              <a:ext uri="{FF2B5EF4-FFF2-40B4-BE49-F238E27FC236}">
                <a16:creationId xmlns:a16="http://schemas.microsoft.com/office/drawing/2014/main" id="{6D464FD8-6972-4223-B61B-FCAAEBC1B66C}"/>
              </a:ext>
            </a:extLst>
          </p:cNvPr>
          <p:cNvSpPr/>
          <p:nvPr/>
        </p:nvSpPr>
        <p:spPr>
          <a:xfrm>
            <a:off x="7706574" y="4643056"/>
            <a:ext cx="323740" cy="230833"/>
          </a:xfrm>
          <a:prstGeom prst="lef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57" name="Rovná spojovacia šípka 56">
            <a:extLst>
              <a:ext uri="{FF2B5EF4-FFF2-40B4-BE49-F238E27FC236}">
                <a16:creationId xmlns:a16="http://schemas.microsoft.com/office/drawing/2014/main" id="{947CF640-B28F-49EB-A760-51808A0B92C6}"/>
              </a:ext>
            </a:extLst>
          </p:cNvPr>
          <p:cNvCxnSpPr>
            <a:stCxn id="7" idx="2"/>
            <a:endCxn id="16" idx="1"/>
          </p:cNvCxnSpPr>
          <p:nvPr/>
        </p:nvCxnSpPr>
        <p:spPr>
          <a:xfrm>
            <a:off x="4746486" y="521928"/>
            <a:ext cx="4181018" cy="1821397"/>
          </a:xfrm>
          <a:prstGeom prst="straightConnector1">
            <a:avLst/>
          </a:prstGeom>
          <a:ln w="1270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58" name="Rovná spojovacia šípka 57">
            <a:extLst>
              <a:ext uri="{FF2B5EF4-FFF2-40B4-BE49-F238E27FC236}">
                <a16:creationId xmlns:a16="http://schemas.microsoft.com/office/drawing/2014/main" id="{3343B729-B00F-478A-81BF-5A49B77D6B3F}"/>
              </a:ext>
            </a:extLst>
          </p:cNvPr>
          <p:cNvCxnSpPr>
            <a:cxnSpLocks/>
          </p:cNvCxnSpPr>
          <p:nvPr/>
        </p:nvCxnSpPr>
        <p:spPr>
          <a:xfrm>
            <a:off x="6237225" y="480292"/>
            <a:ext cx="2860613" cy="1681572"/>
          </a:xfrm>
          <a:prstGeom prst="straightConnector1">
            <a:avLst/>
          </a:prstGeom>
          <a:ln w="1270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59" name="Rovná spojovacia šípka 58">
            <a:extLst>
              <a:ext uri="{FF2B5EF4-FFF2-40B4-BE49-F238E27FC236}">
                <a16:creationId xmlns:a16="http://schemas.microsoft.com/office/drawing/2014/main" id="{9D89E6B3-0C66-4B78-A838-5BF1D33DD99E}"/>
              </a:ext>
            </a:extLst>
          </p:cNvPr>
          <p:cNvCxnSpPr>
            <a:cxnSpLocks/>
            <a:stCxn id="10" idx="2"/>
          </p:cNvCxnSpPr>
          <p:nvPr/>
        </p:nvCxnSpPr>
        <p:spPr>
          <a:xfrm>
            <a:off x="7620545" y="521928"/>
            <a:ext cx="1798700" cy="1621658"/>
          </a:xfrm>
          <a:prstGeom prst="straightConnector1">
            <a:avLst/>
          </a:prstGeom>
          <a:ln w="1270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60" name="Rovná spojovacia šípka 59">
            <a:extLst>
              <a:ext uri="{FF2B5EF4-FFF2-40B4-BE49-F238E27FC236}">
                <a16:creationId xmlns:a16="http://schemas.microsoft.com/office/drawing/2014/main" id="{995E7722-0FE9-426E-A259-F7F4C791EB3A}"/>
              </a:ext>
            </a:extLst>
          </p:cNvPr>
          <p:cNvCxnSpPr>
            <a:cxnSpLocks/>
          </p:cNvCxnSpPr>
          <p:nvPr/>
        </p:nvCxnSpPr>
        <p:spPr>
          <a:xfrm>
            <a:off x="9267477" y="480292"/>
            <a:ext cx="343067" cy="1663294"/>
          </a:xfrm>
          <a:prstGeom prst="straightConnector1">
            <a:avLst/>
          </a:prstGeom>
          <a:ln w="1270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61" name="Zaoblený obdĺžnik 8">
            <a:extLst>
              <a:ext uri="{FF2B5EF4-FFF2-40B4-BE49-F238E27FC236}">
                <a16:creationId xmlns:a16="http://schemas.microsoft.com/office/drawing/2014/main" id="{BCF3B501-3782-4F0D-9614-C795A69ED4DD}"/>
              </a:ext>
            </a:extLst>
          </p:cNvPr>
          <p:cNvSpPr/>
          <p:nvPr/>
        </p:nvSpPr>
        <p:spPr>
          <a:xfrm>
            <a:off x="188430" y="136525"/>
            <a:ext cx="3067317" cy="1702744"/>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OBRÁZKOV</a:t>
            </a:r>
          </a:p>
        </p:txBody>
      </p:sp>
    </p:spTree>
    <p:extLst>
      <p:ext uri="{BB962C8B-B14F-4D97-AF65-F5344CB8AC3E}">
        <p14:creationId xmlns:p14="http://schemas.microsoft.com/office/powerpoint/2010/main" val="42818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2000" fill="hold"/>
                                        <p:tgtEl>
                                          <p:spTgt spid="18"/>
                                        </p:tgtEl>
                                        <p:attrNameLst>
                                          <p:attrName>ppt_x</p:attrName>
                                        </p:attrNameLst>
                                      </p:cBhvr>
                                      <p:tavLst>
                                        <p:tav tm="0">
                                          <p:val>
                                            <p:strVal val="#ppt_x"/>
                                          </p:val>
                                        </p:tav>
                                        <p:tav tm="100000">
                                          <p:val>
                                            <p:strVal val="#ppt_x"/>
                                          </p:val>
                                        </p:tav>
                                      </p:tavLst>
                                    </p:anim>
                                    <p:anim calcmode="lin" valueType="num">
                                      <p:cBhvr additive="base">
                                        <p:cTn id="12" dur="20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2000" fill="hold"/>
                                        <p:tgtEl>
                                          <p:spTgt spid="19"/>
                                        </p:tgtEl>
                                        <p:attrNameLst>
                                          <p:attrName>ppt_x</p:attrName>
                                        </p:attrNameLst>
                                      </p:cBhvr>
                                      <p:tavLst>
                                        <p:tav tm="0">
                                          <p:val>
                                            <p:strVal val="#ppt_x"/>
                                          </p:val>
                                        </p:tav>
                                        <p:tav tm="100000">
                                          <p:val>
                                            <p:strVal val="#ppt_x"/>
                                          </p:val>
                                        </p:tav>
                                      </p:tavLst>
                                    </p:anim>
                                    <p:anim calcmode="lin" valueType="num">
                                      <p:cBhvr additive="base">
                                        <p:cTn id="16" dur="2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2000" fill="hold"/>
                                        <p:tgtEl>
                                          <p:spTgt spid="20"/>
                                        </p:tgtEl>
                                        <p:attrNameLst>
                                          <p:attrName>ppt_x</p:attrName>
                                        </p:attrNameLst>
                                      </p:cBhvr>
                                      <p:tavLst>
                                        <p:tav tm="0">
                                          <p:val>
                                            <p:strVal val="#ppt_x"/>
                                          </p:val>
                                        </p:tav>
                                        <p:tav tm="100000">
                                          <p:val>
                                            <p:strVal val="#ppt_x"/>
                                          </p:val>
                                        </p:tav>
                                      </p:tavLst>
                                    </p:anim>
                                    <p:anim calcmode="lin" valueType="num">
                                      <p:cBhvr additive="base">
                                        <p:cTn id="20" dur="20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2000" fill="hold"/>
                                        <p:tgtEl>
                                          <p:spTgt spid="21"/>
                                        </p:tgtEl>
                                        <p:attrNameLst>
                                          <p:attrName>ppt_x</p:attrName>
                                        </p:attrNameLst>
                                      </p:cBhvr>
                                      <p:tavLst>
                                        <p:tav tm="0">
                                          <p:val>
                                            <p:strVal val="#ppt_x"/>
                                          </p:val>
                                        </p:tav>
                                        <p:tav tm="100000">
                                          <p:val>
                                            <p:strVal val="#ppt_x"/>
                                          </p:val>
                                        </p:tav>
                                      </p:tavLst>
                                    </p:anim>
                                    <p:anim calcmode="lin" valueType="num">
                                      <p:cBhvr additive="base">
                                        <p:cTn id="24" dur="20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2000" fill="hold"/>
                                        <p:tgtEl>
                                          <p:spTgt spid="22"/>
                                        </p:tgtEl>
                                        <p:attrNameLst>
                                          <p:attrName>ppt_x</p:attrName>
                                        </p:attrNameLst>
                                      </p:cBhvr>
                                      <p:tavLst>
                                        <p:tav tm="0">
                                          <p:val>
                                            <p:strVal val="#ppt_x"/>
                                          </p:val>
                                        </p:tav>
                                        <p:tav tm="100000">
                                          <p:val>
                                            <p:strVal val="#ppt_x"/>
                                          </p:val>
                                        </p:tav>
                                      </p:tavLst>
                                    </p:anim>
                                    <p:anim calcmode="lin" valueType="num">
                                      <p:cBhvr additive="base">
                                        <p:cTn id="28" dur="20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2000" fill="hold"/>
                                        <p:tgtEl>
                                          <p:spTgt spid="23"/>
                                        </p:tgtEl>
                                        <p:attrNameLst>
                                          <p:attrName>ppt_x</p:attrName>
                                        </p:attrNameLst>
                                      </p:cBhvr>
                                      <p:tavLst>
                                        <p:tav tm="0">
                                          <p:val>
                                            <p:strVal val="#ppt_x"/>
                                          </p:val>
                                        </p:tav>
                                        <p:tav tm="100000">
                                          <p:val>
                                            <p:strVal val="#ppt_x"/>
                                          </p:val>
                                        </p:tav>
                                      </p:tavLst>
                                    </p:anim>
                                    <p:anim calcmode="lin" valueType="num">
                                      <p:cBhvr additive="base">
                                        <p:cTn id="32" dur="20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2000" fill="hold"/>
                                        <p:tgtEl>
                                          <p:spTgt spid="24"/>
                                        </p:tgtEl>
                                        <p:attrNameLst>
                                          <p:attrName>ppt_x</p:attrName>
                                        </p:attrNameLst>
                                      </p:cBhvr>
                                      <p:tavLst>
                                        <p:tav tm="0">
                                          <p:val>
                                            <p:strVal val="#ppt_x"/>
                                          </p:val>
                                        </p:tav>
                                        <p:tav tm="100000">
                                          <p:val>
                                            <p:strVal val="#ppt_x"/>
                                          </p:val>
                                        </p:tav>
                                      </p:tavLst>
                                    </p:anim>
                                    <p:anim calcmode="lin" valueType="num">
                                      <p:cBhvr additive="base">
                                        <p:cTn id="36" dur="20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2000" fill="hold"/>
                                        <p:tgtEl>
                                          <p:spTgt spid="25"/>
                                        </p:tgtEl>
                                        <p:attrNameLst>
                                          <p:attrName>ppt_x</p:attrName>
                                        </p:attrNameLst>
                                      </p:cBhvr>
                                      <p:tavLst>
                                        <p:tav tm="0">
                                          <p:val>
                                            <p:strVal val="#ppt_x"/>
                                          </p:val>
                                        </p:tav>
                                        <p:tav tm="100000">
                                          <p:val>
                                            <p:strVal val="#ppt_x"/>
                                          </p:val>
                                        </p:tav>
                                      </p:tavLst>
                                    </p:anim>
                                    <p:anim calcmode="lin" valueType="num">
                                      <p:cBhvr additive="base">
                                        <p:cTn id="40" dur="20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2000" fill="hold"/>
                                        <p:tgtEl>
                                          <p:spTgt spid="26"/>
                                        </p:tgtEl>
                                        <p:attrNameLst>
                                          <p:attrName>ppt_x</p:attrName>
                                        </p:attrNameLst>
                                      </p:cBhvr>
                                      <p:tavLst>
                                        <p:tav tm="0">
                                          <p:val>
                                            <p:strVal val="#ppt_x"/>
                                          </p:val>
                                        </p:tav>
                                        <p:tav tm="100000">
                                          <p:val>
                                            <p:strVal val="#ppt_x"/>
                                          </p:val>
                                        </p:tav>
                                      </p:tavLst>
                                    </p:anim>
                                    <p:anim calcmode="lin" valueType="num">
                                      <p:cBhvr additive="base">
                                        <p:cTn id="44" dur="20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2000" fill="hold"/>
                                        <p:tgtEl>
                                          <p:spTgt spid="27"/>
                                        </p:tgtEl>
                                        <p:attrNameLst>
                                          <p:attrName>ppt_x</p:attrName>
                                        </p:attrNameLst>
                                      </p:cBhvr>
                                      <p:tavLst>
                                        <p:tav tm="0">
                                          <p:val>
                                            <p:strVal val="#ppt_x"/>
                                          </p:val>
                                        </p:tav>
                                        <p:tav tm="100000">
                                          <p:val>
                                            <p:strVal val="#ppt_x"/>
                                          </p:val>
                                        </p:tav>
                                      </p:tavLst>
                                    </p:anim>
                                    <p:anim calcmode="lin" valueType="num">
                                      <p:cBhvr additive="base">
                                        <p:cTn id="48" dur="20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2000" fill="hold"/>
                                        <p:tgtEl>
                                          <p:spTgt spid="28"/>
                                        </p:tgtEl>
                                        <p:attrNameLst>
                                          <p:attrName>ppt_x</p:attrName>
                                        </p:attrNameLst>
                                      </p:cBhvr>
                                      <p:tavLst>
                                        <p:tav tm="0">
                                          <p:val>
                                            <p:strVal val="#ppt_x"/>
                                          </p:val>
                                        </p:tav>
                                        <p:tav tm="100000">
                                          <p:val>
                                            <p:strVal val="#ppt_x"/>
                                          </p:val>
                                        </p:tav>
                                      </p:tavLst>
                                    </p:anim>
                                    <p:anim calcmode="lin" valueType="num">
                                      <p:cBhvr additive="base">
                                        <p:cTn id="52"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2000" fill="hold"/>
                                        <p:tgtEl>
                                          <p:spTgt spid="29"/>
                                        </p:tgtEl>
                                        <p:attrNameLst>
                                          <p:attrName>ppt_x</p:attrName>
                                        </p:attrNameLst>
                                      </p:cBhvr>
                                      <p:tavLst>
                                        <p:tav tm="0">
                                          <p:val>
                                            <p:strVal val="#ppt_x"/>
                                          </p:val>
                                        </p:tav>
                                        <p:tav tm="100000">
                                          <p:val>
                                            <p:strVal val="#ppt_x"/>
                                          </p:val>
                                        </p:tav>
                                      </p:tavLst>
                                    </p:anim>
                                    <p:anim calcmode="lin" valueType="num">
                                      <p:cBhvr additive="base">
                                        <p:cTn id="66" dur="20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2000" fill="hold"/>
                                        <p:tgtEl>
                                          <p:spTgt spid="30"/>
                                        </p:tgtEl>
                                        <p:attrNameLst>
                                          <p:attrName>ppt_x</p:attrName>
                                        </p:attrNameLst>
                                      </p:cBhvr>
                                      <p:tavLst>
                                        <p:tav tm="0">
                                          <p:val>
                                            <p:strVal val="#ppt_x"/>
                                          </p:val>
                                        </p:tav>
                                        <p:tav tm="100000">
                                          <p:val>
                                            <p:strVal val="#ppt_x"/>
                                          </p:val>
                                        </p:tav>
                                      </p:tavLst>
                                    </p:anim>
                                    <p:anim calcmode="lin" valueType="num">
                                      <p:cBhvr additive="base">
                                        <p:cTn id="70" dur="2000" fill="hold"/>
                                        <p:tgtEl>
                                          <p:spTgt spid="30"/>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2000" fill="hold"/>
                                        <p:tgtEl>
                                          <p:spTgt spid="31"/>
                                        </p:tgtEl>
                                        <p:attrNameLst>
                                          <p:attrName>ppt_x</p:attrName>
                                        </p:attrNameLst>
                                      </p:cBhvr>
                                      <p:tavLst>
                                        <p:tav tm="0">
                                          <p:val>
                                            <p:strVal val="#ppt_x"/>
                                          </p:val>
                                        </p:tav>
                                        <p:tav tm="100000">
                                          <p:val>
                                            <p:strVal val="#ppt_x"/>
                                          </p:val>
                                        </p:tav>
                                      </p:tavLst>
                                    </p:anim>
                                    <p:anim calcmode="lin" valueType="num">
                                      <p:cBhvr additive="base">
                                        <p:cTn id="74" dur="2000" fill="hold"/>
                                        <p:tgtEl>
                                          <p:spTgt spid="3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additive="base">
                                        <p:cTn id="77" dur="2000" fill="hold"/>
                                        <p:tgtEl>
                                          <p:spTgt spid="32"/>
                                        </p:tgtEl>
                                        <p:attrNameLst>
                                          <p:attrName>ppt_x</p:attrName>
                                        </p:attrNameLst>
                                      </p:cBhvr>
                                      <p:tavLst>
                                        <p:tav tm="0">
                                          <p:val>
                                            <p:strVal val="#ppt_x"/>
                                          </p:val>
                                        </p:tav>
                                        <p:tav tm="100000">
                                          <p:val>
                                            <p:strVal val="#ppt_x"/>
                                          </p:val>
                                        </p:tav>
                                      </p:tavLst>
                                    </p:anim>
                                    <p:anim calcmode="lin" valueType="num">
                                      <p:cBhvr additive="base">
                                        <p:cTn id="78" dur="2000" fill="hold"/>
                                        <p:tgtEl>
                                          <p:spTgt spid="3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2000" fill="hold"/>
                                        <p:tgtEl>
                                          <p:spTgt spid="33"/>
                                        </p:tgtEl>
                                        <p:attrNameLst>
                                          <p:attrName>ppt_x</p:attrName>
                                        </p:attrNameLst>
                                      </p:cBhvr>
                                      <p:tavLst>
                                        <p:tav tm="0">
                                          <p:val>
                                            <p:strVal val="#ppt_x"/>
                                          </p:val>
                                        </p:tav>
                                        <p:tav tm="100000">
                                          <p:val>
                                            <p:strVal val="#ppt_x"/>
                                          </p:val>
                                        </p:tav>
                                      </p:tavLst>
                                    </p:anim>
                                    <p:anim calcmode="lin" valueType="num">
                                      <p:cBhvr additive="base">
                                        <p:cTn id="82" dur="2000" fill="hold"/>
                                        <p:tgtEl>
                                          <p:spTgt spid="3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2000" fill="hold"/>
                                        <p:tgtEl>
                                          <p:spTgt spid="34"/>
                                        </p:tgtEl>
                                        <p:attrNameLst>
                                          <p:attrName>ppt_x</p:attrName>
                                        </p:attrNameLst>
                                      </p:cBhvr>
                                      <p:tavLst>
                                        <p:tav tm="0">
                                          <p:val>
                                            <p:strVal val="#ppt_x"/>
                                          </p:val>
                                        </p:tav>
                                        <p:tav tm="100000">
                                          <p:val>
                                            <p:strVal val="#ppt_x"/>
                                          </p:val>
                                        </p:tav>
                                      </p:tavLst>
                                    </p:anim>
                                    <p:anim calcmode="lin" valueType="num">
                                      <p:cBhvr additive="base">
                                        <p:cTn id="86" dur="2000" fill="hold"/>
                                        <p:tgtEl>
                                          <p:spTgt spid="3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5"/>
                                        </p:tgtEl>
                                        <p:attrNameLst>
                                          <p:attrName>style.visibility</p:attrName>
                                        </p:attrNameLst>
                                      </p:cBhvr>
                                      <p:to>
                                        <p:strVal val="visible"/>
                                      </p:to>
                                    </p:set>
                                    <p:anim calcmode="lin" valueType="num">
                                      <p:cBhvr additive="base">
                                        <p:cTn id="89" dur="2000" fill="hold"/>
                                        <p:tgtEl>
                                          <p:spTgt spid="35"/>
                                        </p:tgtEl>
                                        <p:attrNameLst>
                                          <p:attrName>ppt_x</p:attrName>
                                        </p:attrNameLst>
                                      </p:cBhvr>
                                      <p:tavLst>
                                        <p:tav tm="0">
                                          <p:val>
                                            <p:strVal val="#ppt_x"/>
                                          </p:val>
                                        </p:tav>
                                        <p:tav tm="100000">
                                          <p:val>
                                            <p:strVal val="#ppt_x"/>
                                          </p:val>
                                        </p:tav>
                                      </p:tavLst>
                                    </p:anim>
                                    <p:anim calcmode="lin" valueType="num">
                                      <p:cBhvr additive="base">
                                        <p:cTn id="90" dur="2000" fill="hold"/>
                                        <p:tgtEl>
                                          <p:spTgt spid="3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additive="base">
                                        <p:cTn id="93" dur="2000" fill="hold"/>
                                        <p:tgtEl>
                                          <p:spTgt spid="36"/>
                                        </p:tgtEl>
                                        <p:attrNameLst>
                                          <p:attrName>ppt_x</p:attrName>
                                        </p:attrNameLst>
                                      </p:cBhvr>
                                      <p:tavLst>
                                        <p:tav tm="0">
                                          <p:val>
                                            <p:strVal val="#ppt_x"/>
                                          </p:val>
                                        </p:tav>
                                        <p:tav tm="100000">
                                          <p:val>
                                            <p:strVal val="#ppt_x"/>
                                          </p:val>
                                        </p:tav>
                                      </p:tavLst>
                                    </p:anim>
                                    <p:anim calcmode="lin" valueType="num">
                                      <p:cBhvr additive="base">
                                        <p:cTn id="94" dur="2000" fill="hold"/>
                                        <p:tgtEl>
                                          <p:spTgt spid="3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 calcmode="lin" valueType="num">
                                      <p:cBhvr additive="base">
                                        <p:cTn id="97" dur="2000" fill="hold"/>
                                        <p:tgtEl>
                                          <p:spTgt spid="37"/>
                                        </p:tgtEl>
                                        <p:attrNameLst>
                                          <p:attrName>ppt_x</p:attrName>
                                        </p:attrNameLst>
                                      </p:cBhvr>
                                      <p:tavLst>
                                        <p:tav tm="0">
                                          <p:val>
                                            <p:strVal val="#ppt_x"/>
                                          </p:val>
                                        </p:tav>
                                        <p:tav tm="100000">
                                          <p:val>
                                            <p:strVal val="#ppt_x"/>
                                          </p:val>
                                        </p:tav>
                                      </p:tavLst>
                                    </p:anim>
                                    <p:anim calcmode="lin" valueType="num">
                                      <p:cBhvr additive="base">
                                        <p:cTn id="98" dur="2000" fill="hold"/>
                                        <p:tgtEl>
                                          <p:spTgt spid="3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8"/>
                                        </p:tgtEl>
                                        <p:attrNameLst>
                                          <p:attrName>style.visibility</p:attrName>
                                        </p:attrNameLst>
                                      </p:cBhvr>
                                      <p:to>
                                        <p:strVal val="visible"/>
                                      </p:to>
                                    </p:set>
                                    <p:anim calcmode="lin" valueType="num">
                                      <p:cBhvr additive="base">
                                        <p:cTn id="101" dur="2000" fill="hold"/>
                                        <p:tgtEl>
                                          <p:spTgt spid="38"/>
                                        </p:tgtEl>
                                        <p:attrNameLst>
                                          <p:attrName>ppt_x</p:attrName>
                                        </p:attrNameLst>
                                      </p:cBhvr>
                                      <p:tavLst>
                                        <p:tav tm="0">
                                          <p:val>
                                            <p:strVal val="#ppt_x"/>
                                          </p:val>
                                        </p:tav>
                                        <p:tav tm="100000">
                                          <p:val>
                                            <p:strVal val="#ppt_x"/>
                                          </p:val>
                                        </p:tav>
                                      </p:tavLst>
                                    </p:anim>
                                    <p:anim calcmode="lin" valueType="num">
                                      <p:cBhvr additive="base">
                                        <p:cTn id="102" dur="2000" fill="hold"/>
                                        <p:tgtEl>
                                          <p:spTgt spid="38"/>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anim calcmode="lin" valueType="num">
                                      <p:cBhvr additive="base">
                                        <p:cTn id="105" dur="2000" fill="hold"/>
                                        <p:tgtEl>
                                          <p:spTgt spid="39"/>
                                        </p:tgtEl>
                                        <p:attrNameLst>
                                          <p:attrName>ppt_x</p:attrName>
                                        </p:attrNameLst>
                                      </p:cBhvr>
                                      <p:tavLst>
                                        <p:tav tm="0">
                                          <p:val>
                                            <p:strVal val="#ppt_x"/>
                                          </p:val>
                                        </p:tav>
                                        <p:tav tm="100000">
                                          <p:val>
                                            <p:strVal val="#ppt_x"/>
                                          </p:val>
                                        </p:tav>
                                      </p:tavLst>
                                    </p:anim>
                                    <p:anim calcmode="lin" valueType="num">
                                      <p:cBhvr additive="base">
                                        <p:cTn id="106" dur="2000" fill="hold"/>
                                        <p:tgtEl>
                                          <p:spTgt spid="3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 calcmode="lin" valueType="num">
                                      <p:cBhvr additive="base">
                                        <p:cTn id="109" dur="2000" fill="hold"/>
                                        <p:tgtEl>
                                          <p:spTgt spid="40"/>
                                        </p:tgtEl>
                                        <p:attrNameLst>
                                          <p:attrName>ppt_x</p:attrName>
                                        </p:attrNameLst>
                                      </p:cBhvr>
                                      <p:tavLst>
                                        <p:tav tm="0">
                                          <p:val>
                                            <p:strVal val="#ppt_x"/>
                                          </p:val>
                                        </p:tav>
                                        <p:tav tm="100000">
                                          <p:val>
                                            <p:strVal val="#ppt_x"/>
                                          </p:val>
                                        </p:tav>
                                      </p:tavLst>
                                    </p:anim>
                                    <p:anim calcmode="lin" valueType="num">
                                      <p:cBhvr additive="base">
                                        <p:cTn id="11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animEffect transition="in" filter="barn(inVertical)">
                                      <p:cBhvr>
                                        <p:cTn id="115" dur="500"/>
                                        <p:tgtEl>
                                          <p:spTgt spid="44"/>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5"/>
                                        </p:tgtEl>
                                        <p:attrNameLst>
                                          <p:attrName>style.visibility</p:attrName>
                                        </p:attrNameLst>
                                      </p:cBhvr>
                                      <p:to>
                                        <p:strVal val="visible"/>
                                      </p:to>
                                    </p:set>
                                    <p:animEffect transition="in" filter="barn(inVertical)">
                                      <p:cBhvr>
                                        <p:cTn id="118" dur="500"/>
                                        <p:tgtEl>
                                          <p:spTgt spid="45"/>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7"/>
                                        </p:tgtEl>
                                        <p:attrNameLst>
                                          <p:attrName>style.visibility</p:attrName>
                                        </p:attrNameLst>
                                      </p:cBhvr>
                                      <p:to>
                                        <p:strVal val="visible"/>
                                      </p:to>
                                    </p:set>
                                    <p:animEffect transition="in" filter="barn(inVertical)">
                                      <p:cBhvr>
                                        <p:cTn id="124" dur="500"/>
                                        <p:tgtEl>
                                          <p:spTgt spid="47"/>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barn(inVertical)">
                                      <p:cBhvr>
                                        <p:cTn id="127" dur="500"/>
                                        <p:tgtEl>
                                          <p:spTgt spid="48"/>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xit" presetSubtype="10" fill="hold" grpId="1" nodeType="clickEffect">
                                  <p:stCondLst>
                                    <p:cond delay="0"/>
                                  </p:stCondLst>
                                  <p:childTnLst>
                                    <p:animEffect transition="out" filter="randombar(horizontal)">
                                      <p:cBhvr>
                                        <p:cTn id="131" dur="500"/>
                                        <p:tgtEl>
                                          <p:spTgt spid="44"/>
                                        </p:tgtEl>
                                      </p:cBhvr>
                                    </p:animEffect>
                                    <p:set>
                                      <p:cBhvr>
                                        <p:cTn id="132" dur="1" fill="hold">
                                          <p:stCondLst>
                                            <p:cond delay="499"/>
                                          </p:stCondLst>
                                        </p:cTn>
                                        <p:tgtEl>
                                          <p:spTgt spid="44"/>
                                        </p:tgtEl>
                                        <p:attrNameLst>
                                          <p:attrName>style.visibility</p:attrName>
                                        </p:attrNameLst>
                                      </p:cBhvr>
                                      <p:to>
                                        <p:strVal val="hidden"/>
                                      </p:to>
                                    </p:set>
                                  </p:childTnLst>
                                </p:cTn>
                              </p:par>
                              <p:par>
                                <p:cTn id="133" presetID="14" presetClass="exit" presetSubtype="10" fill="hold" grpId="1" nodeType="withEffect">
                                  <p:stCondLst>
                                    <p:cond delay="0"/>
                                  </p:stCondLst>
                                  <p:childTnLst>
                                    <p:animEffect transition="out" filter="randombar(horizontal)">
                                      <p:cBhvr>
                                        <p:cTn id="134" dur="500"/>
                                        <p:tgtEl>
                                          <p:spTgt spid="45"/>
                                        </p:tgtEl>
                                      </p:cBhvr>
                                    </p:animEffect>
                                    <p:set>
                                      <p:cBhvr>
                                        <p:cTn id="135" dur="1" fill="hold">
                                          <p:stCondLst>
                                            <p:cond delay="499"/>
                                          </p:stCondLst>
                                        </p:cTn>
                                        <p:tgtEl>
                                          <p:spTgt spid="45"/>
                                        </p:tgtEl>
                                        <p:attrNameLst>
                                          <p:attrName>style.visibility</p:attrName>
                                        </p:attrNameLst>
                                      </p:cBhvr>
                                      <p:to>
                                        <p:strVal val="hidden"/>
                                      </p:to>
                                    </p:set>
                                  </p:childTnLst>
                                </p:cTn>
                              </p:par>
                              <p:par>
                                <p:cTn id="136" presetID="14" presetClass="exit" presetSubtype="10" fill="hold" grpId="1" nodeType="withEffect">
                                  <p:stCondLst>
                                    <p:cond delay="0"/>
                                  </p:stCondLst>
                                  <p:childTnLst>
                                    <p:animEffect transition="out" filter="randombar(horizontal)">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cTn>
                              </p:par>
                              <p:par>
                                <p:cTn id="139" presetID="14" presetClass="exit" presetSubtype="10" fill="hold" grpId="1" nodeType="withEffect">
                                  <p:stCondLst>
                                    <p:cond delay="0"/>
                                  </p:stCondLst>
                                  <p:childTnLst>
                                    <p:animEffect transition="out" filter="randombar(horizontal)">
                                      <p:cBhvr>
                                        <p:cTn id="140" dur="500"/>
                                        <p:tgtEl>
                                          <p:spTgt spid="47"/>
                                        </p:tgtEl>
                                      </p:cBhvr>
                                    </p:animEffect>
                                    <p:set>
                                      <p:cBhvr>
                                        <p:cTn id="141" dur="1" fill="hold">
                                          <p:stCondLst>
                                            <p:cond delay="499"/>
                                          </p:stCondLst>
                                        </p:cTn>
                                        <p:tgtEl>
                                          <p:spTgt spid="47"/>
                                        </p:tgtEl>
                                        <p:attrNameLst>
                                          <p:attrName>style.visibility</p:attrName>
                                        </p:attrNameLst>
                                      </p:cBhvr>
                                      <p:to>
                                        <p:strVal val="hidden"/>
                                      </p:to>
                                    </p:set>
                                  </p:childTnLst>
                                </p:cTn>
                              </p:par>
                              <p:par>
                                <p:cTn id="142" presetID="14" presetClass="exit" presetSubtype="10" fill="hold" grpId="1" nodeType="withEffect">
                                  <p:stCondLst>
                                    <p:cond delay="0"/>
                                  </p:stCondLst>
                                  <p:childTnLst>
                                    <p:animEffect transition="out" filter="randombar(horizontal)">
                                      <p:cBhvr>
                                        <p:cTn id="143" dur="500"/>
                                        <p:tgtEl>
                                          <p:spTgt spid="48"/>
                                        </p:tgtEl>
                                      </p:cBhvr>
                                    </p:animEffect>
                                    <p:set>
                                      <p:cBhvr>
                                        <p:cTn id="144" dur="1" fill="hold">
                                          <p:stCondLst>
                                            <p:cond delay="499"/>
                                          </p:stCondLst>
                                        </p:cTn>
                                        <p:tgtEl>
                                          <p:spTgt spid="48"/>
                                        </p:tgtEl>
                                        <p:attrNameLst>
                                          <p:attrName>style.visibility</p:attrName>
                                        </p:attrNameLst>
                                      </p:cBhvr>
                                      <p:to>
                                        <p:strVal val="hidden"/>
                                      </p:to>
                                    </p:set>
                                  </p:childTnLst>
                                </p:cTn>
                              </p:par>
                              <p:par>
                                <p:cTn id="145" presetID="16" presetClass="entr" presetSubtype="21"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barn(inVertical)">
                                      <p:cBhvr>
                                        <p:cTn id="147" dur="500"/>
                                        <p:tgtEl>
                                          <p:spTgt spid="50"/>
                                        </p:tgtEl>
                                      </p:cBhvr>
                                    </p:animEffect>
                                  </p:childTnLst>
                                </p:cTn>
                              </p:par>
                              <p:par>
                                <p:cTn id="148" presetID="16" presetClass="entr" presetSubtype="21" fill="hold" grpId="0" nodeType="withEffect">
                                  <p:stCondLst>
                                    <p:cond delay="0"/>
                                  </p:stCondLst>
                                  <p:childTnLst>
                                    <p:set>
                                      <p:cBhvr>
                                        <p:cTn id="149" dur="1" fill="hold">
                                          <p:stCondLst>
                                            <p:cond delay="0"/>
                                          </p:stCondLst>
                                        </p:cTn>
                                        <p:tgtEl>
                                          <p:spTgt spid="49"/>
                                        </p:tgtEl>
                                        <p:attrNameLst>
                                          <p:attrName>style.visibility</p:attrName>
                                        </p:attrNameLst>
                                      </p:cBhvr>
                                      <p:to>
                                        <p:strVal val="visible"/>
                                      </p:to>
                                    </p:set>
                                    <p:animEffect transition="in" filter="barn(inVertical)">
                                      <p:cBhvr>
                                        <p:cTn id="150" dur="500"/>
                                        <p:tgtEl>
                                          <p:spTgt spid="49"/>
                                        </p:tgtEl>
                                      </p:cBhvr>
                                    </p:animEffect>
                                  </p:childTnLst>
                                </p:cTn>
                              </p:par>
                            </p:childTnLst>
                          </p:cTn>
                        </p:par>
                      </p:childTnLst>
                    </p:cTn>
                  </p:par>
                  <p:par>
                    <p:cTn id="151" fill="hold">
                      <p:stCondLst>
                        <p:cond delay="indefinite"/>
                      </p:stCondLst>
                      <p:childTnLst>
                        <p:par>
                          <p:cTn id="152" fill="hold">
                            <p:stCondLst>
                              <p:cond delay="0"/>
                            </p:stCondLst>
                            <p:childTnLst>
                              <p:par>
                                <p:cTn id="153" presetID="14" presetClass="exit" presetSubtype="10" fill="hold" grpId="1" nodeType="clickEffect">
                                  <p:stCondLst>
                                    <p:cond delay="0"/>
                                  </p:stCondLst>
                                  <p:childTnLst>
                                    <p:animEffect transition="out" filter="randombar(horizontal)">
                                      <p:cBhvr>
                                        <p:cTn id="154" dur="500"/>
                                        <p:tgtEl>
                                          <p:spTgt spid="50"/>
                                        </p:tgtEl>
                                      </p:cBhvr>
                                    </p:animEffect>
                                    <p:set>
                                      <p:cBhvr>
                                        <p:cTn id="155" dur="1" fill="hold">
                                          <p:stCondLst>
                                            <p:cond delay="499"/>
                                          </p:stCondLst>
                                        </p:cTn>
                                        <p:tgtEl>
                                          <p:spTgt spid="50"/>
                                        </p:tgtEl>
                                        <p:attrNameLst>
                                          <p:attrName>style.visibility</p:attrName>
                                        </p:attrNameLst>
                                      </p:cBhvr>
                                      <p:to>
                                        <p:strVal val="hidden"/>
                                      </p:to>
                                    </p:set>
                                  </p:childTnLst>
                                </p:cTn>
                              </p:par>
                              <p:par>
                                <p:cTn id="156" presetID="14" presetClass="exit" presetSubtype="10" fill="hold" grpId="1" nodeType="withEffect">
                                  <p:stCondLst>
                                    <p:cond delay="0"/>
                                  </p:stCondLst>
                                  <p:childTnLst>
                                    <p:animEffect transition="out" filter="randombar(horizontal)">
                                      <p:cBhvr>
                                        <p:cTn id="157" dur="500"/>
                                        <p:tgtEl>
                                          <p:spTgt spid="49"/>
                                        </p:tgtEl>
                                      </p:cBhvr>
                                    </p:animEffect>
                                    <p:set>
                                      <p:cBhvr>
                                        <p:cTn id="158" dur="1" fill="hold">
                                          <p:stCondLst>
                                            <p:cond delay="499"/>
                                          </p:stCondLst>
                                        </p:cTn>
                                        <p:tgtEl>
                                          <p:spTgt spid="49"/>
                                        </p:tgtEl>
                                        <p:attrNameLst>
                                          <p:attrName>style.visibility</p:attrName>
                                        </p:attrNameLst>
                                      </p:cBhvr>
                                      <p:to>
                                        <p:strVal val="hidden"/>
                                      </p:to>
                                    </p:set>
                                  </p:childTnLst>
                                </p:cTn>
                              </p:par>
                              <p:par>
                                <p:cTn id="159" presetID="22" presetClass="entr" presetSubtype="4" fill="hold" grpId="0" nodeType="withEffect">
                                  <p:stCondLst>
                                    <p:cond delay="0"/>
                                  </p:stCondLst>
                                  <p:childTnLst>
                                    <p:set>
                                      <p:cBhvr>
                                        <p:cTn id="160" dur="1" fill="hold">
                                          <p:stCondLst>
                                            <p:cond delay="0"/>
                                          </p:stCondLst>
                                        </p:cTn>
                                        <p:tgtEl>
                                          <p:spTgt spid="51"/>
                                        </p:tgtEl>
                                        <p:attrNameLst>
                                          <p:attrName>style.visibility</p:attrName>
                                        </p:attrNameLst>
                                      </p:cBhvr>
                                      <p:to>
                                        <p:strVal val="visible"/>
                                      </p:to>
                                    </p:set>
                                    <p:animEffect transition="in" filter="wipe(down)">
                                      <p:cBhvr>
                                        <p:cTn id="161" dur="500"/>
                                        <p:tgtEl>
                                          <p:spTgt spid="51"/>
                                        </p:tgtEl>
                                      </p:cBhvr>
                                    </p:animEffect>
                                  </p:childTnLst>
                                </p:cTn>
                              </p:par>
                              <p:par>
                                <p:cTn id="162" presetID="22" presetClass="entr" presetSubtype="4" fill="hold" grpId="0" nodeType="withEffect">
                                  <p:stCondLst>
                                    <p:cond delay="0"/>
                                  </p:stCondLst>
                                  <p:childTnLst>
                                    <p:set>
                                      <p:cBhvr>
                                        <p:cTn id="163" dur="1" fill="hold">
                                          <p:stCondLst>
                                            <p:cond delay="0"/>
                                          </p:stCondLst>
                                        </p:cTn>
                                        <p:tgtEl>
                                          <p:spTgt spid="53"/>
                                        </p:tgtEl>
                                        <p:attrNameLst>
                                          <p:attrName>style.visibility</p:attrName>
                                        </p:attrNameLst>
                                      </p:cBhvr>
                                      <p:to>
                                        <p:strVal val="visible"/>
                                      </p:to>
                                    </p:set>
                                    <p:animEffect transition="in" filter="wipe(down)">
                                      <p:cBhvr>
                                        <p:cTn id="164" dur="500"/>
                                        <p:tgtEl>
                                          <p:spTgt spid="53"/>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54"/>
                                        </p:tgtEl>
                                        <p:attrNameLst>
                                          <p:attrName>style.visibility</p:attrName>
                                        </p:attrNameLst>
                                      </p:cBhvr>
                                      <p:to>
                                        <p:strVal val="visible"/>
                                      </p:to>
                                    </p:set>
                                    <p:animEffect transition="in" filter="wipe(down)">
                                      <p:cBhvr>
                                        <p:cTn id="167" dur="500"/>
                                        <p:tgtEl>
                                          <p:spTgt spid="54"/>
                                        </p:tgtEl>
                                      </p:cBhvr>
                                    </p:animEffect>
                                  </p:childTnLst>
                                </p:cTn>
                              </p:par>
                            </p:childTnLst>
                          </p:cTn>
                        </p:par>
                      </p:childTnLst>
                    </p:cTn>
                  </p:par>
                  <p:par>
                    <p:cTn id="168" fill="hold">
                      <p:stCondLst>
                        <p:cond delay="indefinite"/>
                      </p:stCondLst>
                      <p:childTnLst>
                        <p:par>
                          <p:cTn id="169" fill="hold">
                            <p:stCondLst>
                              <p:cond delay="0"/>
                            </p:stCondLst>
                            <p:childTnLst>
                              <p:par>
                                <p:cTn id="170" presetID="14" presetClass="exit" presetSubtype="10" fill="hold" grpId="1" nodeType="clickEffect">
                                  <p:stCondLst>
                                    <p:cond delay="0"/>
                                  </p:stCondLst>
                                  <p:childTnLst>
                                    <p:animEffect transition="out" filter="randombar(horizontal)">
                                      <p:cBhvr>
                                        <p:cTn id="171" dur="500"/>
                                        <p:tgtEl>
                                          <p:spTgt spid="51"/>
                                        </p:tgtEl>
                                      </p:cBhvr>
                                    </p:animEffect>
                                    <p:set>
                                      <p:cBhvr>
                                        <p:cTn id="172" dur="1" fill="hold">
                                          <p:stCondLst>
                                            <p:cond delay="499"/>
                                          </p:stCondLst>
                                        </p:cTn>
                                        <p:tgtEl>
                                          <p:spTgt spid="51"/>
                                        </p:tgtEl>
                                        <p:attrNameLst>
                                          <p:attrName>style.visibility</p:attrName>
                                        </p:attrNameLst>
                                      </p:cBhvr>
                                      <p:to>
                                        <p:strVal val="hidden"/>
                                      </p:to>
                                    </p:set>
                                  </p:childTnLst>
                                </p:cTn>
                              </p:par>
                              <p:par>
                                <p:cTn id="173" presetID="14" presetClass="exit" presetSubtype="10" fill="hold" grpId="1" nodeType="withEffect">
                                  <p:stCondLst>
                                    <p:cond delay="0"/>
                                  </p:stCondLst>
                                  <p:childTnLst>
                                    <p:animEffect transition="out" filter="randombar(horizontal)">
                                      <p:cBhvr>
                                        <p:cTn id="174" dur="500"/>
                                        <p:tgtEl>
                                          <p:spTgt spid="53"/>
                                        </p:tgtEl>
                                      </p:cBhvr>
                                    </p:animEffect>
                                    <p:set>
                                      <p:cBhvr>
                                        <p:cTn id="175" dur="1" fill="hold">
                                          <p:stCondLst>
                                            <p:cond delay="499"/>
                                          </p:stCondLst>
                                        </p:cTn>
                                        <p:tgtEl>
                                          <p:spTgt spid="53"/>
                                        </p:tgtEl>
                                        <p:attrNameLst>
                                          <p:attrName>style.visibility</p:attrName>
                                        </p:attrNameLst>
                                      </p:cBhvr>
                                      <p:to>
                                        <p:strVal val="hidden"/>
                                      </p:to>
                                    </p:set>
                                  </p:childTnLst>
                                </p:cTn>
                              </p:par>
                              <p:par>
                                <p:cTn id="176" presetID="14" presetClass="exit" presetSubtype="10" fill="hold" grpId="1" nodeType="withEffect">
                                  <p:stCondLst>
                                    <p:cond delay="0"/>
                                  </p:stCondLst>
                                  <p:childTnLst>
                                    <p:animEffect transition="out" filter="randombar(horizontal)">
                                      <p:cBhvr>
                                        <p:cTn id="177" dur="500"/>
                                        <p:tgtEl>
                                          <p:spTgt spid="54"/>
                                        </p:tgtEl>
                                      </p:cBhvr>
                                    </p:animEffect>
                                    <p:set>
                                      <p:cBhvr>
                                        <p:cTn id="178" dur="1" fill="hold">
                                          <p:stCondLst>
                                            <p:cond delay="499"/>
                                          </p:stCondLst>
                                        </p:cTn>
                                        <p:tgtEl>
                                          <p:spTgt spid="54"/>
                                        </p:tgtEl>
                                        <p:attrNameLst>
                                          <p:attrName>style.visibility</p:attrName>
                                        </p:attrNameLst>
                                      </p:cBhvr>
                                      <p:to>
                                        <p:strVal val="hidden"/>
                                      </p:to>
                                    </p:set>
                                  </p:childTnLst>
                                </p:cTn>
                              </p:par>
                              <p:par>
                                <p:cTn id="179" presetID="22" presetClass="entr" presetSubtype="4" fill="hold" grpId="0" nodeType="with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down)">
                                      <p:cBhvr>
                                        <p:cTn id="181" dur="500"/>
                                        <p:tgtEl>
                                          <p:spTgt spid="52"/>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55"/>
                                        </p:tgtEl>
                                        <p:attrNameLst>
                                          <p:attrName>style.visibility</p:attrName>
                                        </p:attrNameLst>
                                      </p:cBhvr>
                                      <p:to>
                                        <p:strVal val="visible"/>
                                      </p:to>
                                    </p:set>
                                    <p:animEffect transition="in" filter="wipe(down)">
                                      <p:cBhvr>
                                        <p:cTn id="184" dur="500"/>
                                        <p:tgtEl>
                                          <p:spTgt spid="55"/>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56"/>
                                        </p:tgtEl>
                                        <p:attrNameLst>
                                          <p:attrName>style.visibility</p:attrName>
                                        </p:attrNameLst>
                                      </p:cBhvr>
                                      <p:to>
                                        <p:strVal val="visible"/>
                                      </p:to>
                                    </p:set>
                                    <p:animEffect transition="in" filter="wipe(down)">
                                      <p:cBhvr>
                                        <p:cTn id="187" dur="500"/>
                                        <p:tgtEl>
                                          <p:spTgt spid="56"/>
                                        </p:tgtEl>
                                      </p:cBhvr>
                                    </p:animEffect>
                                  </p:childTnLst>
                                </p:cTn>
                              </p:par>
                            </p:childTnLst>
                          </p:cTn>
                        </p:par>
                      </p:childTnLst>
                    </p:cTn>
                  </p:par>
                  <p:par>
                    <p:cTn id="188" fill="hold">
                      <p:stCondLst>
                        <p:cond delay="indefinite"/>
                      </p:stCondLst>
                      <p:childTnLst>
                        <p:par>
                          <p:cTn id="189" fill="hold">
                            <p:stCondLst>
                              <p:cond delay="0"/>
                            </p:stCondLst>
                            <p:childTnLst>
                              <p:par>
                                <p:cTn id="190" presetID="14" presetClass="exit" presetSubtype="10" fill="hold" grpId="1" nodeType="clickEffect">
                                  <p:stCondLst>
                                    <p:cond delay="0"/>
                                  </p:stCondLst>
                                  <p:childTnLst>
                                    <p:animEffect transition="out" filter="randombar(horizontal)">
                                      <p:cBhvr>
                                        <p:cTn id="191" dur="500"/>
                                        <p:tgtEl>
                                          <p:spTgt spid="52"/>
                                        </p:tgtEl>
                                      </p:cBhvr>
                                    </p:animEffect>
                                    <p:set>
                                      <p:cBhvr>
                                        <p:cTn id="192" dur="1" fill="hold">
                                          <p:stCondLst>
                                            <p:cond delay="499"/>
                                          </p:stCondLst>
                                        </p:cTn>
                                        <p:tgtEl>
                                          <p:spTgt spid="52"/>
                                        </p:tgtEl>
                                        <p:attrNameLst>
                                          <p:attrName>style.visibility</p:attrName>
                                        </p:attrNameLst>
                                      </p:cBhvr>
                                      <p:to>
                                        <p:strVal val="hidden"/>
                                      </p:to>
                                    </p:set>
                                  </p:childTnLst>
                                </p:cTn>
                              </p:par>
                              <p:par>
                                <p:cTn id="193" presetID="14" presetClass="exit" presetSubtype="10" fill="hold" grpId="1" nodeType="withEffect">
                                  <p:stCondLst>
                                    <p:cond delay="0"/>
                                  </p:stCondLst>
                                  <p:childTnLst>
                                    <p:animEffect transition="out" filter="randombar(horizontal)">
                                      <p:cBhvr>
                                        <p:cTn id="194" dur="500"/>
                                        <p:tgtEl>
                                          <p:spTgt spid="55"/>
                                        </p:tgtEl>
                                      </p:cBhvr>
                                    </p:animEffect>
                                    <p:set>
                                      <p:cBhvr>
                                        <p:cTn id="195" dur="1" fill="hold">
                                          <p:stCondLst>
                                            <p:cond delay="499"/>
                                          </p:stCondLst>
                                        </p:cTn>
                                        <p:tgtEl>
                                          <p:spTgt spid="55"/>
                                        </p:tgtEl>
                                        <p:attrNameLst>
                                          <p:attrName>style.visibility</p:attrName>
                                        </p:attrNameLst>
                                      </p:cBhvr>
                                      <p:to>
                                        <p:strVal val="hidden"/>
                                      </p:to>
                                    </p:set>
                                  </p:childTnLst>
                                </p:cTn>
                              </p:par>
                              <p:par>
                                <p:cTn id="196" presetID="14" presetClass="exit" presetSubtype="10" fill="hold" grpId="1" nodeType="withEffect">
                                  <p:stCondLst>
                                    <p:cond delay="0"/>
                                  </p:stCondLst>
                                  <p:childTnLst>
                                    <p:animEffect transition="out" filter="randombar(horizontal)">
                                      <p:cBhvr>
                                        <p:cTn id="197" dur="500"/>
                                        <p:tgtEl>
                                          <p:spTgt spid="56"/>
                                        </p:tgtEl>
                                      </p:cBhvr>
                                    </p:animEffect>
                                    <p:set>
                                      <p:cBhvr>
                                        <p:cTn id="198" dur="1" fill="hold">
                                          <p:stCondLst>
                                            <p:cond delay="499"/>
                                          </p:stCondLst>
                                        </p:cTn>
                                        <p:tgtEl>
                                          <p:spTgt spid="56"/>
                                        </p:tgtEl>
                                        <p:attrNameLst>
                                          <p:attrName>style.visibility</p:attrName>
                                        </p:attrNameLst>
                                      </p:cBhvr>
                                      <p:to>
                                        <p:strVal val="hidden"/>
                                      </p:to>
                                    </p:set>
                                  </p:childTnLst>
                                </p:cTn>
                              </p:par>
                              <p:par>
                                <p:cTn id="199" presetID="16" presetClass="entr" presetSubtype="21" fill="hold" grpId="0" nodeType="withEffect">
                                  <p:stCondLst>
                                    <p:cond delay="0"/>
                                  </p:stCondLst>
                                  <p:childTnLst>
                                    <p:set>
                                      <p:cBhvr>
                                        <p:cTn id="200" dur="1" fill="hold">
                                          <p:stCondLst>
                                            <p:cond delay="0"/>
                                          </p:stCondLst>
                                        </p:cTn>
                                        <p:tgtEl>
                                          <p:spTgt spid="13"/>
                                        </p:tgtEl>
                                        <p:attrNameLst>
                                          <p:attrName>style.visibility</p:attrName>
                                        </p:attrNameLst>
                                      </p:cBhvr>
                                      <p:to>
                                        <p:strVal val="visible"/>
                                      </p:to>
                                    </p:set>
                                    <p:animEffect transition="in" filter="barn(inVertical)">
                                      <p:cBhvr>
                                        <p:cTn id="201" dur="500"/>
                                        <p:tgtEl>
                                          <p:spTgt spid="13"/>
                                        </p:tgtEl>
                                      </p:cBhvr>
                                    </p:animEffect>
                                  </p:childTnLst>
                                </p:cTn>
                              </p:par>
                              <p:par>
                                <p:cTn id="202" presetID="16" presetClass="entr" presetSubtype="21" fill="hold" grpId="0" nodeType="withEffect">
                                  <p:stCondLst>
                                    <p:cond delay="0"/>
                                  </p:stCondLst>
                                  <p:childTnLst>
                                    <p:set>
                                      <p:cBhvr>
                                        <p:cTn id="203" dur="1" fill="hold">
                                          <p:stCondLst>
                                            <p:cond delay="0"/>
                                          </p:stCondLst>
                                        </p:cTn>
                                        <p:tgtEl>
                                          <p:spTgt spid="14"/>
                                        </p:tgtEl>
                                        <p:attrNameLst>
                                          <p:attrName>style.visibility</p:attrName>
                                        </p:attrNameLst>
                                      </p:cBhvr>
                                      <p:to>
                                        <p:strVal val="visible"/>
                                      </p:to>
                                    </p:set>
                                    <p:animEffect transition="in" filter="barn(inVertical)">
                                      <p:cBhvr>
                                        <p:cTn id="204" dur="500"/>
                                        <p:tgtEl>
                                          <p:spTgt spid="14"/>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15"/>
                                        </p:tgtEl>
                                        <p:attrNameLst>
                                          <p:attrName>style.visibility</p:attrName>
                                        </p:attrNameLst>
                                      </p:cBhvr>
                                      <p:to>
                                        <p:strVal val="visible"/>
                                      </p:to>
                                    </p:set>
                                    <p:animEffect transition="in" filter="barn(inVertical)">
                                      <p:cBhvr>
                                        <p:cTn id="207" dur="500"/>
                                        <p:tgtEl>
                                          <p:spTgt spid="15"/>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6"/>
                                        </p:tgtEl>
                                        <p:attrNameLst>
                                          <p:attrName>style.visibility</p:attrName>
                                        </p:attrNameLst>
                                      </p:cBhvr>
                                      <p:to>
                                        <p:strVal val="visible"/>
                                      </p:to>
                                    </p:set>
                                    <p:animEffect transition="in" filter="barn(inVertical)">
                                      <p:cBhvr>
                                        <p:cTn id="210" dur="500"/>
                                        <p:tgtEl>
                                          <p:spTgt spid="16"/>
                                        </p:tgtEl>
                                      </p:cBhvr>
                                    </p:animEffect>
                                  </p:childTnLst>
                                </p:cTn>
                              </p:par>
                              <p:par>
                                <p:cTn id="211" presetID="16" presetClass="entr" presetSubtype="21" fill="hold" nodeType="withEffect">
                                  <p:stCondLst>
                                    <p:cond delay="0"/>
                                  </p:stCondLst>
                                  <p:childTnLst>
                                    <p:set>
                                      <p:cBhvr>
                                        <p:cTn id="212" dur="1" fill="hold">
                                          <p:stCondLst>
                                            <p:cond delay="0"/>
                                          </p:stCondLst>
                                        </p:cTn>
                                        <p:tgtEl>
                                          <p:spTgt spid="43"/>
                                        </p:tgtEl>
                                        <p:attrNameLst>
                                          <p:attrName>style.visibility</p:attrName>
                                        </p:attrNameLst>
                                      </p:cBhvr>
                                      <p:to>
                                        <p:strVal val="visible"/>
                                      </p:to>
                                    </p:set>
                                    <p:animEffect transition="in" filter="barn(inVertical)">
                                      <p:cBhvr>
                                        <p:cTn id="213" dur="500"/>
                                        <p:tgtEl>
                                          <p:spTgt spid="43"/>
                                        </p:tgtEl>
                                      </p:cBhvr>
                                    </p:animEffect>
                                  </p:childTnLst>
                                </p:cTn>
                              </p:par>
                              <p:par>
                                <p:cTn id="214" presetID="14" presetClass="entr" presetSubtype="10" fill="hold" grpId="0" nodeType="withEffect">
                                  <p:stCondLst>
                                    <p:cond delay="0"/>
                                  </p:stCondLst>
                                  <p:childTnLst>
                                    <p:set>
                                      <p:cBhvr>
                                        <p:cTn id="215" dur="1" fill="hold">
                                          <p:stCondLst>
                                            <p:cond delay="0"/>
                                          </p:stCondLst>
                                        </p:cTn>
                                        <p:tgtEl>
                                          <p:spTgt spid="5"/>
                                        </p:tgtEl>
                                        <p:attrNameLst>
                                          <p:attrName>style.visibility</p:attrName>
                                        </p:attrNameLst>
                                      </p:cBhvr>
                                      <p:to>
                                        <p:strVal val="visible"/>
                                      </p:to>
                                    </p:set>
                                    <p:animEffect transition="in" filter="randombar(horizontal)">
                                      <p:cBhvr>
                                        <p:cTn id="216" dur="500"/>
                                        <p:tgtEl>
                                          <p:spTgt spid="5"/>
                                        </p:tgtEl>
                                      </p:cBhvr>
                                    </p:animEffect>
                                  </p:childTnLst>
                                </p:cTn>
                              </p:par>
                              <p:par>
                                <p:cTn id="217" presetID="6" presetClass="entr" presetSubtype="16" fill="hold"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circle(in)">
                                      <p:cBhvr>
                                        <p:cTn id="219" dur="2000"/>
                                        <p:tgtEl>
                                          <p:spTgt spid="57"/>
                                        </p:tgtEl>
                                      </p:cBhvr>
                                    </p:animEffect>
                                  </p:childTnLst>
                                </p:cTn>
                              </p:par>
                              <p:par>
                                <p:cTn id="220" presetID="6" presetClass="entr" presetSubtype="16" fill="hold" nodeType="withEffect">
                                  <p:stCondLst>
                                    <p:cond delay="0"/>
                                  </p:stCondLst>
                                  <p:childTnLst>
                                    <p:set>
                                      <p:cBhvr>
                                        <p:cTn id="221" dur="1" fill="hold">
                                          <p:stCondLst>
                                            <p:cond delay="0"/>
                                          </p:stCondLst>
                                        </p:cTn>
                                        <p:tgtEl>
                                          <p:spTgt spid="58"/>
                                        </p:tgtEl>
                                        <p:attrNameLst>
                                          <p:attrName>style.visibility</p:attrName>
                                        </p:attrNameLst>
                                      </p:cBhvr>
                                      <p:to>
                                        <p:strVal val="visible"/>
                                      </p:to>
                                    </p:set>
                                    <p:animEffect transition="in" filter="circle(in)">
                                      <p:cBhvr>
                                        <p:cTn id="222" dur="2000"/>
                                        <p:tgtEl>
                                          <p:spTgt spid="58"/>
                                        </p:tgtEl>
                                      </p:cBhvr>
                                    </p:animEffect>
                                  </p:childTnLst>
                                </p:cTn>
                              </p:par>
                              <p:par>
                                <p:cTn id="223" presetID="6" presetClass="entr" presetSubtype="16" fill="hold" nodeType="withEffect">
                                  <p:stCondLst>
                                    <p:cond delay="0"/>
                                  </p:stCondLst>
                                  <p:childTnLst>
                                    <p:set>
                                      <p:cBhvr>
                                        <p:cTn id="224" dur="1" fill="hold">
                                          <p:stCondLst>
                                            <p:cond delay="0"/>
                                          </p:stCondLst>
                                        </p:cTn>
                                        <p:tgtEl>
                                          <p:spTgt spid="59"/>
                                        </p:tgtEl>
                                        <p:attrNameLst>
                                          <p:attrName>style.visibility</p:attrName>
                                        </p:attrNameLst>
                                      </p:cBhvr>
                                      <p:to>
                                        <p:strVal val="visible"/>
                                      </p:to>
                                    </p:set>
                                    <p:animEffect transition="in" filter="circle(in)">
                                      <p:cBhvr>
                                        <p:cTn id="225" dur="2000"/>
                                        <p:tgtEl>
                                          <p:spTgt spid="59"/>
                                        </p:tgtEl>
                                      </p:cBhvr>
                                    </p:animEffect>
                                  </p:childTnLst>
                                </p:cTn>
                              </p:par>
                              <p:par>
                                <p:cTn id="226" presetID="6" presetClass="entr" presetSubtype="16"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Effect transition="in" filter="circle(in)">
                                      <p:cBhvr>
                                        <p:cTn id="228"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182</a:t>
            </a:fld>
            <a:endParaRPr lang="sk-SK"/>
          </a:p>
        </p:txBody>
      </p:sp>
      <p:sp>
        <p:nvSpPr>
          <p:cNvPr id="5" name="Zaoblený obdĺžnik 8">
            <a:extLst>
              <a:ext uri="{FF2B5EF4-FFF2-40B4-BE49-F238E27FC236}">
                <a16:creationId xmlns:a16="http://schemas.microsoft.com/office/drawing/2014/main" id="{CF5AFC67-91F3-456E-844A-F30B1D3FC9F0}"/>
              </a:ext>
            </a:extLst>
          </p:cNvPr>
          <p:cNvSpPr/>
          <p:nvPr/>
        </p:nvSpPr>
        <p:spPr>
          <a:xfrm>
            <a:off x="188430" y="136525"/>
            <a:ext cx="6353047"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POPIS A TVORBA OBRÁZKOV</a:t>
            </a:r>
          </a:p>
        </p:txBody>
      </p:sp>
      <p:sp>
        <p:nvSpPr>
          <p:cNvPr id="7" name="BlokTextu 6">
            <a:extLst>
              <a:ext uri="{FF2B5EF4-FFF2-40B4-BE49-F238E27FC236}">
                <a16:creationId xmlns:a16="http://schemas.microsoft.com/office/drawing/2014/main" id="{5EDD5EE8-389B-4516-9C38-832E35CFD16A}"/>
              </a:ext>
            </a:extLst>
          </p:cNvPr>
          <p:cNvSpPr txBox="1"/>
          <p:nvPr/>
        </p:nvSpPr>
        <p:spPr>
          <a:xfrm>
            <a:off x="2003445" y="2880508"/>
            <a:ext cx="2592288" cy="1323439"/>
          </a:xfrm>
          <a:prstGeom prst="rect">
            <a:avLst/>
          </a:prstGeom>
          <a:noFill/>
        </p:spPr>
        <p:txBody>
          <a:bodyPr wrap="square" rtlCol="0">
            <a:spAutoFit/>
          </a:bodyPr>
          <a:lstStyle/>
          <a:p>
            <a:r>
              <a:rPr lang="sk-SK" sz="4000" dirty="0"/>
              <a:t>Obrázok 1</a:t>
            </a:r>
          </a:p>
          <a:p>
            <a:r>
              <a:rPr lang="sk-SK" sz="4000" dirty="0"/>
              <a:t>Obr. 1</a:t>
            </a:r>
          </a:p>
        </p:txBody>
      </p:sp>
      <p:pic>
        <p:nvPicPr>
          <p:cNvPr id="10" name="Picture 2" descr="http://cdn.cultofandroid.com/wp-content/uploads/2012/04/shock.jpg">
            <a:extLst>
              <a:ext uri="{FF2B5EF4-FFF2-40B4-BE49-F238E27FC236}">
                <a16:creationId xmlns:a16="http://schemas.microsoft.com/office/drawing/2014/main" id="{BFFC316D-2C60-471C-BB8F-A95670D896B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260029" y="1272879"/>
            <a:ext cx="996902" cy="13063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better-world-energy.com/wp-content/uploads/2012/08/Like_Blog_Post.png">
            <a:extLst>
              <a:ext uri="{FF2B5EF4-FFF2-40B4-BE49-F238E27FC236}">
                <a16:creationId xmlns:a16="http://schemas.microsoft.com/office/drawing/2014/main" id="{4E9F0D05-C43A-4E3B-B99E-1B16FD48ED04}"/>
              </a:ext>
            </a:extLst>
          </p:cNvPr>
          <p:cNvPicPr>
            <a:picLocks noChangeAspect="1" noChangeArrowheads="1"/>
          </p:cNvPicPr>
          <p:nvPr/>
        </p:nvPicPr>
        <p:blipFill>
          <a:blip r:embed="rId3" cstate="screen">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2507501" y="1553665"/>
            <a:ext cx="1025528" cy="1025528"/>
          </a:xfrm>
          <a:prstGeom prst="rect">
            <a:avLst/>
          </a:prstGeom>
          <a:noFill/>
          <a:extLst>
            <a:ext uri="{909E8E84-426E-40DD-AFC4-6F175D3DCCD1}">
              <a14:hiddenFill xmlns:a14="http://schemas.microsoft.com/office/drawing/2010/main">
                <a:solidFill>
                  <a:srgbClr val="FFFFFF"/>
                </a:solidFill>
              </a14:hiddenFill>
            </a:ext>
          </a:extLst>
        </p:spPr>
      </p:pic>
      <p:sp>
        <p:nvSpPr>
          <p:cNvPr id="12" name="BlokTextu 11">
            <a:extLst>
              <a:ext uri="{FF2B5EF4-FFF2-40B4-BE49-F238E27FC236}">
                <a16:creationId xmlns:a16="http://schemas.microsoft.com/office/drawing/2014/main" id="{9EB5EE32-BC3F-4886-B7FA-8C44103CC1BC}"/>
              </a:ext>
            </a:extLst>
          </p:cNvPr>
          <p:cNvSpPr txBox="1"/>
          <p:nvPr/>
        </p:nvSpPr>
        <p:spPr>
          <a:xfrm>
            <a:off x="6035893" y="2894522"/>
            <a:ext cx="3456384" cy="2554545"/>
          </a:xfrm>
          <a:prstGeom prst="rect">
            <a:avLst/>
          </a:prstGeom>
          <a:noFill/>
        </p:spPr>
        <p:txBody>
          <a:bodyPr wrap="square" rtlCol="0">
            <a:spAutoFit/>
          </a:bodyPr>
          <a:lstStyle/>
          <a:p>
            <a:r>
              <a:rPr lang="sk-SK" sz="4000" dirty="0">
                <a:solidFill>
                  <a:srgbClr val="FF0000"/>
                </a:solidFill>
              </a:rPr>
              <a:t>Obrázok č. 1</a:t>
            </a:r>
          </a:p>
          <a:p>
            <a:r>
              <a:rPr lang="sk-SK" sz="4000" dirty="0">
                <a:solidFill>
                  <a:srgbClr val="FF0000"/>
                </a:solidFill>
              </a:rPr>
              <a:t>Obr. č. 1</a:t>
            </a:r>
          </a:p>
          <a:p>
            <a:r>
              <a:rPr lang="sk-SK" sz="4000" dirty="0">
                <a:solidFill>
                  <a:srgbClr val="FF0000"/>
                </a:solidFill>
              </a:rPr>
              <a:t>Obrázok: 1</a:t>
            </a:r>
          </a:p>
          <a:p>
            <a:r>
              <a:rPr lang="sk-SK" sz="4000" dirty="0">
                <a:solidFill>
                  <a:srgbClr val="FF0000"/>
                </a:solidFill>
              </a:rPr>
              <a:t>Obrázok - 1</a:t>
            </a:r>
          </a:p>
        </p:txBody>
      </p:sp>
    </p:spTree>
    <p:extLst>
      <p:ext uri="{BB962C8B-B14F-4D97-AF65-F5344CB8AC3E}">
        <p14:creationId xmlns:p14="http://schemas.microsoft.com/office/powerpoint/2010/main" val="28024593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183</a:t>
            </a:fld>
            <a:endParaRPr lang="sk-SK"/>
          </a:p>
        </p:txBody>
      </p:sp>
      <p:pic>
        <p:nvPicPr>
          <p:cNvPr id="7" name="Picture 2">
            <a:extLst>
              <a:ext uri="{FF2B5EF4-FFF2-40B4-BE49-F238E27FC236}">
                <a16:creationId xmlns:a16="http://schemas.microsoft.com/office/drawing/2014/main" id="{1A182D00-ADF2-42F3-A8A3-3852A11CF4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09787" y="302593"/>
            <a:ext cx="7972425" cy="5657850"/>
          </a:xfrm>
          <a:prstGeom prst="rect">
            <a:avLst/>
          </a:prstGeom>
          <a:noFill/>
          <a:ln w="9525">
            <a:noFill/>
            <a:miter lim="800000"/>
            <a:headEnd/>
            <a:tailEnd/>
          </a:ln>
        </p:spPr>
      </p:pic>
      <p:pic>
        <p:nvPicPr>
          <p:cNvPr id="10" name="Picture 2" descr="http://cdn.cultofandroid.com/wp-content/uploads/2012/04/shock.jpg">
            <a:extLst>
              <a:ext uri="{FF2B5EF4-FFF2-40B4-BE49-F238E27FC236}">
                <a16:creationId xmlns:a16="http://schemas.microsoft.com/office/drawing/2014/main" id="{12EF993B-118C-43C1-90F4-3B42D5D3C8E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3523" y="2438182"/>
            <a:ext cx="1156264" cy="1515138"/>
          </a:xfrm>
          <a:prstGeom prst="rect">
            <a:avLst/>
          </a:prstGeom>
          <a:noFill/>
          <a:extLst>
            <a:ext uri="{909E8E84-426E-40DD-AFC4-6F175D3DCCD1}">
              <a14:hiddenFill xmlns:a14="http://schemas.microsoft.com/office/drawing/2010/main">
                <a:solidFill>
                  <a:srgbClr val="FFFFFF"/>
                </a:solidFill>
              </a14:hiddenFill>
            </a:ext>
          </a:extLst>
        </p:spPr>
      </p:pic>
      <p:sp>
        <p:nvSpPr>
          <p:cNvPr id="11" name="BlokTextu 10">
            <a:extLst>
              <a:ext uri="{FF2B5EF4-FFF2-40B4-BE49-F238E27FC236}">
                <a16:creationId xmlns:a16="http://schemas.microsoft.com/office/drawing/2014/main" id="{43912924-B05A-4B8A-A360-BADCCCB91B49}"/>
              </a:ext>
            </a:extLst>
          </p:cNvPr>
          <p:cNvSpPr txBox="1"/>
          <p:nvPr/>
        </p:nvSpPr>
        <p:spPr>
          <a:xfrm rot="21294605">
            <a:off x="2331593" y="730022"/>
            <a:ext cx="7168654" cy="3416320"/>
          </a:xfrm>
          <a:prstGeom prst="rect">
            <a:avLst/>
          </a:prstGeom>
          <a:noFill/>
        </p:spPr>
        <p:txBody>
          <a:bodyPr wrap="square" rtlCol="0">
            <a:spAutoFit/>
          </a:bodyPr>
          <a:lstStyle/>
          <a:p>
            <a:pPr algn="ctr"/>
            <a:r>
              <a:rPr lang="sk-SK" sz="5400" b="1" dirty="0">
                <a:ln>
                  <a:solidFill>
                    <a:schemeClr val="tx1"/>
                  </a:solidFill>
                </a:ln>
                <a:solidFill>
                  <a:srgbClr val="FF0000"/>
                </a:solidFill>
              </a:rPr>
              <a:t>NEKVALITNÝ OBRÁZOK </a:t>
            </a:r>
          </a:p>
          <a:p>
            <a:pPr algn="ctr"/>
            <a:r>
              <a:rPr lang="sk-SK" sz="5400" b="1" dirty="0">
                <a:ln>
                  <a:solidFill>
                    <a:schemeClr val="tx1"/>
                  </a:solidFill>
                </a:ln>
                <a:solidFill>
                  <a:srgbClr val="FF0000"/>
                </a:solidFill>
              </a:rPr>
              <a:t>Z DÔVODU NÍZKEHO ROZLÍŠENIA</a:t>
            </a:r>
          </a:p>
        </p:txBody>
      </p:sp>
    </p:spTree>
    <p:extLst>
      <p:ext uri="{BB962C8B-B14F-4D97-AF65-F5344CB8AC3E}">
        <p14:creationId xmlns:p14="http://schemas.microsoft.com/office/powerpoint/2010/main" val="190520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184</a:t>
            </a:fld>
            <a:endParaRPr lang="sk-SK"/>
          </a:p>
        </p:txBody>
      </p:sp>
      <p:pic>
        <p:nvPicPr>
          <p:cNvPr id="5" name="Picture 2">
            <a:extLst>
              <a:ext uri="{FF2B5EF4-FFF2-40B4-BE49-F238E27FC236}">
                <a16:creationId xmlns:a16="http://schemas.microsoft.com/office/drawing/2014/main" id="{01E435FB-9182-4E41-8E2E-751ED3044B7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47678" y="124662"/>
            <a:ext cx="7697654" cy="5998172"/>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04FBF2F2-04BE-469E-919E-F71A31ECDA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2364" y="1276790"/>
            <a:ext cx="996902" cy="1306314"/>
          </a:xfrm>
          <a:prstGeom prst="rect">
            <a:avLst/>
          </a:prstGeom>
          <a:noFill/>
          <a:extLst>
            <a:ext uri="{909E8E84-426E-40DD-AFC4-6F175D3DCCD1}">
              <a14:hiddenFill xmlns:a14="http://schemas.microsoft.com/office/drawing/2010/main">
                <a:solidFill>
                  <a:srgbClr val="FFFFFF"/>
                </a:solidFill>
              </a14:hiddenFill>
            </a:ext>
          </a:extLst>
        </p:spPr>
      </p:pic>
      <p:sp>
        <p:nvSpPr>
          <p:cNvPr id="10" name="Obdĺžnik: zaoblené rohy 9">
            <a:extLst>
              <a:ext uri="{FF2B5EF4-FFF2-40B4-BE49-F238E27FC236}">
                <a16:creationId xmlns:a16="http://schemas.microsoft.com/office/drawing/2014/main" id="{B5AC9B72-1599-4D6E-8470-B173860D6DFF}"/>
              </a:ext>
            </a:extLst>
          </p:cNvPr>
          <p:cNvSpPr/>
          <p:nvPr/>
        </p:nvSpPr>
        <p:spPr>
          <a:xfrm>
            <a:off x="2147678" y="124662"/>
            <a:ext cx="5286366" cy="864096"/>
          </a:xfrm>
          <a:prstGeom prst="roundRect">
            <a:avLst>
              <a:gd name="adj" fmla="val 26484"/>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k-SK"/>
          </a:p>
        </p:txBody>
      </p:sp>
      <p:sp>
        <p:nvSpPr>
          <p:cNvPr id="11" name="Obdĺžnik: zaoblené rohy 10">
            <a:extLst>
              <a:ext uri="{FF2B5EF4-FFF2-40B4-BE49-F238E27FC236}">
                <a16:creationId xmlns:a16="http://schemas.microsoft.com/office/drawing/2014/main" id="{3CC453C5-0EBE-4B90-AE35-56A96DE1DB9E}"/>
              </a:ext>
            </a:extLst>
          </p:cNvPr>
          <p:cNvSpPr/>
          <p:nvPr/>
        </p:nvSpPr>
        <p:spPr>
          <a:xfrm>
            <a:off x="3471644" y="5741285"/>
            <a:ext cx="5395358" cy="381549"/>
          </a:xfrm>
          <a:prstGeom prst="round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sk-SK"/>
          </a:p>
        </p:txBody>
      </p:sp>
    </p:spTree>
    <p:extLst>
      <p:ext uri="{BB962C8B-B14F-4D97-AF65-F5344CB8AC3E}">
        <p14:creationId xmlns:p14="http://schemas.microsoft.com/office/powerpoint/2010/main" val="2328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185</a:t>
            </a:fld>
            <a:endParaRPr lang="sk-SK"/>
          </a:p>
        </p:txBody>
      </p:sp>
      <p:pic>
        <p:nvPicPr>
          <p:cNvPr id="5" name="Picture 3">
            <a:extLst>
              <a:ext uri="{FF2B5EF4-FFF2-40B4-BE49-F238E27FC236}">
                <a16:creationId xmlns:a16="http://schemas.microsoft.com/office/drawing/2014/main" id="{908958B5-88AD-4C64-B73C-8653D765907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88165" y="136525"/>
            <a:ext cx="7015670" cy="6048672"/>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A9086CF8-533D-4F29-9D72-177E458DEF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38939" y="1216645"/>
            <a:ext cx="996902" cy="1306314"/>
          </a:xfrm>
          <a:prstGeom prst="rect">
            <a:avLst/>
          </a:prstGeom>
          <a:noFill/>
          <a:extLst>
            <a:ext uri="{909E8E84-426E-40DD-AFC4-6F175D3DCCD1}">
              <a14:hiddenFill xmlns:a14="http://schemas.microsoft.com/office/drawing/2010/main">
                <a:solidFill>
                  <a:srgbClr val="FFFFFF"/>
                </a:solidFill>
              </a14:hiddenFill>
            </a:ext>
          </a:extLst>
        </p:spPr>
      </p:pic>
      <p:sp>
        <p:nvSpPr>
          <p:cNvPr id="10" name="BlokTextu 9">
            <a:extLst>
              <a:ext uri="{FF2B5EF4-FFF2-40B4-BE49-F238E27FC236}">
                <a16:creationId xmlns:a16="http://schemas.microsoft.com/office/drawing/2014/main" id="{14B08D2C-BBE0-46A8-A20E-E8F0ADA625D3}"/>
              </a:ext>
            </a:extLst>
          </p:cNvPr>
          <p:cNvSpPr txBox="1"/>
          <p:nvPr/>
        </p:nvSpPr>
        <p:spPr>
          <a:xfrm>
            <a:off x="7597955" y="2539975"/>
            <a:ext cx="2376264" cy="1631216"/>
          </a:xfrm>
          <a:prstGeom prst="rect">
            <a:avLst/>
          </a:prstGeom>
          <a:noFill/>
        </p:spPr>
        <p:txBody>
          <a:bodyPr wrap="square" rtlCol="0">
            <a:spAutoFit/>
          </a:bodyPr>
          <a:lstStyle/>
          <a:p>
            <a:pPr algn="ctr"/>
            <a:r>
              <a:rPr lang="sk-SK" sz="2000" dirty="0">
                <a:solidFill>
                  <a:srgbClr val="FF0000"/>
                </a:solidFill>
              </a:rPr>
              <a:t>Aký zmysel má takýto obrázok ?</a:t>
            </a:r>
          </a:p>
          <a:p>
            <a:pPr algn="ctr"/>
            <a:r>
              <a:rPr lang="sk-SK" sz="2000" dirty="0">
                <a:solidFill>
                  <a:srgbClr val="FF0000"/>
                </a:solidFill>
              </a:rPr>
              <a:t>Aby „natiahol“ požadovaný rozsah strán ?</a:t>
            </a:r>
          </a:p>
        </p:txBody>
      </p:sp>
      <p:sp>
        <p:nvSpPr>
          <p:cNvPr id="11" name="Obdĺžnik: zaoblené rohy 10">
            <a:extLst>
              <a:ext uri="{FF2B5EF4-FFF2-40B4-BE49-F238E27FC236}">
                <a16:creationId xmlns:a16="http://schemas.microsoft.com/office/drawing/2014/main" id="{0386A6E7-821C-482D-9045-E145B21248C4}"/>
              </a:ext>
            </a:extLst>
          </p:cNvPr>
          <p:cNvSpPr/>
          <p:nvPr/>
        </p:nvSpPr>
        <p:spPr>
          <a:xfrm>
            <a:off x="5571387" y="5537125"/>
            <a:ext cx="115212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92270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186</a:t>
            </a:fld>
            <a:endParaRPr lang="sk-SK"/>
          </a:p>
        </p:txBody>
      </p:sp>
      <p:pic>
        <p:nvPicPr>
          <p:cNvPr id="5" name="Picture 2">
            <a:extLst>
              <a:ext uri="{FF2B5EF4-FFF2-40B4-BE49-F238E27FC236}">
                <a16:creationId xmlns:a16="http://schemas.microsoft.com/office/drawing/2014/main" id="{5B574C7A-A507-4F50-BC6B-228A317FA2F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4128" y="40772"/>
            <a:ext cx="7627310" cy="6169646"/>
          </a:xfrm>
          <a:prstGeom prst="rect">
            <a:avLst/>
          </a:prstGeom>
          <a:noFill/>
          <a:ln w="9525">
            <a:noFill/>
            <a:miter lim="800000"/>
            <a:headEnd/>
            <a:tailEnd/>
          </a:ln>
        </p:spPr>
      </p:pic>
      <p:pic>
        <p:nvPicPr>
          <p:cNvPr id="7" name="Picture 2" descr="http://cdn.cultofandroid.com/wp-content/uploads/2012/04/shock.jpg">
            <a:extLst>
              <a:ext uri="{FF2B5EF4-FFF2-40B4-BE49-F238E27FC236}">
                <a16:creationId xmlns:a16="http://schemas.microsoft.com/office/drawing/2014/main" id="{B0FDC04F-B183-464A-A8C4-5BCA0A85A20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50478" y="1264908"/>
            <a:ext cx="996902" cy="1306314"/>
          </a:xfrm>
          <a:prstGeom prst="rect">
            <a:avLst/>
          </a:prstGeom>
          <a:noFill/>
          <a:extLst>
            <a:ext uri="{909E8E84-426E-40DD-AFC4-6F175D3DCCD1}">
              <a14:hiddenFill xmlns:a14="http://schemas.microsoft.com/office/drawing/2010/main">
                <a:solidFill>
                  <a:srgbClr val="FFFFFF"/>
                </a:solidFill>
              </a14:hiddenFill>
            </a:ext>
          </a:extLst>
        </p:spPr>
      </p:pic>
      <p:sp>
        <p:nvSpPr>
          <p:cNvPr id="10" name="BlokTextu 9">
            <a:extLst>
              <a:ext uri="{FF2B5EF4-FFF2-40B4-BE49-F238E27FC236}">
                <a16:creationId xmlns:a16="http://schemas.microsoft.com/office/drawing/2014/main" id="{FB13C8F8-1A69-4BF1-9A14-AA633FE2FA3C}"/>
              </a:ext>
            </a:extLst>
          </p:cNvPr>
          <p:cNvSpPr txBox="1"/>
          <p:nvPr/>
        </p:nvSpPr>
        <p:spPr>
          <a:xfrm>
            <a:off x="4590838" y="1768964"/>
            <a:ext cx="2664296" cy="3785652"/>
          </a:xfrm>
          <a:prstGeom prst="rect">
            <a:avLst/>
          </a:prstGeom>
          <a:noFill/>
        </p:spPr>
        <p:txBody>
          <a:bodyPr wrap="square" rtlCol="0">
            <a:spAutoFit/>
          </a:bodyPr>
          <a:lstStyle/>
          <a:p>
            <a:pPr algn="ctr"/>
            <a:r>
              <a:rPr lang="sk-SK" sz="2400" b="1" dirty="0">
                <a:ln w="3175">
                  <a:solidFill>
                    <a:schemeClr val="tx1"/>
                  </a:solidFill>
                </a:ln>
                <a:solidFill>
                  <a:srgbClr val="FF0000"/>
                </a:solidFill>
              </a:rPr>
              <a:t>OBRÁZKY SA</a:t>
            </a:r>
          </a:p>
          <a:p>
            <a:pPr algn="ctr"/>
            <a:r>
              <a:rPr lang="sk-SK" sz="2400" b="1" dirty="0">
                <a:ln w="3175">
                  <a:solidFill>
                    <a:schemeClr val="tx1"/>
                  </a:solidFill>
                </a:ln>
                <a:solidFill>
                  <a:srgbClr val="FF0000"/>
                </a:solidFill>
              </a:rPr>
              <a:t>NEUMIESTŇUJÚ VEDĽA SEBA !</a:t>
            </a:r>
          </a:p>
          <a:p>
            <a:pPr algn="ctr"/>
            <a:endParaRPr lang="sk-SK" sz="2400" b="1" dirty="0">
              <a:ln w="3175">
                <a:solidFill>
                  <a:schemeClr val="tx1"/>
                </a:solidFill>
              </a:ln>
              <a:solidFill>
                <a:srgbClr val="FF0000"/>
              </a:solidFill>
            </a:endParaRPr>
          </a:p>
          <a:p>
            <a:pPr algn="ctr"/>
            <a:r>
              <a:rPr lang="sk-SK" sz="2400" b="1" u="sng" dirty="0">
                <a:ln w="3175">
                  <a:solidFill>
                    <a:schemeClr val="tx1"/>
                  </a:solidFill>
                </a:ln>
                <a:solidFill>
                  <a:srgbClr val="FF0000"/>
                </a:solidFill>
              </a:rPr>
              <a:t>VÝNIMKA:</a:t>
            </a:r>
          </a:p>
          <a:p>
            <a:pPr algn="ctr"/>
            <a:r>
              <a:rPr lang="sk-SK" sz="2400" b="1" dirty="0">
                <a:ln w="3175">
                  <a:solidFill>
                    <a:schemeClr val="tx1"/>
                  </a:solidFill>
                </a:ln>
                <a:solidFill>
                  <a:srgbClr val="FF0000"/>
                </a:solidFill>
              </a:rPr>
              <a:t>Obrázok 1a </a:t>
            </a:r>
          </a:p>
          <a:p>
            <a:pPr algn="ctr"/>
            <a:r>
              <a:rPr lang="sk-SK" sz="2400" b="1" dirty="0">
                <a:ln w="3175">
                  <a:solidFill>
                    <a:schemeClr val="tx1"/>
                  </a:solidFill>
                </a:ln>
                <a:solidFill>
                  <a:srgbClr val="FF0000"/>
                </a:solidFill>
              </a:rPr>
              <a:t>Obrázok 1b</a:t>
            </a:r>
          </a:p>
          <a:p>
            <a:pPr algn="ctr"/>
            <a:r>
              <a:rPr lang="sk-SK" sz="2400" b="1" dirty="0">
                <a:ln w="3175">
                  <a:solidFill>
                    <a:schemeClr val="tx1"/>
                  </a:solidFill>
                </a:ln>
                <a:solidFill>
                  <a:srgbClr val="FF0000"/>
                </a:solidFill>
              </a:rPr>
              <a:t>Považujeme to za jeden obrázok</a:t>
            </a:r>
          </a:p>
          <a:p>
            <a:pPr algn="ctr"/>
            <a:endParaRPr lang="sk-SK" sz="2400" b="1" dirty="0">
              <a:ln w="3175">
                <a:solidFill>
                  <a:schemeClr val="tx1"/>
                </a:solidFill>
              </a:ln>
              <a:solidFill>
                <a:srgbClr val="FF0000"/>
              </a:solidFill>
            </a:endParaRPr>
          </a:p>
        </p:txBody>
      </p:sp>
    </p:spTree>
    <p:extLst>
      <p:ext uri="{BB962C8B-B14F-4D97-AF65-F5344CB8AC3E}">
        <p14:creationId xmlns:p14="http://schemas.microsoft.com/office/powerpoint/2010/main" val="12362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187</a:t>
            </a:fld>
            <a:endParaRPr lang="sk-SK"/>
          </a:p>
        </p:txBody>
      </p:sp>
      <p:pic>
        <p:nvPicPr>
          <p:cNvPr id="5" name="Obrázok 4">
            <a:extLst>
              <a:ext uri="{FF2B5EF4-FFF2-40B4-BE49-F238E27FC236}">
                <a16:creationId xmlns:a16="http://schemas.microsoft.com/office/drawing/2014/main" id="{378767F0-7750-44F4-9D03-33DF4B560759}"/>
              </a:ext>
            </a:extLst>
          </p:cNvPr>
          <p:cNvPicPr>
            <a:picLocks noChangeAspect="1"/>
          </p:cNvPicPr>
          <p:nvPr/>
        </p:nvPicPr>
        <p:blipFill>
          <a:blip r:embed="rId2"/>
          <a:stretch>
            <a:fillRect/>
          </a:stretch>
        </p:blipFill>
        <p:spPr>
          <a:xfrm>
            <a:off x="1593908" y="684651"/>
            <a:ext cx="9144000" cy="5208712"/>
          </a:xfrm>
          <a:prstGeom prst="rect">
            <a:avLst/>
          </a:prstGeom>
        </p:spPr>
      </p:pic>
      <p:sp>
        <p:nvSpPr>
          <p:cNvPr id="7" name="Obdĺžnik: zaoblené rohy 6">
            <a:extLst>
              <a:ext uri="{FF2B5EF4-FFF2-40B4-BE49-F238E27FC236}">
                <a16:creationId xmlns:a16="http://schemas.microsoft.com/office/drawing/2014/main" id="{1DE1DBFB-7619-4B79-A37B-31E2EE30A2C8}"/>
              </a:ext>
            </a:extLst>
          </p:cNvPr>
          <p:cNvSpPr/>
          <p:nvPr/>
        </p:nvSpPr>
        <p:spPr>
          <a:xfrm>
            <a:off x="5013780" y="5029267"/>
            <a:ext cx="230425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56852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188</a:t>
            </a:fld>
            <a:endParaRPr lang="sk-SK"/>
          </a:p>
        </p:txBody>
      </p:sp>
      <p:pic>
        <p:nvPicPr>
          <p:cNvPr id="5" name="Obrázok 4">
            <a:extLst>
              <a:ext uri="{FF2B5EF4-FFF2-40B4-BE49-F238E27FC236}">
                <a16:creationId xmlns:a16="http://schemas.microsoft.com/office/drawing/2014/main" id="{66E2BE7F-A6FD-4C3D-AA98-D86162E014D8}"/>
              </a:ext>
            </a:extLst>
          </p:cNvPr>
          <p:cNvPicPr>
            <a:picLocks noChangeAspect="1"/>
          </p:cNvPicPr>
          <p:nvPr/>
        </p:nvPicPr>
        <p:blipFill>
          <a:blip r:embed="rId2"/>
          <a:stretch>
            <a:fillRect/>
          </a:stretch>
        </p:blipFill>
        <p:spPr>
          <a:xfrm>
            <a:off x="2948186" y="227092"/>
            <a:ext cx="6443396" cy="5832648"/>
          </a:xfrm>
          <a:prstGeom prst="rect">
            <a:avLst/>
          </a:prstGeom>
        </p:spPr>
      </p:pic>
      <p:sp>
        <p:nvSpPr>
          <p:cNvPr id="7" name="Obdĺžnik: zaoblené rohy 6">
            <a:extLst>
              <a:ext uri="{FF2B5EF4-FFF2-40B4-BE49-F238E27FC236}">
                <a16:creationId xmlns:a16="http://schemas.microsoft.com/office/drawing/2014/main" id="{51D65378-C9DE-45FD-8851-A464569DD83A}"/>
              </a:ext>
            </a:extLst>
          </p:cNvPr>
          <p:cNvSpPr/>
          <p:nvPr/>
        </p:nvSpPr>
        <p:spPr>
          <a:xfrm>
            <a:off x="4940336" y="5195644"/>
            <a:ext cx="251264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3502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189</a:t>
            </a:fld>
            <a:endParaRPr lang="sk-SK"/>
          </a:p>
        </p:txBody>
      </p:sp>
      <p:pic>
        <p:nvPicPr>
          <p:cNvPr id="5" name="Picture 2">
            <a:extLst>
              <a:ext uri="{FF2B5EF4-FFF2-40B4-BE49-F238E27FC236}">
                <a16:creationId xmlns:a16="http://schemas.microsoft.com/office/drawing/2014/main" id="{67EAD638-B7CE-452C-AA4C-E85D2D336B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9409" y="2309025"/>
            <a:ext cx="899257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cdn.cultofandroid.com/wp-content/uploads/2012/04/shock.jpg">
            <a:extLst>
              <a:ext uri="{FF2B5EF4-FFF2-40B4-BE49-F238E27FC236}">
                <a16:creationId xmlns:a16="http://schemas.microsoft.com/office/drawing/2014/main" id="{82297DCE-97CB-4BA2-A23E-D6F9E1CCE12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032257" y="508825"/>
            <a:ext cx="996902" cy="1306314"/>
          </a:xfrm>
          <a:prstGeom prst="rect">
            <a:avLst/>
          </a:prstGeom>
          <a:noFill/>
          <a:extLst>
            <a:ext uri="{909E8E84-426E-40DD-AFC4-6F175D3DCCD1}">
              <a14:hiddenFill xmlns:a14="http://schemas.microsoft.com/office/drawing/2010/main">
                <a:solidFill>
                  <a:srgbClr val="FFFFFF"/>
                </a:solidFill>
              </a14:hiddenFill>
            </a:ext>
          </a:extLst>
        </p:spPr>
      </p:pic>
      <p:sp>
        <p:nvSpPr>
          <p:cNvPr id="10" name="Obdĺžnik: zaoblené rohy 9">
            <a:extLst>
              <a:ext uri="{FF2B5EF4-FFF2-40B4-BE49-F238E27FC236}">
                <a16:creationId xmlns:a16="http://schemas.microsoft.com/office/drawing/2014/main" id="{5EC6B1DA-81A8-4F83-B229-16D3D62FB396}"/>
              </a:ext>
            </a:extLst>
          </p:cNvPr>
          <p:cNvSpPr/>
          <p:nvPr/>
        </p:nvSpPr>
        <p:spPr>
          <a:xfrm>
            <a:off x="2111849" y="4933572"/>
            <a:ext cx="389607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BlokTextu 10">
            <a:extLst>
              <a:ext uri="{FF2B5EF4-FFF2-40B4-BE49-F238E27FC236}">
                <a16:creationId xmlns:a16="http://schemas.microsoft.com/office/drawing/2014/main" id="{02A9EC3D-2008-439F-9039-3F833F74565F}"/>
              </a:ext>
            </a:extLst>
          </p:cNvPr>
          <p:cNvSpPr txBox="1"/>
          <p:nvPr/>
        </p:nvSpPr>
        <p:spPr>
          <a:xfrm>
            <a:off x="6486237" y="1908915"/>
            <a:ext cx="3802644" cy="400110"/>
          </a:xfrm>
          <a:prstGeom prst="rect">
            <a:avLst/>
          </a:prstGeom>
          <a:noFill/>
        </p:spPr>
        <p:txBody>
          <a:bodyPr wrap="none" rtlCol="0">
            <a:spAutoFit/>
          </a:bodyPr>
          <a:lstStyle/>
          <a:p>
            <a:r>
              <a:rPr lang="sk-SK" sz="2000" b="1" dirty="0">
                <a:solidFill>
                  <a:srgbClr val="FF0000"/>
                </a:solidFill>
              </a:rPr>
              <a:t>Nie je toto náhodou tabuľka ?</a:t>
            </a:r>
          </a:p>
        </p:txBody>
      </p:sp>
    </p:spTree>
    <p:extLst>
      <p:ext uri="{BB962C8B-B14F-4D97-AF65-F5344CB8AC3E}">
        <p14:creationId xmlns:p14="http://schemas.microsoft.com/office/powerpoint/2010/main" val="293243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a:t>
            </a:fld>
            <a:endParaRPr lang="sk-SK"/>
          </a:p>
        </p:txBody>
      </p:sp>
      <p:pic>
        <p:nvPicPr>
          <p:cNvPr id="3" name="Obrázok 2">
            <a:extLst>
              <a:ext uri="{FF2B5EF4-FFF2-40B4-BE49-F238E27FC236}">
                <a16:creationId xmlns:a16="http://schemas.microsoft.com/office/drawing/2014/main" id="{DA4A2069-2389-4754-B988-E74AF36CDC9C}"/>
              </a:ext>
            </a:extLst>
          </p:cNvPr>
          <p:cNvPicPr>
            <a:picLocks noChangeAspect="1"/>
          </p:cNvPicPr>
          <p:nvPr/>
        </p:nvPicPr>
        <p:blipFill>
          <a:blip r:embed="rId2"/>
          <a:stretch>
            <a:fillRect/>
          </a:stretch>
        </p:blipFill>
        <p:spPr>
          <a:xfrm>
            <a:off x="399985" y="136525"/>
            <a:ext cx="10282667" cy="5861853"/>
          </a:xfrm>
          <a:prstGeom prst="rect">
            <a:avLst/>
          </a:prstGeom>
        </p:spPr>
      </p:pic>
      <p:sp>
        <p:nvSpPr>
          <p:cNvPr id="4" name="Šípka: doprava 3">
            <a:extLst>
              <a:ext uri="{FF2B5EF4-FFF2-40B4-BE49-F238E27FC236}">
                <a16:creationId xmlns:a16="http://schemas.microsoft.com/office/drawing/2014/main" id="{74002155-0AF1-424A-9888-B0C85E39F8AD}"/>
              </a:ext>
            </a:extLst>
          </p:cNvPr>
          <p:cNvSpPr/>
          <p:nvPr/>
        </p:nvSpPr>
        <p:spPr>
          <a:xfrm>
            <a:off x="2453054" y="3648808"/>
            <a:ext cx="2365130" cy="1081454"/>
          </a:xfrm>
          <a:prstGeom prst="rightArrow">
            <a:avLst>
              <a:gd name="adj1" fmla="val 50000"/>
              <a:gd name="adj2" fmla="val 873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Šípka: doprava 9">
            <a:extLst>
              <a:ext uri="{FF2B5EF4-FFF2-40B4-BE49-F238E27FC236}">
                <a16:creationId xmlns:a16="http://schemas.microsoft.com/office/drawing/2014/main" id="{4164207F-4540-405E-938B-4FE6943FB8CF}"/>
              </a:ext>
            </a:extLst>
          </p:cNvPr>
          <p:cNvSpPr/>
          <p:nvPr/>
        </p:nvSpPr>
        <p:spPr>
          <a:xfrm flipH="1">
            <a:off x="7077807" y="3648808"/>
            <a:ext cx="2365130" cy="1081454"/>
          </a:xfrm>
          <a:prstGeom prst="rightArrow">
            <a:avLst>
              <a:gd name="adj1" fmla="val 50000"/>
              <a:gd name="adj2" fmla="val 873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46170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190</a:t>
            </a:fld>
            <a:endParaRPr lang="sk-SK"/>
          </a:p>
        </p:txBody>
      </p:sp>
      <p:pic>
        <p:nvPicPr>
          <p:cNvPr id="5" name="Picture 2">
            <a:extLst>
              <a:ext uri="{FF2B5EF4-FFF2-40B4-BE49-F238E27FC236}">
                <a16:creationId xmlns:a16="http://schemas.microsoft.com/office/drawing/2014/main" id="{43657148-0514-4592-ABCD-60E2E0CAEA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62560" y="2131453"/>
            <a:ext cx="5180750"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www.kellyyang.edu.hk/wp-content/uploads/2013/10/shock1.jpg">
            <a:extLst>
              <a:ext uri="{FF2B5EF4-FFF2-40B4-BE49-F238E27FC236}">
                <a16:creationId xmlns:a16="http://schemas.microsoft.com/office/drawing/2014/main" id="{22AF18D2-8E4E-47C5-AE51-8BE788E82D6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9104" y="211966"/>
            <a:ext cx="2179424" cy="163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429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191</a:t>
            </a:fld>
            <a:endParaRPr lang="sk-SK"/>
          </a:p>
        </p:txBody>
      </p:sp>
      <p:pic>
        <p:nvPicPr>
          <p:cNvPr id="5" name="Obrázok 4">
            <a:extLst>
              <a:ext uri="{FF2B5EF4-FFF2-40B4-BE49-F238E27FC236}">
                <a16:creationId xmlns:a16="http://schemas.microsoft.com/office/drawing/2014/main" id="{730A4F02-B3C9-40CB-92A2-51BA09A7A8CA}"/>
              </a:ext>
            </a:extLst>
          </p:cNvPr>
          <p:cNvPicPr>
            <a:picLocks noChangeAspect="1"/>
          </p:cNvPicPr>
          <p:nvPr/>
        </p:nvPicPr>
        <p:blipFill>
          <a:blip r:embed="rId2"/>
          <a:stretch>
            <a:fillRect/>
          </a:stretch>
        </p:blipFill>
        <p:spPr>
          <a:xfrm>
            <a:off x="2117812" y="608120"/>
            <a:ext cx="7956376" cy="5118300"/>
          </a:xfrm>
          <a:prstGeom prst="rect">
            <a:avLst/>
          </a:prstGeom>
          <a:ln>
            <a:noFill/>
          </a:ln>
          <a:effectLst>
            <a:outerShdw blurRad="292100" dist="139700" dir="2700000" algn="tl" rotWithShape="0">
              <a:srgbClr val="333333">
                <a:alpha val="65000"/>
              </a:srgbClr>
            </a:outerShdw>
          </a:effectLst>
        </p:spPr>
      </p:pic>
      <p:sp>
        <p:nvSpPr>
          <p:cNvPr id="7" name="Obdĺžnik: zaoblené rohy 6">
            <a:extLst>
              <a:ext uri="{FF2B5EF4-FFF2-40B4-BE49-F238E27FC236}">
                <a16:creationId xmlns:a16="http://schemas.microsoft.com/office/drawing/2014/main" id="{DA5EE479-BA7C-4B54-A695-97FC54105A91}"/>
              </a:ext>
            </a:extLst>
          </p:cNvPr>
          <p:cNvSpPr/>
          <p:nvPr/>
        </p:nvSpPr>
        <p:spPr>
          <a:xfrm>
            <a:off x="1998948" y="4928600"/>
            <a:ext cx="4221494" cy="69869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Šípka: obojsmerná vodorovná 9">
            <a:extLst>
              <a:ext uri="{FF2B5EF4-FFF2-40B4-BE49-F238E27FC236}">
                <a16:creationId xmlns:a16="http://schemas.microsoft.com/office/drawing/2014/main" id="{17E3D508-9A88-46E1-B105-BD53CC7E9B76}"/>
              </a:ext>
            </a:extLst>
          </p:cNvPr>
          <p:cNvSpPr/>
          <p:nvPr/>
        </p:nvSpPr>
        <p:spPr>
          <a:xfrm>
            <a:off x="2214972" y="1969428"/>
            <a:ext cx="7452828" cy="1152128"/>
          </a:xfrm>
          <a:prstGeom prst="lef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1438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192</a:t>
            </a:fld>
            <a:endParaRPr lang="sk-SK"/>
          </a:p>
        </p:txBody>
      </p:sp>
      <p:pic>
        <p:nvPicPr>
          <p:cNvPr id="5" name="Obrázok 4">
            <a:extLst>
              <a:ext uri="{FF2B5EF4-FFF2-40B4-BE49-F238E27FC236}">
                <a16:creationId xmlns:a16="http://schemas.microsoft.com/office/drawing/2014/main" id="{BD8748CC-A9F1-4129-A20F-2D4AD2AA59BA}"/>
              </a:ext>
            </a:extLst>
          </p:cNvPr>
          <p:cNvPicPr>
            <a:picLocks noChangeAspect="1"/>
          </p:cNvPicPr>
          <p:nvPr/>
        </p:nvPicPr>
        <p:blipFill>
          <a:blip r:embed="rId2"/>
          <a:stretch>
            <a:fillRect/>
          </a:stretch>
        </p:blipFill>
        <p:spPr>
          <a:xfrm>
            <a:off x="2464154" y="318615"/>
            <a:ext cx="7041921" cy="5608197"/>
          </a:xfrm>
          <a:prstGeom prst="rect">
            <a:avLst/>
          </a:prstGeom>
        </p:spPr>
      </p:pic>
      <p:sp>
        <p:nvSpPr>
          <p:cNvPr id="7" name="Obdĺžnik: zaoblené rohy 6">
            <a:extLst>
              <a:ext uri="{FF2B5EF4-FFF2-40B4-BE49-F238E27FC236}">
                <a16:creationId xmlns:a16="http://schemas.microsoft.com/office/drawing/2014/main" id="{5164C42B-A491-4572-9B38-6FE7BB41F954}"/>
              </a:ext>
            </a:extLst>
          </p:cNvPr>
          <p:cNvSpPr/>
          <p:nvPr/>
        </p:nvSpPr>
        <p:spPr>
          <a:xfrm>
            <a:off x="2320137" y="318615"/>
            <a:ext cx="7185938" cy="4726377"/>
          </a:xfrm>
          <a:prstGeom prst="roundRect">
            <a:avLst>
              <a:gd name="adj" fmla="val 8721"/>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Obdĺžnik: zaoblené rohy 9">
            <a:extLst>
              <a:ext uri="{FF2B5EF4-FFF2-40B4-BE49-F238E27FC236}">
                <a16:creationId xmlns:a16="http://schemas.microsoft.com/office/drawing/2014/main" id="{60AE1B84-D846-40B7-940B-C7A44E519F9F}"/>
              </a:ext>
            </a:extLst>
          </p:cNvPr>
          <p:cNvSpPr/>
          <p:nvPr/>
        </p:nvSpPr>
        <p:spPr>
          <a:xfrm>
            <a:off x="4256713" y="5142395"/>
            <a:ext cx="3384000" cy="396740"/>
          </a:xfrm>
          <a:prstGeom prst="roundRect">
            <a:avLst>
              <a:gd name="adj" fmla="val 44956"/>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4774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199" y="2268537"/>
            <a:ext cx="10723685" cy="1855788"/>
          </a:xfrm>
          <a:noFill/>
        </p:spPr>
        <p:txBody>
          <a:bodyPr>
            <a:normAutofit/>
          </a:bodyPr>
          <a:lstStyle/>
          <a:p>
            <a:r>
              <a:rPr lang="sk-SK" dirty="0"/>
              <a:t>Citácie a bibliografické odkazy</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193</a:t>
            </a:fld>
            <a:endParaRPr lang="sk-SK"/>
          </a:p>
        </p:txBody>
      </p:sp>
    </p:spTree>
    <p:extLst>
      <p:ext uri="{BB962C8B-B14F-4D97-AF65-F5344CB8AC3E}">
        <p14:creationId xmlns:p14="http://schemas.microsoft.com/office/powerpoint/2010/main" val="3934962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194</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26" name="BlokTextu 25">
            <a:extLst>
              <a:ext uri="{FF2B5EF4-FFF2-40B4-BE49-F238E27FC236}">
                <a16:creationId xmlns:a16="http://schemas.microsoft.com/office/drawing/2014/main" id="{6CE112D4-32A1-46F1-B11E-D79427A91BD8}"/>
              </a:ext>
            </a:extLst>
          </p:cNvPr>
          <p:cNvSpPr txBox="1">
            <a:spLocks noChangeArrowheads="1"/>
          </p:cNvSpPr>
          <p:nvPr/>
        </p:nvSpPr>
        <p:spPr bwMode="auto">
          <a:xfrm>
            <a:off x="179510" y="3424318"/>
            <a:ext cx="11584858" cy="2862322"/>
          </a:xfrm>
          <a:prstGeom prst="rect">
            <a:avLst/>
          </a:prstGeom>
          <a:noFill/>
          <a:ln w="9525">
            <a:noFill/>
            <a:miter lim="800000"/>
            <a:headEnd/>
            <a:tailEnd/>
          </a:ln>
        </p:spPr>
        <p:txBody>
          <a:bodyPr wrap="square">
            <a:spAutoFit/>
          </a:bodyPr>
          <a:lstStyle/>
          <a:p>
            <a:pPr algn="just"/>
            <a:r>
              <a:rPr lang="sk-SK" sz="3000" b="1" dirty="0">
                <a:latin typeface="Calibri" pitchFamily="34" charset="0"/>
              </a:rPr>
              <a:t>Citácia alebo citovanie</a:t>
            </a:r>
            <a:r>
              <a:rPr lang="sk-SK" sz="3000" dirty="0">
                <a:latin typeface="Calibri" pitchFamily="34" charset="0"/>
              </a:rPr>
              <a:t> je forma skráteného odkazu umiestnená v texte za prebratou časťou, pripojená s textom ako poznámka v dolnej časti strany pod čiarou, ako tzv. skrátená citácia. Citácia umožňuje identifikovať publikáciu, z ktorej sa </a:t>
            </a:r>
            <a:r>
              <a:rPr lang="sk-SK" sz="3000" b="1" dirty="0">
                <a:latin typeface="Calibri" pitchFamily="34" charset="0"/>
              </a:rPr>
              <a:t>prebrala alebo parafrázovala myšlienka</a:t>
            </a:r>
            <a:r>
              <a:rPr lang="sk-SK" sz="3000" dirty="0">
                <a:latin typeface="Calibri" pitchFamily="34" charset="0"/>
              </a:rPr>
              <a:t> a označuje presné umiestnenie takejto myšlienky, alebo výňatku v zdrojovej publikácii.</a:t>
            </a:r>
          </a:p>
        </p:txBody>
      </p:sp>
      <p:sp>
        <p:nvSpPr>
          <p:cNvPr id="27" name="BlokTextu 26">
            <a:extLst>
              <a:ext uri="{FF2B5EF4-FFF2-40B4-BE49-F238E27FC236}">
                <a16:creationId xmlns:a16="http://schemas.microsoft.com/office/drawing/2014/main" id="{6CD46839-7010-4B29-97B6-51568926EB96}"/>
              </a:ext>
            </a:extLst>
          </p:cNvPr>
          <p:cNvSpPr txBox="1">
            <a:spLocks noChangeArrowheads="1"/>
          </p:cNvSpPr>
          <p:nvPr/>
        </p:nvSpPr>
        <p:spPr bwMode="auto">
          <a:xfrm>
            <a:off x="179511" y="1196752"/>
            <a:ext cx="11584857" cy="1477328"/>
          </a:xfrm>
          <a:prstGeom prst="rect">
            <a:avLst/>
          </a:prstGeom>
          <a:noFill/>
          <a:ln w="9525">
            <a:noFill/>
            <a:miter lim="800000"/>
            <a:headEnd/>
            <a:tailEnd/>
          </a:ln>
        </p:spPr>
        <p:txBody>
          <a:bodyPr wrap="square">
            <a:spAutoFit/>
          </a:bodyPr>
          <a:lstStyle/>
          <a:p>
            <a:pPr algn="just"/>
            <a:r>
              <a:rPr lang="fr-FR" sz="3000" b="1" dirty="0">
                <a:latin typeface="Calibri" pitchFamily="34" charset="0"/>
              </a:rPr>
              <a:t>Citát </a:t>
            </a:r>
            <a:r>
              <a:rPr lang="fr-FR" sz="3000" dirty="0">
                <a:latin typeface="Calibri" pitchFamily="34" charset="0"/>
              </a:rPr>
              <a:t> je text, doslovne prevzatý z nejakého dokumentu,</a:t>
            </a:r>
            <a:r>
              <a:rPr lang="sk-SK" sz="3000" dirty="0">
                <a:latin typeface="Calibri" pitchFamily="34" charset="0"/>
              </a:rPr>
              <a:t> informačného zdroja. Píše sa v úvodzovkách. Ak má citát viac ako štyri riadky, oddeľuje </a:t>
            </a:r>
            <a:r>
              <a:rPr lang="pl-PL" sz="3000" dirty="0">
                <a:latin typeface="Calibri" pitchFamily="34" charset="0"/>
              </a:rPr>
              <a:t>sa od ostatného textu a odsadí sa od ľavého okraja</a:t>
            </a:r>
            <a:endParaRPr lang="sk-SK" sz="3000" dirty="0">
              <a:latin typeface="Calibri" pitchFamily="34" charset="0"/>
            </a:endParaRPr>
          </a:p>
        </p:txBody>
      </p:sp>
      <p:sp>
        <p:nvSpPr>
          <p:cNvPr id="28" name="BlokTextu 27">
            <a:extLst>
              <a:ext uri="{FF2B5EF4-FFF2-40B4-BE49-F238E27FC236}">
                <a16:creationId xmlns:a16="http://schemas.microsoft.com/office/drawing/2014/main" id="{6C8E08E2-EE7C-4D61-BC4B-0528A58FA78B}"/>
              </a:ext>
            </a:extLst>
          </p:cNvPr>
          <p:cNvSpPr txBox="1">
            <a:spLocks noChangeArrowheads="1"/>
          </p:cNvSpPr>
          <p:nvPr/>
        </p:nvSpPr>
        <p:spPr bwMode="auto">
          <a:xfrm>
            <a:off x="107504" y="3835301"/>
            <a:ext cx="11656864" cy="2144177"/>
          </a:xfrm>
          <a:prstGeom prst="rect">
            <a:avLst/>
          </a:prstGeom>
          <a:solidFill>
            <a:srgbClr val="99FFCC"/>
          </a:solidFill>
          <a:ln w="9525">
            <a:noFill/>
            <a:miter lim="800000"/>
            <a:headEnd/>
            <a:tailEnd/>
          </a:ln>
        </p:spPr>
        <p:txBody>
          <a:bodyPr wrap="square">
            <a:spAutoFit/>
          </a:bodyPr>
          <a:lstStyle/>
          <a:p>
            <a:pPr algn="just"/>
            <a:r>
              <a:rPr lang="sk-SK" sz="2000" dirty="0">
                <a:latin typeface="Calibri" pitchFamily="34" charset="0"/>
              </a:rPr>
              <a:t>     Cibáková a kol. definuje marketing nasledovne: </a:t>
            </a:r>
            <a:r>
              <a:rPr lang="sk-SK" sz="2000" b="1" dirty="0">
                <a:solidFill>
                  <a:srgbClr val="FF0000"/>
                </a:solidFill>
                <a:latin typeface="Calibri" pitchFamily="34" charset="0"/>
              </a:rPr>
              <a:t>„</a:t>
            </a:r>
            <a:r>
              <a:rPr lang="sk-SK" sz="2000" dirty="0">
                <a:latin typeface="Calibri" pitchFamily="34" charset="0"/>
              </a:rPr>
              <a:t>Marketing je proces riadenia, ktorého výsledkom je poznanie, predvídanie, ovplyvňovanie a v konečnej fáze aj uspokojovanie potrieb a želaní zákazníka efektívnym a výhodným spôsobom, ktorý zaisťuje splnenie cieľov </a:t>
            </a:r>
            <a:r>
              <a:rPr lang="sk-SK" sz="2000" dirty="0" err="1">
                <a:latin typeface="Calibri" pitchFamily="34" charset="0"/>
              </a:rPr>
              <a:t>organizácie.</a:t>
            </a:r>
            <a:r>
              <a:rPr lang="sk-SK" sz="2000" b="1" dirty="0" err="1">
                <a:solidFill>
                  <a:srgbClr val="FF0000"/>
                </a:solidFill>
                <a:latin typeface="Calibri" pitchFamily="34" charset="0"/>
              </a:rPr>
              <a:t>“</a:t>
            </a:r>
            <a:r>
              <a:rPr lang="sk-SK" sz="2000" b="1" baseline="30000" dirty="0" err="1"/>
              <a:t>1</a:t>
            </a:r>
            <a:endParaRPr lang="sk-SK" sz="2000" b="1" dirty="0">
              <a:solidFill>
                <a:srgbClr val="FF0000"/>
              </a:solidFill>
              <a:latin typeface="Calibri" pitchFamily="34" charset="0"/>
            </a:endParaRPr>
          </a:p>
          <a:p>
            <a:pPr algn="just"/>
            <a:endParaRPr lang="sk-SK" sz="2000" b="1" dirty="0">
              <a:solidFill>
                <a:srgbClr val="FF0000"/>
              </a:solidFill>
              <a:latin typeface="Calibri" pitchFamily="34" charset="0"/>
            </a:endParaRPr>
          </a:p>
          <a:p>
            <a:pPr algn="just"/>
            <a:r>
              <a:rPr lang="sk-SK" sz="2000" b="1" dirty="0">
                <a:latin typeface="Calibri" pitchFamily="34" charset="0"/>
              </a:rPr>
              <a:t>__________________________________</a:t>
            </a:r>
          </a:p>
          <a:p>
            <a:pPr algn="just"/>
            <a:endParaRPr lang="sk-SK" sz="2000" b="1" baseline="30000" dirty="0"/>
          </a:p>
          <a:p>
            <a:pPr algn="just"/>
            <a:r>
              <a:rPr lang="sk-SK" sz="2000" b="1" baseline="30000" dirty="0"/>
              <a:t>1</a:t>
            </a:r>
            <a:r>
              <a:rPr lang="sk-SK" sz="2000" dirty="0"/>
              <a:t> CIBÁKOVÁ, V. - </a:t>
            </a:r>
            <a:r>
              <a:rPr lang="sk-SK" sz="2000" dirty="0" err="1"/>
              <a:t>BARTÁKOVÁ</a:t>
            </a:r>
            <a:r>
              <a:rPr lang="sk-SK" sz="2000" dirty="0"/>
              <a:t>, G. - RÓZSA, Z. 2005. </a:t>
            </a:r>
            <a:r>
              <a:rPr lang="sk-SK" sz="2000" i="1" dirty="0"/>
              <a:t>Úvod do teórie marketingu, s. 16</a:t>
            </a:r>
            <a:endParaRPr lang="sk-SK" sz="2000" b="1" dirty="0">
              <a:solidFill>
                <a:srgbClr val="FF0000"/>
              </a:solidFill>
              <a:latin typeface="Calibri" pitchFamily="34" charset="0"/>
            </a:endParaRPr>
          </a:p>
        </p:txBody>
      </p:sp>
      <p:sp>
        <p:nvSpPr>
          <p:cNvPr id="29" name="BlokTextu 28">
            <a:extLst>
              <a:ext uri="{FF2B5EF4-FFF2-40B4-BE49-F238E27FC236}">
                <a16:creationId xmlns:a16="http://schemas.microsoft.com/office/drawing/2014/main" id="{B79E691C-F183-43A9-A97F-543164B03FA5}"/>
              </a:ext>
            </a:extLst>
          </p:cNvPr>
          <p:cNvSpPr txBox="1">
            <a:spLocks noChangeArrowheads="1"/>
          </p:cNvSpPr>
          <p:nvPr/>
        </p:nvSpPr>
        <p:spPr bwMode="auto">
          <a:xfrm>
            <a:off x="107504" y="1254603"/>
            <a:ext cx="11656864" cy="2144177"/>
          </a:xfrm>
          <a:prstGeom prst="rect">
            <a:avLst/>
          </a:prstGeom>
          <a:solidFill>
            <a:srgbClr val="99FFCC"/>
          </a:solidFill>
          <a:ln w="9525">
            <a:noFill/>
            <a:miter lim="800000"/>
            <a:headEnd/>
            <a:tailEnd/>
          </a:ln>
        </p:spPr>
        <p:txBody>
          <a:bodyPr wrap="square">
            <a:spAutoFit/>
          </a:bodyPr>
          <a:lstStyle/>
          <a:p>
            <a:pPr algn="just"/>
            <a:r>
              <a:rPr lang="pl-PL" sz="2000" dirty="0">
                <a:latin typeface="Calibri" pitchFamily="34" charset="0"/>
              </a:rPr>
              <a:t>      Marketing možno definovať ako dôležitý proces riadenia, ktorého výsledkom môže byť poznanie, </a:t>
            </a:r>
            <a:r>
              <a:rPr lang="sk-SK" sz="2000" dirty="0">
                <a:latin typeface="Calibri" pitchFamily="34" charset="0"/>
              </a:rPr>
              <a:t>predvídanie, ovplyvňovanie a vo finálnej fáze aj uspokojovanie potrieb a želaní spotrebiteľa, a to efektívnym a výhodným spôsobom, ktorý súčasne zabezpečí splnenie cieľov danej organizácie</a:t>
            </a:r>
            <a:r>
              <a:rPr lang="sk-SK" sz="2000" i="1" dirty="0">
                <a:latin typeface="Calibri" pitchFamily="34" charset="0"/>
              </a:rPr>
              <a:t>.</a:t>
            </a:r>
            <a:r>
              <a:rPr lang="sk-SK" sz="2000" b="1" baseline="30000" dirty="0"/>
              <a:t> 1</a:t>
            </a:r>
            <a:endParaRPr lang="sk-SK" sz="2000" b="1" dirty="0">
              <a:solidFill>
                <a:srgbClr val="FF0000"/>
              </a:solidFill>
              <a:latin typeface="Calibri" pitchFamily="34" charset="0"/>
            </a:endParaRPr>
          </a:p>
          <a:p>
            <a:pPr algn="just"/>
            <a:endParaRPr lang="sk-SK" sz="2000" b="1" dirty="0">
              <a:solidFill>
                <a:srgbClr val="FF0000"/>
              </a:solidFill>
              <a:latin typeface="Calibri" pitchFamily="34" charset="0"/>
            </a:endParaRPr>
          </a:p>
          <a:p>
            <a:pPr algn="just"/>
            <a:r>
              <a:rPr lang="sk-SK" sz="2000" b="1" dirty="0">
                <a:latin typeface="Calibri" pitchFamily="34" charset="0"/>
              </a:rPr>
              <a:t>__________________________________</a:t>
            </a:r>
          </a:p>
          <a:p>
            <a:pPr algn="just"/>
            <a:endParaRPr lang="sk-SK" sz="2000" b="1" baseline="30000" dirty="0"/>
          </a:p>
          <a:p>
            <a:pPr algn="just"/>
            <a:r>
              <a:rPr lang="sk-SK" sz="2000" b="1" baseline="30000" dirty="0"/>
              <a:t>1</a:t>
            </a:r>
            <a:r>
              <a:rPr lang="sk-SK" sz="2000" dirty="0"/>
              <a:t> CIBÁKOVÁ, V. - </a:t>
            </a:r>
            <a:r>
              <a:rPr lang="sk-SK" sz="2000" dirty="0" err="1"/>
              <a:t>BARTÁKOVÁ</a:t>
            </a:r>
            <a:r>
              <a:rPr lang="sk-SK" sz="2000" dirty="0"/>
              <a:t>, G. - RÓZSA, Z. 2005. </a:t>
            </a:r>
            <a:r>
              <a:rPr lang="sk-SK" sz="2000" i="1" dirty="0"/>
              <a:t>Úvod do teórie marketingu, s. 16</a:t>
            </a:r>
            <a:endParaRPr lang="sk-SK" sz="2000" b="1" dirty="0">
              <a:solidFill>
                <a:srgbClr val="FF0000"/>
              </a:solidFill>
              <a:latin typeface="Calibri" pitchFamily="34" charset="0"/>
            </a:endParaRPr>
          </a:p>
        </p:txBody>
      </p:sp>
      <p:cxnSp>
        <p:nvCxnSpPr>
          <p:cNvPr id="30" name="Rovná spojovacia šípka 29">
            <a:extLst>
              <a:ext uri="{FF2B5EF4-FFF2-40B4-BE49-F238E27FC236}">
                <a16:creationId xmlns:a16="http://schemas.microsoft.com/office/drawing/2014/main" id="{D83C4CA0-E313-4C22-B50F-5C3D43AADE14}"/>
              </a:ext>
            </a:extLst>
          </p:cNvPr>
          <p:cNvCxnSpPr>
            <a:cxnSpLocks/>
          </p:cNvCxnSpPr>
          <p:nvPr/>
        </p:nvCxnSpPr>
        <p:spPr>
          <a:xfrm>
            <a:off x="3884927" y="2096564"/>
            <a:ext cx="1891573" cy="1938296"/>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1" name="Rovná spojovacia šípka 30">
            <a:extLst>
              <a:ext uri="{FF2B5EF4-FFF2-40B4-BE49-F238E27FC236}">
                <a16:creationId xmlns:a16="http://schemas.microsoft.com/office/drawing/2014/main" id="{EC0E74CE-A98F-4CC3-B2D6-3A63B5371963}"/>
              </a:ext>
            </a:extLst>
          </p:cNvPr>
          <p:cNvCxnSpPr>
            <a:cxnSpLocks/>
          </p:cNvCxnSpPr>
          <p:nvPr/>
        </p:nvCxnSpPr>
        <p:spPr>
          <a:xfrm>
            <a:off x="3884927" y="2102869"/>
            <a:ext cx="3048136" cy="2408235"/>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32" name="BlokTextu 31">
            <a:extLst>
              <a:ext uri="{FF2B5EF4-FFF2-40B4-BE49-F238E27FC236}">
                <a16:creationId xmlns:a16="http://schemas.microsoft.com/office/drawing/2014/main" id="{1D3611E4-3054-42C3-8B75-D8710E4C7167}"/>
              </a:ext>
            </a:extLst>
          </p:cNvPr>
          <p:cNvSpPr txBox="1">
            <a:spLocks noChangeArrowheads="1"/>
          </p:cNvSpPr>
          <p:nvPr/>
        </p:nvSpPr>
        <p:spPr bwMode="auto">
          <a:xfrm>
            <a:off x="10235590" y="2948158"/>
            <a:ext cx="1606939" cy="461962"/>
          </a:xfrm>
          <a:prstGeom prst="rect">
            <a:avLst/>
          </a:prstGeom>
          <a:noFill/>
          <a:ln w="9525">
            <a:noFill/>
            <a:miter lim="800000"/>
            <a:headEnd/>
            <a:tailEnd/>
          </a:ln>
        </p:spPr>
        <p:txBody>
          <a:bodyPr wrap="square">
            <a:spAutoFit/>
          </a:bodyPr>
          <a:lstStyle/>
          <a:p>
            <a:pPr algn="ctr"/>
            <a:r>
              <a:rPr lang="sk-SK" sz="2400" b="1" dirty="0">
                <a:solidFill>
                  <a:srgbClr val="FF0000"/>
                </a:solidFill>
              </a:rPr>
              <a:t>CITÁCIA</a:t>
            </a:r>
          </a:p>
        </p:txBody>
      </p:sp>
      <p:sp>
        <p:nvSpPr>
          <p:cNvPr id="33" name="BlokTextu 32">
            <a:extLst>
              <a:ext uri="{FF2B5EF4-FFF2-40B4-BE49-F238E27FC236}">
                <a16:creationId xmlns:a16="http://schemas.microsoft.com/office/drawing/2014/main" id="{2D52FCBC-CB69-4E7F-9E6C-6C1AE8AE2B4A}"/>
              </a:ext>
            </a:extLst>
          </p:cNvPr>
          <p:cNvSpPr txBox="1">
            <a:spLocks noChangeArrowheads="1"/>
          </p:cNvSpPr>
          <p:nvPr/>
        </p:nvSpPr>
        <p:spPr bwMode="auto">
          <a:xfrm>
            <a:off x="5082299" y="4716643"/>
            <a:ext cx="2571750" cy="461963"/>
          </a:xfrm>
          <a:prstGeom prst="rect">
            <a:avLst/>
          </a:prstGeom>
          <a:noFill/>
          <a:ln w="9525">
            <a:noFill/>
            <a:miter lim="800000"/>
            <a:headEnd/>
            <a:tailEnd/>
          </a:ln>
        </p:spPr>
        <p:txBody>
          <a:bodyPr>
            <a:spAutoFit/>
          </a:bodyPr>
          <a:lstStyle/>
          <a:p>
            <a:pPr algn="ctr"/>
            <a:r>
              <a:rPr lang="sk-SK" sz="2400" b="1" dirty="0">
                <a:solidFill>
                  <a:srgbClr val="FF0000"/>
                </a:solidFill>
              </a:rPr>
              <a:t>CITÁT</a:t>
            </a:r>
          </a:p>
        </p:txBody>
      </p:sp>
      <p:sp>
        <p:nvSpPr>
          <p:cNvPr id="34" name="BlokTextu 33">
            <a:extLst>
              <a:ext uri="{FF2B5EF4-FFF2-40B4-BE49-F238E27FC236}">
                <a16:creationId xmlns:a16="http://schemas.microsoft.com/office/drawing/2014/main" id="{F78D084E-D2C0-4A4D-A077-EA7BFF75DCB9}"/>
              </a:ext>
            </a:extLst>
          </p:cNvPr>
          <p:cNvSpPr txBox="1">
            <a:spLocks noChangeArrowheads="1"/>
          </p:cNvSpPr>
          <p:nvPr/>
        </p:nvSpPr>
        <p:spPr bwMode="auto">
          <a:xfrm>
            <a:off x="10383209" y="5509983"/>
            <a:ext cx="1453165" cy="461962"/>
          </a:xfrm>
          <a:prstGeom prst="rect">
            <a:avLst/>
          </a:prstGeom>
          <a:noFill/>
          <a:ln w="9525">
            <a:noFill/>
            <a:miter lim="800000"/>
            <a:headEnd/>
            <a:tailEnd/>
          </a:ln>
        </p:spPr>
        <p:txBody>
          <a:bodyPr wrap="square">
            <a:spAutoFit/>
          </a:bodyPr>
          <a:lstStyle/>
          <a:p>
            <a:pPr algn="ctr"/>
            <a:r>
              <a:rPr lang="sk-SK" sz="2400" b="1" dirty="0">
                <a:solidFill>
                  <a:srgbClr val="FF0000"/>
                </a:solidFill>
              </a:rPr>
              <a:t>CITÁCIA</a:t>
            </a:r>
          </a:p>
        </p:txBody>
      </p:sp>
      <p:sp>
        <p:nvSpPr>
          <p:cNvPr id="35" name="BlokTextu 34">
            <a:extLst>
              <a:ext uri="{FF2B5EF4-FFF2-40B4-BE49-F238E27FC236}">
                <a16:creationId xmlns:a16="http://schemas.microsoft.com/office/drawing/2014/main" id="{134C1B7B-3C38-4149-8C7A-E2AAB9CE5145}"/>
              </a:ext>
            </a:extLst>
          </p:cNvPr>
          <p:cNvSpPr txBox="1">
            <a:spLocks noChangeArrowheads="1"/>
          </p:cNvSpPr>
          <p:nvPr/>
        </p:nvSpPr>
        <p:spPr bwMode="auto">
          <a:xfrm>
            <a:off x="5719195" y="2118176"/>
            <a:ext cx="2571750" cy="461962"/>
          </a:xfrm>
          <a:prstGeom prst="rect">
            <a:avLst/>
          </a:prstGeom>
          <a:noFill/>
          <a:ln w="9525">
            <a:noFill/>
            <a:miter lim="800000"/>
            <a:headEnd/>
            <a:tailEnd/>
          </a:ln>
        </p:spPr>
        <p:txBody>
          <a:bodyPr>
            <a:spAutoFit/>
          </a:bodyPr>
          <a:lstStyle/>
          <a:p>
            <a:pPr algn="ctr"/>
            <a:r>
              <a:rPr lang="sk-SK" sz="2400" b="1" dirty="0">
                <a:solidFill>
                  <a:srgbClr val="FF0000"/>
                </a:solidFill>
              </a:rPr>
              <a:t>PARAFRÁZA</a:t>
            </a:r>
          </a:p>
        </p:txBody>
      </p:sp>
      <p:sp>
        <p:nvSpPr>
          <p:cNvPr id="44" name="Šípka: doľava 43">
            <a:extLst>
              <a:ext uri="{FF2B5EF4-FFF2-40B4-BE49-F238E27FC236}">
                <a16:creationId xmlns:a16="http://schemas.microsoft.com/office/drawing/2014/main" id="{D91EBC5F-B1AD-4011-B80E-F17104D4D4F4}"/>
              </a:ext>
            </a:extLst>
          </p:cNvPr>
          <p:cNvSpPr/>
          <p:nvPr/>
        </p:nvSpPr>
        <p:spPr>
          <a:xfrm>
            <a:off x="10126639" y="3085063"/>
            <a:ext cx="259307" cy="17445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5" name="Šípka: doľava 44">
            <a:extLst>
              <a:ext uri="{FF2B5EF4-FFF2-40B4-BE49-F238E27FC236}">
                <a16:creationId xmlns:a16="http://schemas.microsoft.com/office/drawing/2014/main" id="{2219BB4F-08C4-48DE-9A3B-D787BEBC1BAC}"/>
              </a:ext>
            </a:extLst>
          </p:cNvPr>
          <p:cNvSpPr/>
          <p:nvPr/>
        </p:nvSpPr>
        <p:spPr>
          <a:xfrm>
            <a:off x="10205557" y="5661248"/>
            <a:ext cx="259307" cy="17445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83523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xit" presetSubtype="4" fill="hold" nodeType="afterEffect">
                                  <p:stCondLst>
                                    <p:cond delay="3000"/>
                                  </p:stCondLst>
                                  <p:childTnLst>
                                    <p:anim calcmode="lin" valueType="num">
                                      <p:cBhvr additive="base">
                                        <p:cTn id="25" dur="500"/>
                                        <p:tgtEl>
                                          <p:spTgt spid="30"/>
                                        </p:tgtEl>
                                        <p:attrNameLst>
                                          <p:attrName>ppt_x</p:attrName>
                                        </p:attrNameLst>
                                      </p:cBhvr>
                                      <p:tavLst>
                                        <p:tav tm="0">
                                          <p:val>
                                            <p:strVal val="ppt_x"/>
                                          </p:val>
                                        </p:tav>
                                        <p:tav tm="100000">
                                          <p:val>
                                            <p:strVal val="ppt_x"/>
                                          </p:val>
                                        </p:tav>
                                      </p:tavLst>
                                    </p:anim>
                                    <p:anim calcmode="lin" valueType="num">
                                      <p:cBhvr additive="base">
                                        <p:cTn id="26" dur="500"/>
                                        <p:tgtEl>
                                          <p:spTgt spid="30"/>
                                        </p:tgtEl>
                                        <p:attrNameLst>
                                          <p:attrName>ppt_y</p:attrName>
                                        </p:attrNameLst>
                                      </p:cBhvr>
                                      <p:tavLst>
                                        <p:tav tm="0">
                                          <p:val>
                                            <p:strVal val="ppt_y"/>
                                          </p:val>
                                        </p:tav>
                                        <p:tav tm="100000">
                                          <p:val>
                                            <p:strVal val="1+ppt_h/2"/>
                                          </p:val>
                                        </p:tav>
                                      </p:tavLst>
                                    </p:anim>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4000"/>
                            </p:stCondLst>
                            <p:childTnLst>
                              <p:par>
                                <p:cTn id="29" presetID="2" presetClass="exit" presetSubtype="4" fill="hold" nodeType="afterEffect">
                                  <p:stCondLst>
                                    <p:cond delay="0"/>
                                  </p:stCondLst>
                                  <p:childTnLst>
                                    <p:anim calcmode="lin" valueType="num">
                                      <p:cBhvr additive="base">
                                        <p:cTn id="30" dur="500"/>
                                        <p:tgtEl>
                                          <p:spTgt spid="31"/>
                                        </p:tgtEl>
                                        <p:attrNameLst>
                                          <p:attrName>ppt_x</p:attrName>
                                        </p:attrNameLst>
                                      </p:cBhvr>
                                      <p:tavLst>
                                        <p:tav tm="0">
                                          <p:val>
                                            <p:strVal val="ppt_x"/>
                                          </p:val>
                                        </p:tav>
                                        <p:tav tm="100000">
                                          <p:val>
                                            <p:strVal val="ppt_x"/>
                                          </p:val>
                                        </p:tav>
                                      </p:tavLst>
                                    </p:anim>
                                    <p:anim calcmode="lin" valueType="num">
                                      <p:cBhvr additive="base">
                                        <p:cTn id="31" dur="500"/>
                                        <p:tgtEl>
                                          <p:spTgt spid="31"/>
                                        </p:tgtEl>
                                        <p:attrNameLst>
                                          <p:attrName>ppt_y</p:attrName>
                                        </p:attrNameLst>
                                      </p:cBhvr>
                                      <p:tavLst>
                                        <p:tav tm="0">
                                          <p:val>
                                            <p:strVal val="ppt_y"/>
                                          </p:val>
                                        </p:tav>
                                        <p:tav tm="100000">
                                          <p:val>
                                            <p:strVal val="1+ppt_h/2"/>
                                          </p:val>
                                        </p:tav>
                                      </p:tavLst>
                                    </p:anim>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xit" presetSubtype="4" fill="hold" grpId="1" nodeType="withEffect">
                                  <p:stCondLst>
                                    <p:cond delay="0"/>
                                  </p:stCondLst>
                                  <p:childTnLst>
                                    <p:anim calcmode="lin" valueType="num">
                                      <p:cBhvr additive="base">
                                        <p:cTn id="40" dur="500"/>
                                        <p:tgtEl>
                                          <p:spTgt spid="28"/>
                                        </p:tgtEl>
                                        <p:attrNameLst>
                                          <p:attrName>ppt_x</p:attrName>
                                        </p:attrNameLst>
                                      </p:cBhvr>
                                      <p:tavLst>
                                        <p:tav tm="0">
                                          <p:val>
                                            <p:strVal val="ppt_x"/>
                                          </p:val>
                                        </p:tav>
                                        <p:tav tm="100000">
                                          <p:val>
                                            <p:strVal val="ppt_x"/>
                                          </p:val>
                                        </p:tav>
                                      </p:tavLst>
                                    </p:anim>
                                    <p:anim calcmode="lin" valueType="num">
                                      <p:cBhvr additive="base">
                                        <p:cTn id="41" dur="500"/>
                                        <p:tgtEl>
                                          <p:spTgt spid="28"/>
                                        </p:tgtEl>
                                        <p:attrNameLst>
                                          <p:attrName>ppt_y</p:attrName>
                                        </p:attrNameLst>
                                      </p:cBhvr>
                                      <p:tavLst>
                                        <p:tav tm="0">
                                          <p:val>
                                            <p:strVal val="ppt_y"/>
                                          </p:val>
                                        </p:tav>
                                        <p:tav tm="100000">
                                          <p:val>
                                            <p:strVal val="1+ppt_h/2"/>
                                          </p:val>
                                        </p:tav>
                                      </p:tavLst>
                                    </p:anim>
                                    <p:set>
                                      <p:cBhvr>
                                        <p:cTn id="42" dur="1" fill="hold">
                                          <p:stCondLst>
                                            <p:cond delay="4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grpId="1" nodeType="clickEffect">
                                  <p:stCondLst>
                                    <p:cond delay="0"/>
                                  </p:stCondLst>
                                  <p:childTnLst>
                                    <p:anim calcmode="lin" valueType="num">
                                      <p:cBhvr additive="base">
                                        <p:cTn id="52" dur="500"/>
                                        <p:tgtEl>
                                          <p:spTgt spid="26"/>
                                        </p:tgtEl>
                                        <p:attrNameLst>
                                          <p:attrName>ppt_x</p:attrName>
                                        </p:attrNameLst>
                                      </p:cBhvr>
                                      <p:tavLst>
                                        <p:tav tm="0">
                                          <p:val>
                                            <p:strVal val="ppt_x"/>
                                          </p:val>
                                        </p:tav>
                                        <p:tav tm="100000">
                                          <p:val>
                                            <p:strVal val="ppt_x"/>
                                          </p:val>
                                        </p:tav>
                                      </p:tavLst>
                                    </p:anim>
                                    <p:anim calcmode="lin" valueType="num">
                                      <p:cBhvr additive="base">
                                        <p:cTn id="53" dur="500"/>
                                        <p:tgtEl>
                                          <p:spTgt spid="26"/>
                                        </p:tgtEl>
                                        <p:attrNameLst>
                                          <p:attrName>ppt_y</p:attrName>
                                        </p:attrNameLst>
                                      </p:cBhvr>
                                      <p:tavLst>
                                        <p:tav tm="0">
                                          <p:val>
                                            <p:strVal val="ppt_y"/>
                                          </p:val>
                                        </p:tav>
                                        <p:tav tm="100000">
                                          <p:val>
                                            <p:strVal val="1+ppt_h/2"/>
                                          </p:val>
                                        </p:tav>
                                      </p:tavLst>
                                    </p:anim>
                                    <p:set>
                                      <p:cBhvr>
                                        <p:cTn id="54" dur="1" fill="hold">
                                          <p:stCondLst>
                                            <p:cond delay="499"/>
                                          </p:stCondLst>
                                        </p:cTn>
                                        <p:tgtEl>
                                          <p:spTgt spid="26"/>
                                        </p:tgtEl>
                                        <p:attrNameLst>
                                          <p:attrName>style.visibility</p:attrName>
                                        </p:attrNameLst>
                                      </p:cBhvr>
                                      <p:to>
                                        <p:strVal val="hidden"/>
                                      </p:to>
                                    </p:set>
                                  </p:childTnLst>
                                </p:cTn>
                              </p:par>
                              <p:par>
                                <p:cTn id="55" presetID="2" presetClass="entr" presetSubtype="4" fill="hold" grpId="2"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anim calcmode="lin" valueType="num">
                                      <p:cBhvr additive="base">
                                        <p:cTn id="71" dur="500" fill="hold"/>
                                        <p:tgtEl>
                                          <p:spTgt spid="34"/>
                                        </p:tgtEl>
                                        <p:attrNameLst>
                                          <p:attrName>ppt_x</p:attrName>
                                        </p:attrNameLst>
                                      </p:cBhvr>
                                      <p:tavLst>
                                        <p:tav tm="0">
                                          <p:val>
                                            <p:strVal val="#ppt_x"/>
                                          </p:val>
                                        </p:tav>
                                        <p:tav tm="100000">
                                          <p:val>
                                            <p:strVal val="#ppt_x"/>
                                          </p:val>
                                        </p:tav>
                                      </p:tavLst>
                                    </p:anim>
                                    <p:anim calcmode="lin" valueType="num">
                                      <p:cBhvr additive="base">
                                        <p:cTn id="72" dur="500" fill="hold"/>
                                        <p:tgtEl>
                                          <p:spTgt spid="34"/>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additive="base">
                                        <p:cTn id="75" dur="500" fill="hold"/>
                                        <p:tgtEl>
                                          <p:spTgt spid="35"/>
                                        </p:tgtEl>
                                        <p:attrNameLst>
                                          <p:attrName>ppt_x</p:attrName>
                                        </p:attrNameLst>
                                      </p:cBhvr>
                                      <p:tavLst>
                                        <p:tav tm="0">
                                          <p:val>
                                            <p:strVal val="#ppt_x"/>
                                          </p:val>
                                        </p:tav>
                                        <p:tav tm="100000">
                                          <p:val>
                                            <p:strVal val="#ppt_x"/>
                                          </p:val>
                                        </p:tav>
                                      </p:tavLst>
                                    </p:anim>
                                    <p:anim calcmode="lin" valueType="num">
                                      <p:cBhvr additive="base">
                                        <p:cTn id="76" dur="500" fill="hold"/>
                                        <p:tgtEl>
                                          <p:spTgt spid="35"/>
                                        </p:tgtEl>
                                        <p:attrNameLst>
                                          <p:attrName>ppt_y</p:attrName>
                                        </p:attrNameLst>
                                      </p:cBhvr>
                                      <p:tavLst>
                                        <p:tav tm="0">
                                          <p:val>
                                            <p:strVal val="1+#ppt_h/2"/>
                                          </p:val>
                                        </p:tav>
                                        <p:tav tm="100000">
                                          <p:val>
                                            <p:strVal val="#ppt_y"/>
                                          </p:val>
                                        </p:tav>
                                      </p:tavLst>
                                    </p:anim>
                                  </p:childTnLst>
                                </p:cTn>
                              </p:par>
                              <p:par>
                                <p:cTn id="77" presetID="16" presetClass="entr" presetSubtype="21"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arn(inVertical)">
                                      <p:cBhvr>
                                        <p:cTn id="79" dur="500"/>
                                        <p:tgtEl>
                                          <p:spTgt spid="44"/>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barn(inVertical)">
                                      <p:cBhvr>
                                        <p:cTn id="8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8" grpId="0" animBg="1"/>
      <p:bldP spid="28" grpId="1" animBg="1"/>
      <p:bldP spid="28" grpId="2" animBg="1"/>
      <p:bldP spid="29" grpId="0" animBg="1"/>
      <p:bldP spid="32" grpId="0"/>
      <p:bldP spid="33" grpId="0"/>
      <p:bldP spid="34" grpId="0"/>
      <p:bldP spid="35" grpId="0"/>
      <p:bldP spid="44" grpId="0" animBg="1"/>
      <p:bldP spid="4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195</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Obdĺžnik 6">
            <a:extLst>
              <a:ext uri="{FF2B5EF4-FFF2-40B4-BE49-F238E27FC236}">
                <a16:creationId xmlns:a16="http://schemas.microsoft.com/office/drawing/2014/main" id="{2B48A297-6108-48B8-9528-878A7E0EBCB7}"/>
              </a:ext>
            </a:extLst>
          </p:cNvPr>
          <p:cNvSpPr>
            <a:spLocks noChangeArrowheads="1"/>
          </p:cNvSpPr>
          <p:nvPr/>
        </p:nvSpPr>
        <p:spPr bwMode="auto">
          <a:xfrm>
            <a:off x="188430" y="1159614"/>
            <a:ext cx="11713435" cy="4893647"/>
          </a:xfrm>
          <a:prstGeom prst="rect">
            <a:avLst/>
          </a:prstGeom>
          <a:noFill/>
          <a:ln w="9525">
            <a:noFill/>
            <a:miter lim="800000"/>
            <a:headEnd/>
            <a:tailEnd/>
          </a:ln>
        </p:spPr>
        <p:txBody>
          <a:bodyPr wrap="square">
            <a:spAutoFit/>
          </a:bodyPr>
          <a:lstStyle/>
          <a:p>
            <a:pPr marL="457200" indent="-457200" algn="just">
              <a:buFont typeface="Franklin Gothic Book" pitchFamily="34" charset="0"/>
              <a:buAutoNum type="arabicPeriod"/>
            </a:pPr>
            <a:r>
              <a:rPr lang="sk-SK" sz="2600" dirty="0">
                <a:latin typeface="Calibri" pitchFamily="34" charset="0"/>
              </a:rPr>
              <a:t>Úryvky z textov, ktoré sú predmetom záujmu študenta a jeho analýz, musia byť </a:t>
            </a:r>
            <a:r>
              <a:rPr lang="sk-SK" sz="2600" b="1" dirty="0">
                <a:latin typeface="Calibri" pitchFamily="34" charset="0"/>
              </a:rPr>
              <a:t>citované v rozumnej miere</a:t>
            </a:r>
            <a:r>
              <a:rPr lang="sk-SK" sz="2600" dirty="0">
                <a:latin typeface="Calibri" pitchFamily="34" charset="0"/>
              </a:rPr>
              <a:t>.</a:t>
            </a:r>
          </a:p>
          <a:p>
            <a:pPr marL="457200" indent="-457200" algn="just">
              <a:buFont typeface="Franklin Gothic Book" pitchFamily="34" charset="0"/>
              <a:buAutoNum type="arabicPeriod"/>
            </a:pPr>
            <a:r>
              <a:rPr lang="sk-SK" sz="2600" dirty="0">
                <a:latin typeface="Calibri" pitchFamily="34" charset="0"/>
              </a:rPr>
              <a:t>Citácie z odbornej (sekundárnej) literatúry sa uvádzajú iba vtedy, ak majú takú váhu, že podporia a potvrdia vlastné pohľady študenta.</a:t>
            </a:r>
          </a:p>
          <a:p>
            <a:pPr marL="457200" indent="-457200" algn="just">
              <a:buFont typeface="Franklin Gothic Book" pitchFamily="34" charset="0"/>
              <a:buAutoNum type="arabicPeriod"/>
            </a:pPr>
            <a:r>
              <a:rPr lang="sk-SK" sz="2600" dirty="0">
                <a:latin typeface="Calibri" pitchFamily="34" charset="0"/>
              </a:rPr>
              <a:t>Myšlienky autora, ktorého študent cituje, by mal aj zdieľať. Opačne tomu môže byť iba vtedy, ak sa pred a za citovanou pasážou nachádzajú jeho vlastné kritické výhrady a poznámky.</a:t>
            </a:r>
          </a:p>
          <a:p>
            <a:pPr marL="457200" indent="-457200" algn="just">
              <a:buFont typeface="Franklin Gothic Book" pitchFamily="34" charset="0"/>
              <a:buAutoNum type="arabicPeriod"/>
            </a:pPr>
            <a:r>
              <a:rPr lang="sk-SK" sz="2600" b="1" dirty="0">
                <a:latin typeface="Calibri" pitchFamily="34" charset="0"/>
              </a:rPr>
              <a:t>Z každej citácie musí byť jasne identifikovateľný autor a prameň</a:t>
            </a:r>
            <a:r>
              <a:rPr lang="sk-SK" sz="2600" dirty="0">
                <a:latin typeface="Calibri" pitchFamily="34" charset="0"/>
              </a:rPr>
              <a:t>.</a:t>
            </a:r>
          </a:p>
          <a:p>
            <a:pPr marL="457200" indent="-457200" algn="just">
              <a:buFont typeface="Franklin Gothic Book" pitchFamily="34" charset="0"/>
              <a:buAutoNum type="arabicPeriod"/>
            </a:pPr>
            <a:r>
              <a:rPr lang="sk-SK" sz="2600" dirty="0">
                <a:latin typeface="Calibri" pitchFamily="34" charset="0"/>
              </a:rPr>
              <a:t>Základné pramene (primárne) musia byť citované, pokiaľ možno, z čo </a:t>
            </a:r>
            <a:r>
              <a:rPr lang="sk-SK" sz="2600" b="1" dirty="0">
                <a:latin typeface="Calibri" pitchFamily="34" charset="0"/>
              </a:rPr>
              <a:t>najspoľahlivejšieho a najvierohodnejšieho vydania diela</a:t>
            </a:r>
            <a:r>
              <a:rPr lang="sk-SK" sz="2600" dirty="0">
                <a:latin typeface="Calibri" pitchFamily="34" charset="0"/>
              </a:rPr>
              <a:t>.</a:t>
            </a:r>
          </a:p>
          <a:p>
            <a:pPr marL="457200" indent="-457200" algn="just">
              <a:buFont typeface="Franklin Gothic Book" pitchFamily="34" charset="0"/>
              <a:buAutoNum type="arabicPeriod"/>
            </a:pPr>
            <a:r>
              <a:rPr lang="sk-SK" sz="2600" dirty="0">
                <a:latin typeface="Calibri" pitchFamily="34" charset="0"/>
              </a:rPr>
              <a:t>Ak je predmetom citácie práca cudzieho autora, musí </a:t>
            </a:r>
            <a:r>
              <a:rPr lang="sk-SK" sz="2600" b="1" dirty="0">
                <a:latin typeface="Calibri" pitchFamily="34" charset="0"/>
              </a:rPr>
              <a:t>preklad zodpovedať originálu</a:t>
            </a:r>
            <a:r>
              <a:rPr lang="sk-SK" sz="2600" dirty="0">
                <a:latin typeface="Calibri" pitchFamily="34" charset="0"/>
              </a:rPr>
              <a:t> myšlienky autora.</a:t>
            </a:r>
          </a:p>
        </p:txBody>
      </p:sp>
    </p:spTree>
    <p:extLst>
      <p:ext uri="{BB962C8B-B14F-4D97-AF65-F5344CB8AC3E}">
        <p14:creationId xmlns:p14="http://schemas.microsoft.com/office/powerpoint/2010/main" val="30574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196</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22" name="Obdĺžnik 21">
            <a:extLst>
              <a:ext uri="{FF2B5EF4-FFF2-40B4-BE49-F238E27FC236}">
                <a16:creationId xmlns:a16="http://schemas.microsoft.com/office/drawing/2014/main" id="{E88CCD00-A1B5-4C69-B8C4-7C42BEAEF319}"/>
              </a:ext>
            </a:extLst>
          </p:cNvPr>
          <p:cNvSpPr>
            <a:spLocks noChangeArrowheads="1"/>
          </p:cNvSpPr>
          <p:nvPr/>
        </p:nvSpPr>
        <p:spPr bwMode="auto">
          <a:xfrm>
            <a:off x="205469" y="1207490"/>
            <a:ext cx="11781061" cy="4893647"/>
          </a:xfrm>
          <a:prstGeom prst="rect">
            <a:avLst/>
          </a:prstGeom>
          <a:noFill/>
          <a:ln w="9525">
            <a:noFill/>
            <a:miter lim="800000"/>
            <a:headEnd/>
            <a:tailEnd/>
          </a:ln>
        </p:spPr>
        <p:txBody>
          <a:bodyPr wrap="square">
            <a:spAutoFit/>
          </a:bodyPr>
          <a:lstStyle/>
          <a:p>
            <a:pPr marL="457200" indent="-457200" algn="just">
              <a:buFont typeface="Franklin Gothic Book" pitchFamily="34" charset="0"/>
              <a:buAutoNum type="arabicPeriod" startAt="7"/>
            </a:pPr>
            <a:r>
              <a:rPr lang="sk-SK" sz="2600" dirty="0">
                <a:latin typeface="Calibri" pitchFamily="34" charset="0"/>
              </a:rPr>
              <a:t>Odkaz na autora a na jeho dielo musí byť absolútne jasný. V prípade, že študent pri citácii porovnáva myšlienky viacerých autorov, musí dbať o jednoznačnú </a:t>
            </a:r>
            <a:r>
              <a:rPr lang="pl-PL" sz="2600" dirty="0">
                <a:latin typeface="Calibri" pitchFamily="34" charset="0"/>
              </a:rPr>
              <a:t>identifikáciu každej myšlienky a jej autora.</a:t>
            </a:r>
          </a:p>
          <a:p>
            <a:pPr marL="457200" indent="-457200" algn="just">
              <a:buFont typeface="Franklin Gothic Book" pitchFamily="34" charset="0"/>
              <a:buAutoNum type="arabicPeriod" startAt="7"/>
            </a:pPr>
            <a:r>
              <a:rPr lang="sk-SK" sz="2600" dirty="0">
                <a:latin typeface="Calibri" pitchFamily="34" charset="0"/>
              </a:rPr>
              <a:t>Ak citácia nepresiahne dva alebo tri riadky, je možné ju vložiť priamo do textu odstavca. Ak je citácia rozsiahlejšia, je vhodné ju umiestniť </a:t>
            </a:r>
            <a:r>
              <a:rPr lang="pl-PL" sz="2600" dirty="0">
                <a:latin typeface="Calibri" pitchFamily="34" charset="0"/>
              </a:rPr>
              <a:t>ako samostatný odsek (odsadený od ľavého okraja) </a:t>
            </a:r>
            <a:r>
              <a:rPr lang="sk-SK" sz="2600" dirty="0">
                <a:latin typeface="Calibri" pitchFamily="34" charset="0"/>
              </a:rPr>
              <a:t>a oddeliť úvodzovkami</a:t>
            </a:r>
            <a:r>
              <a:rPr lang="pl-PL" sz="2600" dirty="0">
                <a:latin typeface="Calibri" pitchFamily="34" charset="0"/>
              </a:rPr>
              <a:t>.</a:t>
            </a:r>
          </a:p>
          <a:p>
            <a:pPr marL="457200" indent="-457200" algn="just">
              <a:buFont typeface="Franklin Gothic Book" pitchFamily="34" charset="0"/>
              <a:buAutoNum type="arabicPeriod" startAt="7"/>
            </a:pPr>
            <a:r>
              <a:rPr lang="sk-SK" sz="2600" dirty="0">
                <a:latin typeface="Calibri" pitchFamily="34" charset="0"/>
              </a:rPr>
              <a:t>Citácie musia byť absolútne verné. Všetky slová musí teda študent prepísať úplne presne. Žiadna časť citovaného textu sa nesmie vynechať a </a:t>
            </a:r>
            <a:r>
              <a:rPr lang="sk-SK" sz="2600" b="1" dirty="0">
                <a:latin typeface="Calibri" pitchFamily="34" charset="0"/>
              </a:rPr>
              <a:t>ani do nej nesmie autor vkladať nič</a:t>
            </a:r>
            <a:r>
              <a:rPr lang="sk-SK" sz="2600" dirty="0">
                <a:latin typeface="Calibri" pitchFamily="34" charset="0"/>
              </a:rPr>
              <a:t>, čo nebolo v pôvodnej myšlienke.</a:t>
            </a:r>
          </a:p>
          <a:p>
            <a:pPr marL="457200" indent="-457200" algn="just">
              <a:buFont typeface="Franklin Gothic Book" pitchFamily="34" charset="0"/>
              <a:buAutoNum type="arabicPeriod" startAt="7"/>
            </a:pPr>
            <a:r>
              <a:rPr lang="sk-SK" sz="2600" dirty="0">
                <a:latin typeface="Calibri" pitchFamily="34" charset="0"/>
              </a:rPr>
              <a:t>Citovanie musí byť správne a presné. </a:t>
            </a:r>
            <a:r>
              <a:rPr lang="sk-SK" sz="2600" b="1" dirty="0">
                <a:latin typeface="Calibri" pitchFamily="34" charset="0"/>
              </a:rPr>
              <a:t>Nie je možné uviesť iba autora bez názvu diela, alebo čísla strany, z ktorej bola myšlienka prevzatá. Odkaz musí byť presný a kýmkoľvek overiteľný</a:t>
            </a:r>
            <a:r>
              <a:rPr lang="sk-SK" sz="2600" dirty="0">
                <a:latin typeface="Calibri" pitchFamily="34" charset="0"/>
              </a:rPr>
              <a:t>.</a:t>
            </a:r>
          </a:p>
        </p:txBody>
      </p:sp>
    </p:spTree>
    <p:extLst>
      <p:ext uri="{BB962C8B-B14F-4D97-AF65-F5344CB8AC3E}">
        <p14:creationId xmlns:p14="http://schemas.microsoft.com/office/powerpoint/2010/main" val="372590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197</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Obdĺžnik 3">
            <a:extLst>
              <a:ext uri="{FF2B5EF4-FFF2-40B4-BE49-F238E27FC236}">
                <a16:creationId xmlns:a16="http://schemas.microsoft.com/office/drawing/2014/main" id="{2F2F999F-4688-4BBE-8A64-ADEDEDD08D9C}"/>
              </a:ext>
            </a:extLst>
          </p:cNvPr>
          <p:cNvSpPr>
            <a:spLocks noChangeArrowheads="1"/>
          </p:cNvSpPr>
          <p:nvPr/>
        </p:nvSpPr>
        <p:spPr bwMode="auto">
          <a:xfrm>
            <a:off x="188430" y="1299823"/>
            <a:ext cx="11609176" cy="4708981"/>
          </a:xfrm>
          <a:prstGeom prst="rect">
            <a:avLst/>
          </a:prstGeom>
          <a:noFill/>
          <a:ln w="9525">
            <a:noFill/>
            <a:miter lim="800000"/>
            <a:headEnd/>
            <a:tailEnd/>
          </a:ln>
        </p:spPr>
        <p:txBody>
          <a:bodyPr wrap="square">
            <a:spAutoFit/>
          </a:bodyPr>
          <a:lstStyle/>
          <a:p>
            <a:pPr algn="just"/>
            <a:r>
              <a:rPr lang="sk-SK" sz="3000" dirty="0">
                <a:latin typeface="Calibri" pitchFamily="34" charset="0"/>
              </a:rPr>
              <a:t>Pri záverečných prácach </a:t>
            </a:r>
            <a:r>
              <a:rPr lang="sk-SK" sz="3000" b="1" dirty="0">
                <a:solidFill>
                  <a:srgbClr val="FF0000"/>
                </a:solidFill>
                <a:latin typeface="Calibri" pitchFamily="34" charset="0"/>
              </a:rPr>
              <a:t>vyžaduje</a:t>
            </a:r>
            <a:r>
              <a:rPr lang="sk-SK" sz="3000" dirty="0">
                <a:latin typeface="Calibri" pitchFamily="34" charset="0"/>
              </a:rPr>
              <a:t> Vysoká škola ekonómie a manažmentu verejnej správy v Bratislave svojim študentom používať tzv. </a:t>
            </a:r>
            <a:r>
              <a:rPr lang="sk-SK" sz="3000" b="1" dirty="0">
                <a:solidFill>
                  <a:srgbClr val="088022"/>
                </a:solidFill>
                <a:latin typeface="Calibri" pitchFamily="34" charset="0"/>
              </a:rPr>
              <a:t>metódu priebežných poznámok  s uvedenou citáciou pod čiarou. </a:t>
            </a:r>
          </a:p>
          <a:p>
            <a:pPr algn="just"/>
            <a:r>
              <a:rPr lang="sk-SK" sz="3000" dirty="0">
                <a:latin typeface="Calibri" pitchFamily="34" charset="0"/>
              </a:rPr>
              <a:t>Podstata tejto metódy spočíva v tom, že študentom prevzatý text je spojený s popisom citovaného dokumentu poradovým číslom, ktoré je umiestnené ako horný index a k nemu sa formou odkazu </a:t>
            </a:r>
            <a:r>
              <a:rPr lang="sk-SK" sz="3000" b="1" dirty="0">
                <a:latin typeface="Calibri" pitchFamily="34" charset="0"/>
              </a:rPr>
              <a:t>pod čiarou </a:t>
            </a:r>
            <a:r>
              <a:rPr lang="sk-SK" sz="3000" dirty="0">
                <a:latin typeface="Calibri" pitchFamily="34" charset="0"/>
              </a:rPr>
              <a:t>uvedie zdrojový dokument.</a:t>
            </a:r>
          </a:p>
          <a:p>
            <a:pPr algn="just"/>
            <a:r>
              <a:rPr lang="sk-SK" sz="3000" b="1" dirty="0">
                <a:latin typeface="Calibri" pitchFamily="34" charset="0"/>
              </a:rPr>
              <a:t>Zdrojový dokument pod čiarou musí obsahovať meno autora, rok vydania, názov publikácie, resp. názov článku a číslo strany, na ktorej sa citácia v publikácii nachádzala.</a:t>
            </a:r>
            <a:endParaRPr lang="sk-SK" sz="3000" dirty="0">
              <a:latin typeface="Calibri" pitchFamily="34" charset="0"/>
            </a:endParaRPr>
          </a:p>
        </p:txBody>
      </p:sp>
    </p:spTree>
    <p:extLst>
      <p:ext uri="{BB962C8B-B14F-4D97-AF65-F5344CB8AC3E}">
        <p14:creationId xmlns:p14="http://schemas.microsoft.com/office/powerpoint/2010/main" val="251135819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198</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pic>
        <p:nvPicPr>
          <p:cNvPr id="7" name="Obrázok 6">
            <a:extLst>
              <a:ext uri="{FF2B5EF4-FFF2-40B4-BE49-F238E27FC236}">
                <a16:creationId xmlns:a16="http://schemas.microsoft.com/office/drawing/2014/main" id="{6505FCB4-06CA-411C-B1E5-71435FB677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700" y="999005"/>
            <a:ext cx="3617559" cy="5140443"/>
          </a:xfrm>
          <a:prstGeom prst="rect">
            <a:avLst/>
          </a:prstGeom>
          <a:ln>
            <a:noFill/>
          </a:ln>
          <a:effectLst>
            <a:outerShdw blurRad="292100" dist="139700" dir="2700000" algn="tl" rotWithShape="0">
              <a:srgbClr val="333333">
                <a:alpha val="65000"/>
              </a:srgbClr>
            </a:outerShdw>
          </a:effectLst>
        </p:spPr>
      </p:pic>
      <p:pic>
        <p:nvPicPr>
          <p:cNvPr id="3" name="Obrázok 2">
            <a:extLst>
              <a:ext uri="{FF2B5EF4-FFF2-40B4-BE49-F238E27FC236}">
                <a16:creationId xmlns:a16="http://schemas.microsoft.com/office/drawing/2014/main" id="{010A4BC2-ACAC-4EB2-8E90-05384C854A16}"/>
              </a:ext>
            </a:extLst>
          </p:cNvPr>
          <p:cNvPicPr>
            <a:picLocks noChangeAspect="1"/>
          </p:cNvPicPr>
          <p:nvPr/>
        </p:nvPicPr>
        <p:blipFill>
          <a:blip r:embed="rId3"/>
          <a:stretch>
            <a:fillRect/>
          </a:stretch>
        </p:blipFill>
        <p:spPr>
          <a:xfrm>
            <a:off x="2301977" y="1226588"/>
            <a:ext cx="9434052" cy="4759699"/>
          </a:xfrm>
          <a:prstGeom prst="rect">
            <a:avLst/>
          </a:prstGeom>
          <a:ln>
            <a:noFill/>
          </a:ln>
          <a:effectLst>
            <a:outerShdw blurRad="292100" dist="139700" dir="2700000" algn="tl" rotWithShape="0">
              <a:srgbClr val="333333">
                <a:alpha val="65000"/>
              </a:srgbClr>
            </a:outerShdw>
          </a:effectLst>
        </p:spPr>
      </p:pic>
      <p:pic>
        <p:nvPicPr>
          <p:cNvPr id="13" name="Obrázok 12">
            <a:extLst>
              <a:ext uri="{FF2B5EF4-FFF2-40B4-BE49-F238E27FC236}">
                <a16:creationId xmlns:a16="http://schemas.microsoft.com/office/drawing/2014/main" id="{633C815D-23D6-4E30-9224-93156C17DC56}"/>
              </a:ext>
            </a:extLst>
          </p:cNvPr>
          <p:cNvPicPr>
            <a:picLocks noChangeAspect="1"/>
          </p:cNvPicPr>
          <p:nvPr/>
        </p:nvPicPr>
        <p:blipFill>
          <a:blip r:embed="rId4"/>
          <a:stretch>
            <a:fillRect/>
          </a:stretch>
        </p:blipFill>
        <p:spPr>
          <a:xfrm>
            <a:off x="4722459" y="197280"/>
            <a:ext cx="5362075" cy="6634696"/>
          </a:xfrm>
          <a:prstGeom prst="rect">
            <a:avLst/>
          </a:prstGeom>
        </p:spPr>
      </p:pic>
      <p:sp>
        <p:nvSpPr>
          <p:cNvPr id="14" name="Ovál 13">
            <a:extLst>
              <a:ext uri="{FF2B5EF4-FFF2-40B4-BE49-F238E27FC236}">
                <a16:creationId xmlns:a16="http://schemas.microsoft.com/office/drawing/2014/main" id="{14E42570-3892-48E1-9C1A-4FCA907CEE13}"/>
              </a:ext>
            </a:extLst>
          </p:cNvPr>
          <p:cNvSpPr/>
          <p:nvPr/>
        </p:nvSpPr>
        <p:spPr>
          <a:xfrm>
            <a:off x="6434998" y="648929"/>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vál 16">
            <a:extLst>
              <a:ext uri="{FF2B5EF4-FFF2-40B4-BE49-F238E27FC236}">
                <a16:creationId xmlns:a16="http://schemas.microsoft.com/office/drawing/2014/main" id="{9C1428B7-B121-4FCE-B675-E6BA8CC561A1}"/>
              </a:ext>
            </a:extLst>
          </p:cNvPr>
          <p:cNvSpPr/>
          <p:nvPr/>
        </p:nvSpPr>
        <p:spPr>
          <a:xfrm>
            <a:off x="4676985" y="6111673"/>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Ovál 17">
            <a:extLst>
              <a:ext uri="{FF2B5EF4-FFF2-40B4-BE49-F238E27FC236}">
                <a16:creationId xmlns:a16="http://schemas.microsoft.com/office/drawing/2014/main" id="{D2F0AA6F-A4A1-48C7-8DDB-C75283040391}"/>
              </a:ext>
            </a:extLst>
          </p:cNvPr>
          <p:cNvSpPr/>
          <p:nvPr/>
        </p:nvSpPr>
        <p:spPr>
          <a:xfrm>
            <a:off x="7660824" y="1689224"/>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vál 18">
            <a:extLst>
              <a:ext uri="{FF2B5EF4-FFF2-40B4-BE49-F238E27FC236}">
                <a16:creationId xmlns:a16="http://schemas.microsoft.com/office/drawing/2014/main" id="{548AFEB8-7D82-4CDF-80FB-350B918747E2}"/>
              </a:ext>
            </a:extLst>
          </p:cNvPr>
          <p:cNvSpPr/>
          <p:nvPr/>
        </p:nvSpPr>
        <p:spPr>
          <a:xfrm>
            <a:off x="4676985" y="6266814"/>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Ovál 19">
            <a:extLst>
              <a:ext uri="{FF2B5EF4-FFF2-40B4-BE49-F238E27FC236}">
                <a16:creationId xmlns:a16="http://schemas.microsoft.com/office/drawing/2014/main" id="{C1EA22BB-9146-42A0-ABA6-4E949D93ED80}"/>
              </a:ext>
            </a:extLst>
          </p:cNvPr>
          <p:cNvSpPr/>
          <p:nvPr/>
        </p:nvSpPr>
        <p:spPr>
          <a:xfrm>
            <a:off x="7970356" y="2004684"/>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Ovál 20">
            <a:extLst>
              <a:ext uri="{FF2B5EF4-FFF2-40B4-BE49-F238E27FC236}">
                <a16:creationId xmlns:a16="http://schemas.microsoft.com/office/drawing/2014/main" id="{78757ACC-8BBE-4E65-A3AC-69B024842381}"/>
              </a:ext>
            </a:extLst>
          </p:cNvPr>
          <p:cNvSpPr/>
          <p:nvPr/>
        </p:nvSpPr>
        <p:spPr>
          <a:xfrm>
            <a:off x="4657159" y="6400989"/>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vál 21">
            <a:extLst>
              <a:ext uri="{FF2B5EF4-FFF2-40B4-BE49-F238E27FC236}">
                <a16:creationId xmlns:a16="http://schemas.microsoft.com/office/drawing/2014/main" id="{3874CE32-91AF-47A3-A36D-00054D8F91BA}"/>
              </a:ext>
            </a:extLst>
          </p:cNvPr>
          <p:cNvSpPr/>
          <p:nvPr/>
        </p:nvSpPr>
        <p:spPr>
          <a:xfrm>
            <a:off x="5801549" y="4690844"/>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3" name="Ovál 22">
            <a:extLst>
              <a:ext uri="{FF2B5EF4-FFF2-40B4-BE49-F238E27FC236}">
                <a16:creationId xmlns:a16="http://schemas.microsoft.com/office/drawing/2014/main" id="{2555801E-AC74-484B-9744-E542E07EE510}"/>
              </a:ext>
            </a:extLst>
          </p:cNvPr>
          <p:cNvSpPr/>
          <p:nvPr/>
        </p:nvSpPr>
        <p:spPr>
          <a:xfrm>
            <a:off x="4667072" y="6551298"/>
            <a:ext cx="235974" cy="2683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400504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6" presetClass="entr" presetSubtype="2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par>
                                <p:cTn id="63" presetID="16" presetClass="entr" presetSubtype="21"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199</a:t>
            </a:fld>
            <a:endParaRPr lang="sk-SK"/>
          </a:p>
        </p:txBody>
      </p:sp>
      <p:sp>
        <p:nvSpPr>
          <p:cNvPr id="7" name="BlokTextu 6">
            <a:extLst>
              <a:ext uri="{FF2B5EF4-FFF2-40B4-BE49-F238E27FC236}">
                <a16:creationId xmlns:a16="http://schemas.microsoft.com/office/drawing/2014/main" id="{BA4D1D76-DF47-49EF-93F0-F56E710FAF5B}"/>
              </a:ext>
            </a:extLst>
          </p:cNvPr>
          <p:cNvSpPr txBox="1"/>
          <p:nvPr/>
        </p:nvSpPr>
        <p:spPr>
          <a:xfrm>
            <a:off x="647699" y="284441"/>
            <a:ext cx="10272091" cy="4832092"/>
          </a:xfrm>
          <a:prstGeom prst="rect">
            <a:avLst/>
          </a:prstGeom>
          <a:noFill/>
        </p:spPr>
        <p:txBody>
          <a:bodyPr wrap="square">
            <a:spAutoFit/>
          </a:bodyPr>
          <a:lstStyle/>
          <a:p>
            <a:pPr algn="just"/>
            <a:r>
              <a:rPr lang="sk-SK" sz="2800" b="0" i="0" u="none" strike="noStrike" baseline="0" dirty="0">
                <a:solidFill>
                  <a:srgbClr val="000000"/>
                </a:solidFill>
                <a:latin typeface="Times New Roman" panose="02020603050405020304" pitchFamily="18" charset="0"/>
              </a:rPr>
              <a:t>        Z toho vyplýva, že ponúka mnoho činností, ktoré si vyžadujú počítačové zručnosti, precíznu prípravu a prax. Internet je možné charakterizovať ako nové komunikačné médium, predstavuje spôsob komunikácie medzi ľuďmi, odstraňuje geografické prekážky, nie je len miestom vzdelania, ale aj relaxu a zábavy. </a:t>
            </a:r>
          </a:p>
          <a:p>
            <a:r>
              <a:rPr lang="sk-SK" sz="2800" b="1" i="0" u="none" strike="noStrike" baseline="0" dirty="0">
                <a:solidFill>
                  <a:srgbClr val="000000"/>
                </a:solidFill>
                <a:latin typeface="Times New Roman" panose="02020603050405020304" pitchFamily="18" charset="0"/>
              </a:rPr>
              <a:t>        </a:t>
            </a:r>
            <a:r>
              <a:rPr lang="sk-SK" sz="2800" i="0" u="none" strike="noStrike" baseline="0" dirty="0">
                <a:solidFill>
                  <a:srgbClr val="000000"/>
                </a:solidFill>
                <a:latin typeface="Times New Roman" panose="02020603050405020304" pitchFamily="18" charset="0"/>
              </a:rPr>
              <a:t>Online marketingové taktiky </a:t>
            </a:r>
            <a:r>
              <a:rPr lang="sk-SK" sz="2800" b="0" i="0" u="none" strike="noStrike" baseline="0" dirty="0">
                <a:solidFill>
                  <a:srgbClr val="000000"/>
                </a:solidFill>
                <a:latin typeface="Times New Roman" panose="02020603050405020304" pitchFamily="18" charset="0"/>
              </a:rPr>
              <a:t>pomáhajú firmám: </a:t>
            </a:r>
          </a:p>
          <a:p>
            <a:r>
              <a:rPr lang="sk-SK" sz="2800" b="0" i="0" u="none" strike="noStrike" baseline="0" dirty="0">
                <a:solidFill>
                  <a:srgbClr val="000000"/>
                </a:solidFill>
                <a:latin typeface="Times New Roman" panose="02020603050405020304" pitchFamily="18" charset="0"/>
              </a:rPr>
              <a:t>•  byť relevantný a získať pozíciu v online prostredí, </a:t>
            </a:r>
          </a:p>
          <a:p>
            <a:r>
              <a:rPr lang="pl-PL" sz="2800" b="0" i="0" u="none" strike="noStrike" baseline="0" dirty="0">
                <a:solidFill>
                  <a:srgbClr val="000000"/>
                </a:solidFill>
                <a:latin typeface="Times New Roman" panose="02020603050405020304" pitchFamily="18" charset="0"/>
              </a:rPr>
              <a:t>•  zlepšiť povedomie o značke firmy, </a:t>
            </a:r>
          </a:p>
          <a:p>
            <a:r>
              <a:rPr lang="sk-SK" sz="2800" b="0" i="0" u="none" strike="noStrike" baseline="0" dirty="0">
                <a:solidFill>
                  <a:srgbClr val="000000"/>
                </a:solidFill>
                <a:latin typeface="Times New Roman" panose="02020603050405020304" pitchFamily="18" charset="0"/>
              </a:rPr>
              <a:t>•  zaujať postupne viac potencionálnych zákazníkov, </a:t>
            </a:r>
          </a:p>
          <a:p>
            <a:r>
              <a:rPr lang="pl-PL" sz="2800" b="0" i="0" u="none" strike="noStrike" baseline="0" dirty="0">
                <a:solidFill>
                  <a:srgbClr val="000000"/>
                </a:solidFill>
                <a:latin typeface="Times New Roman" panose="02020603050405020304" pitchFamily="18" charset="0"/>
              </a:rPr>
              <a:t>•  promovať služby a produkty firmy, </a:t>
            </a:r>
          </a:p>
          <a:p>
            <a:r>
              <a:rPr lang="sk-SK" sz="2800" b="0" i="0" u="none" strike="noStrike" baseline="0" dirty="0">
                <a:solidFill>
                  <a:srgbClr val="000000"/>
                </a:solidFill>
                <a:latin typeface="Times New Roman" panose="02020603050405020304" pitchFamily="18" charset="0"/>
              </a:rPr>
              <a:t>•  získať dôveru ľudí konkrétnej značky. </a:t>
            </a:r>
          </a:p>
        </p:txBody>
      </p:sp>
      <p:sp>
        <p:nvSpPr>
          <p:cNvPr id="10" name="BlokTextu 9">
            <a:extLst>
              <a:ext uri="{FF2B5EF4-FFF2-40B4-BE49-F238E27FC236}">
                <a16:creationId xmlns:a16="http://schemas.microsoft.com/office/drawing/2014/main" id="{872386F3-3985-46CB-8BE9-885719C3E6D8}"/>
              </a:ext>
            </a:extLst>
          </p:cNvPr>
          <p:cNvSpPr txBox="1"/>
          <p:nvPr/>
        </p:nvSpPr>
        <p:spPr>
          <a:xfrm>
            <a:off x="647699" y="5487234"/>
            <a:ext cx="9874527" cy="646331"/>
          </a:xfrm>
          <a:prstGeom prst="rect">
            <a:avLst/>
          </a:prstGeom>
          <a:noFill/>
        </p:spPr>
        <p:txBody>
          <a:bodyPr wrap="square">
            <a:spAutoFit/>
          </a:bodyPr>
          <a:lstStyle/>
          <a:p>
            <a:r>
              <a:rPr lang="sk-SK" b="0" i="0" u="none" strike="noStrike" baseline="0" dirty="0">
                <a:solidFill>
                  <a:srgbClr val="000000"/>
                </a:solidFill>
                <a:latin typeface="Times New Roman" panose="02020603050405020304" pitchFamily="18" charset="0"/>
              </a:rPr>
              <a:t>11 </a:t>
            </a:r>
            <a:r>
              <a:rPr lang="sk-SK" b="0" i="0" u="none" strike="noStrike" baseline="0" dirty="0" err="1">
                <a:solidFill>
                  <a:srgbClr val="000000"/>
                </a:solidFill>
                <a:latin typeface="Times New Roman" panose="02020603050405020304" pitchFamily="18" charset="0"/>
              </a:rPr>
              <a:t>GBUROVÁ</a:t>
            </a:r>
            <a:r>
              <a:rPr lang="sk-SK" b="0" i="0" u="none" strike="noStrike" baseline="0" dirty="0">
                <a:solidFill>
                  <a:srgbClr val="000000"/>
                </a:solidFill>
                <a:latin typeface="Times New Roman" panose="02020603050405020304" pitchFamily="18" charset="0"/>
              </a:rPr>
              <a:t>, J. – </a:t>
            </a:r>
            <a:r>
              <a:rPr lang="sk-SK" b="0" i="0" u="none" strike="noStrike" baseline="0" dirty="0" err="1">
                <a:solidFill>
                  <a:srgbClr val="000000"/>
                </a:solidFill>
                <a:latin typeface="Times New Roman" panose="02020603050405020304" pitchFamily="18" charset="0"/>
              </a:rPr>
              <a:t>BAČÍK</a:t>
            </a:r>
            <a:r>
              <a:rPr lang="sk-SK" b="0" i="0" u="none" strike="noStrike" baseline="0" dirty="0">
                <a:solidFill>
                  <a:srgbClr val="000000"/>
                </a:solidFill>
                <a:latin typeface="Times New Roman" panose="02020603050405020304" pitchFamily="18" charset="0"/>
              </a:rPr>
              <a:t>, R. 2013. </a:t>
            </a:r>
            <a:r>
              <a:rPr lang="sk-SK" b="0" i="1" u="none" strike="noStrike" baseline="0" dirty="0">
                <a:solidFill>
                  <a:srgbClr val="000000"/>
                </a:solidFill>
                <a:latin typeface="Times New Roman" panose="02020603050405020304" pitchFamily="18" charset="0"/>
              </a:rPr>
              <a:t>Marketingová komunikácia. </a:t>
            </a:r>
            <a:r>
              <a:rPr lang="sk-SK" b="0" i="0" u="none" strike="noStrike" baseline="0" dirty="0">
                <a:solidFill>
                  <a:srgbClr val="000000"/>
                </a:solidFill>
                <a:latin typeface="Times New Roman" panose="02020603050405020304" pitchFamily="18" charset="0"/>
              </a:rPr>
              <a:t>s. 57 </a:t>
            </a:r>
          </a:p>
          <a:p>
            <a:r>
              <a:rPr lang="sk-SK" b="0" i="0" u="none" strike="noStrike" baseline="0" dirty="0">
                <a:solidFill>
                  <a:srgbClr val="000000"/>
                </a:solidFill>
                <a:latin typeface="Times New Roman" panose="02020603050405020304" pitchFamily="18" charset="0"/>
              </a:rPr>
              <a:t>12 </a:t>
            </a:r>
            <a:r>
              <a:rPr lang="sk-SK" b="0" i="0" u="none" strike="noStrike" baseline="0" dirty="0" err="1">
                <a:solidFill>
                  <a:srgbClr val="000000"/>
                </a:solidFill>
                <a:latin typeface="Times New Roman" panose="02020603050405020304" pitchFamily="18" charset="0"/>
              </a:rPr>
              <a:t>CAKOVÁ</a:t>
            </a:r>
            <a:r>
              <a:rPr lang="sk-SK" b="0" i="0" u="none" strike="noStrike" baseline="0" dirty="0">
                <a:solidFill>
                  <a:srgbClr val="000000"/>
                </a:solidFill>
                <a:latin typeface="Times New Roman" panose="02020603050405020304" pitchFamily="18" charset="0"/>
              </a:rPr>
              <a:t>, V. - DEDINSKÝ, M. - </a:t>
            </a:r>
            <a:r>
              <a:rPr lang="sk-SK" b="0" i="0" u="none" strike="noStrike" baseline="0" dirty="0" err="1">
                <a:solidFill>
                  <a:srgbClr val="000000"/>
                </a:solidFill>
                <a:latin typeface="Times New Roman" panose="02020603050405020304" pitchFamily="18" charset="0"/>
              </a:rPr>
              <a:t>PROCHYRA</a:t>
            </a:r>
            <a:r>
              <a:rPr lang="sk-SK" b="0" i="0" u="none" strike="noStrike" baseline="0" dirty="0">
                <a:solidFill>
                  <a:srgbClr val="000000"/>
                </a:solidFill>
                <a:latin typeface="Times New Roman" panose="02020603050405020304" pitchFamily="18" charset="0"/>
              </a:rPr>
              <a:t>, A. 2021. </a:t>
            </a:r>
            <a:r>
              <a:rPr lang="sk-SK" b="0" i="1" u="none" strike="noStrike" baseline="0" dirty="0">
                <a:solidFill>
                  <a:srgbClr val="000000"/>
                </a:solidFill>
                <a:latin typeface="Times New Roman" panose="02020603050405020304" pitchFamily="18" charset="0"/>
              </a:rPr>
              <a:t>Uspejte v online. </a:t>
            </a:r>
            <a:r>
              <a:rPr lang="sk-SK" b="0" i="0" u="none" strike="noStrike" baseline="0" dirty="0">
                <a:solidFill>
                  <a:srgbClr val="000000"/>
                </a:solidFill>
                <a:latin typeface="Times New Roman" panose="02020603050405020304" pitchFamily="18" charset="0"/>
              </a:rPr>
              <a:t>s. 16 </a:t>
            </a:r>
            <a:endParaRPr lang="sk-SK" dirty="0"/>
          </a:p>
        </p:txBody>
      </p:sp>
      <p:cxnSp>
        <p:nvCxnSpPr>
          <p:cNvPr id="11" name="Rovná spojnica 10">
            <a:extLst>
              <a:ext uri="{FF2B5EF4-FFF2-40B4-BE49-F238E27FC236}">
                <a16:creationId xmlns:a16="http://schemas.microsoft.com/office/drawing/2014/main" id="{20E272C4-1565-426A-A09B-13E9A5AD8CB9}"/>
              </a:ext>
            </a:extLst>
          </p:cNvPr>
          <p:cNvCxnSpPr/>
          <p:nvPr/>
        </p:nvCxnSpPr>
        <p:spPr>
          <a:xfrm>
            <a:off x="647699" y="5339318"/>
            <a:ext cx="8111988" cy="0"/>
          </a:xfrm>
          <a:prstGeom prst="line">
            <a:avLst/>
          </a:prstGeom>
        </p:spPr>
        <p:style>
          <a:lnRef idx="3">
            <a:schemeClr val="dk1"/>
          </a:lnRef>
          <a:fillRef idx="0">
            <a:schemeClr val="dk1"/>
          </a:fillRef>
          <a:effectRef idx="2">
            <a:schemeClr val="dk1"/>
          </a:effectRef>
          <a:fontRef idx="minor">
            <a:schemeClr val="tx1"/>
          </a:fontRef>
        </p:style>
      </p:cxnSp>
      <p:sp>
        <p:nvSpPr>
          <p:cNvPr id="12" name="BlokTextu 11">
            <a:extLst>
              <a:ext uri="{FF2B5EF4-FFF2-40B4-BE49-F238E27FC236}">
                <a16:creationId xmlns:a16="http://schemas.microsoft.com/office/drawing/2014/main" id="{3578E2B9-5E0F-4208-BB03-563763CB9292}"/>
              </a:ext>
            </a:extLst>
          </p:cNvPr>
          <p:cNvSpPr txBox="1"/>
          <p:nvPr/>
        </p:nvSpPr>
        <p:spPr>
          <a:xfrm>
            <a:off x="6599582" y="1931504"/>
            <a:ext cx="481029" cy="461665"/>
          </a:xfrm>
          <a:prstGeom prst="rect">
            <a:avLst/>
          </a:prstGeom>
          <a:noFill/>
        </p:spPr>
        <p:txBody>
          <a:bodyPr wrap="none" rtlCol="0">
            <a:spAutoFit/>
          </a:bodyPr>
          <a:lstStyle/>
          <a:p>
            <a:r>
              <a:rPr lang="sk-SK" sz="2400" dirty="0">
                <a:highlight>
                  <a:srgbClr val="FFFF00"/>
                </a:highlight>
                <a:latin typeface="Times New Roman" panose="02020603050405020304" pitchFamily="18" charset="0"/>
                <a:cs typeface="Times New Roman" panose="02020603050405020304" pitchFamily="18" charset="0"/>
              </a:rPr>
              <a:t>11</a:t>
            </a:r>
          </a:p>
        </p:txBody>
      </p:sp>
      <p:sp>
        <p:nvSpPr>
          <p:cNvPr id="13" name="BlokTextu 12">
            <a:extLst>
              <a:ext uri="{FF2B5EF4-FFF2-40B4-BE49-F238E27FC236}">
                <a16:creationId xmlns:a16="http://schemas.microsoft.com/office/drawing/2014/main" id="{CB4E4095-69B0-4719-94A8-45E570F797F2}"/>
              </a:ext>
            </a:extLst>
          </p:cNvPr>
          <p:cNvSpPr txBox="1"/>
          <p:nvPr/>
        </p:nvSpPr>
        <p:spPr>
          <a:xfrm>
            <a:off x="6359067" y="4497993"/>
            <a:ext cx="492443" cy="461665"/>
          </a:xfrm>
          <a:prstGeom prst="rect">
            <a:avLst/>
          </a:prstGeom>
          <a:noFill/>
        </p:spPr>
        <p:txBody>
          <a:bodyPr wrap="none" rtlCol="0">
            <a:spAutoFit/>
          </a:bodyPr>
          <a:lstStyle/>
          <a:p>
            <a:r>
              <a:rPr lang="sk-SK" sz="2400" dirty="0">
                <a:highlight>
                  <a:srgbClr val="FFFF00"/>
                </a:highlight>
                <a:latin typeface="Times New Roman" panose="02020603050405020304" pitchFamily="18" charset="0"/>
                <a:cs typeface="Times New Roman" panose="02020603050405020304" pitchFamily="18" charset="0"/>
              </a:rPr>
              <a:t>12</a:t>
            </a:r>
          </a:p>
        </p:txBody>
      </p:sp>
      <p:sp>
        <p:nvSpPr>
          <p:cNvPr id="14" name="Obdĺžnik 13">
            <a:extLst>
              <a:ext uri="{FF2B5EF4-FFF2-40B4-BE49-F238E27FC236}">
                <a16:creationId xmlns:a16="http://schemas.microsoft.com/office/drawing/2014/main" id="{3AB77AA0-9C05-4C3F-B5F1-ED17D212D4AA}"/>
              </a:ext>
            </a:extLst>
          </p:cNvPr>
          <p:cNvSpPr/>
          <p:nvPr/>
        </p:nvSpPr>
        <p:spPr>
          <a:xfrm>
            <a:off x="490330" y="238539"/>
            <a:ext cx="10548731" cy="23025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Obdĺžnik 14">
            <a:extLst>
              <a:ext uri="{FF2B5EF4-FFF2-40B4-BE49-F238E27FC236}">
                <a16:creationId xmlns:a16="http://schemas.microsoft.com/office/drawing/2014/main" id="{98D10298-8DB1-4276-AD23-5871DDBC64F7}"/>
              </a:ext>
            </a:extLst>
          </p:cNvPr>
          <p:cNvSpPr/>
          <p:nvPr/>
        </p:nvSpPr>
        <p:spPr>
          <a:xfrm>
            <a:off x="430694" y="4559115"/>
            <a:ext cx="6539949" cy="4616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7" name="Obdĺžnik 16">
            <a:extLst>
              <a:ext uri="{FF2B5EF4-FFF2-40B4-BE49-F238E27FC236}">
                <a16:creationId xmlns:a16="http://schemas.microsoft.com/office/drawing/2014/main" id="{037F4E32-34F2-4B0E-B6D9-D425C086815B}"/>
              </a:ext>
            </a:extLst>
          </p:cNvPr>
          <p:cNvSpPr/>
          <p:nvPr/>
        </p:nvSpPr>
        <p:spPr>
          <a:xfrm>
            <a:off x="490329" y="2407542"/>
            <a:ext cx="8627167" cy="27308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55099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3.125E-6 -1.85185E-6 L 0.14739 -0.31875 " pathEditMode="relative" rAng="0" ptsTypes="AA">
                                      <p:cBhvr>
                                        <p:cTn id="19" dur="2000" fill="hold"/>
                                        <p:tgtEl>
                                          <p:spTgt spid="13"/>
                                        </p:tgtEl>
                                        <p:attrNameLst>
                                          <p:attrName>ppt_x</p:attrName>
                                          <p:attrName>ppt_y</p:attrName>
                                        </p:attrNameLst>
                                      </p:cBhvr>
                                      <p:rCtr x="7370" y="-15949"/>
                                    </p:animMotion>
                                  </p:childTnLst>
                                </p:cTn>
                              </p:par>
                              <p:par>
                                <p:cTn id="20" presetID="10" presetClass="exit" presetSubtype="0" fill="hold" grpId="1"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4" grpId="1" animBg="1"/>
      <p:bldP spid="15" grpId="0" animBg="1"/>
      <p:bldP spid="15" grpId="1"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kTextu 7">
            <a:extLst>
              <a:ext uri="{FF2B5EF4-FFF2-40B4-BE49-F238E27FC236}">
                <a16:creationId xmlns:a16="http://schemas.microsoft.com/office/drawing/2014/main" id="{E17E689F-9667-43E1-84EB-0EED73ED659A}"/>
              </a:ext>
            </a:extLst>
          </p:cNvPr>
          <p:cNvSpPr txBox="1"/>
          <p:nvPr/>
        </p:nvSpPr>
        <p:spPr>
          <a:xfrm>
            <a:off x="613062" y="2239843"/>
            <a:ext cx="10965875" cy="584775"/>
          </a:xfrm>
          <a:prstGeom prst="rect">
            <a:avLst/>
          </a:prstGeom>
          <a:noFill/>
        </p:spPr>
        <p:txBody>
          <a:bodyPr wrap="square" rtlCol="0">
            <a:spAutoFit/>
          </a:bodyPr>
          <a:lstStyle/>
          <a:p>
            <a:pPr algn="ctr"/>
            <a:r>
              <a:rPr lang="sk-SK" sz="3200" b="1" dirty="0">
                <a:solidFill>
                  <a:schemeClr val="bg1"/>
                </a:solidFill>
                <a:effectLst>
                  <a:outerShdw blurRad="38100" dist="38100" dir="2700000" algn="tl">
                    <a:srgbClr val="000000">
                      <a:alpha val="43137"/>
                    </a:srgbClr>
                  </a:outerShdw>
                </a:effectLst>
                <a:latin typeface="+mj-lt"/>
              </a:rPr>
              <a:t>Seminár k bakalárskej práci  /  Diplomový seminár </a:t>
            </a:r>
          </a:p>
        </p:txBody>
      </p:sp>
      <p:pic>
        <p:nvPicPr>
          <p:cNvPr id="9" name="Obrázok 8">
            <a:extLst>
              <a:ext uri="{FF2B5EF4-FFF2-40B4-BE49-F238E27FC236}">
                <a16:creationId xmlns:a16="http://schemas.microsoft.com/office/drawing/2014/main" id="{587DB95A-1378-4F6C-ACA6-EC65F50873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5691" y="2824619"/>
            <a:ext cx="1296144" cy="1344460"/>
          </a:xfrm>
          <a:prstGeom prst="rect">
            <a:avLst/>
          </a:prstGeom>
        </p:spPr>
      </p:pic>
      <p:pic>
        <p:nvPicPr>
          <p:cNvPr id="10" name="Obrázok 9">
            <a:extLst>
              <a:ext uri="{FF2B5EF4-FFF2-40B4-BE49-F238E27FC236}">
                <a16:creationId xmlns:a16="http://schemas.microsoft.com/office/drawing/2014/main" id="{6B2CB526-1753-446D-9D0F-30044FE89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5691" y="4169079"/>
            <a:ext cx="1296143" cy="1344460"/>
          </a:xfrm>
          <a:prstGeom prst="rect">
            <a:avLst/>
          </a:prstGeom>
        </p:spPr>
      </p:pic>
      <p:pic>
        <p:nvPicPr>
          <p:cNvPr id="11" name="Obrázok 10" descr="Obrázok, na ktorom je text, vizitka, rám obrázka&#10;&#10;Automaticky generovaný popis">
            <a:extLst>
              <a:ext uri="{FF2B5EF4-FFF2-40B4-BE49-F238E27FC236}">
                <a16:creationId xmlns:a16="http://schemas.microsoft.com/office/drawing/2014/main" id="{74A8CE57-8090-4428-8043-82502D48F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5691" y="5513539"/>
            <a:ext cx="1296145" cy="1344461"/>
          </a:xfrm>
          <a:prstGeom prst="rect">
            <a:avLst/>
          </a:prstGeom>
        </p:spPr>
      </p:pic>
      <p:sp>
        <p:nvSpPr>
          <p:cNvPr id="12" name="BlokTextu 11">
            <a:extLst>
              <a:ext uri="{FF2B5EF4-FFF2-40B4-BE49-F238E27FC236}">
                <a16:creationId xmlns:a16="http://schemas.microsoft.com/office/drawing/2014/main" id="{9689CDAC-3F55-4A88-A5F0-DC718714B4CB}"/>
              </a:ext>
            </a:extLst>
          </p:cNvPr>
          <p:cNvSpPr txBox="1"/>
          <p:nvPr/>
        </p:nvSpPr>
        <p:spPr>
          <a:xfrm>
            <a:off x="2621855" y="3100427"/>
            <a:ext cx="8169292" cy="769441"/>
          </a:xfrm>
          <a:prstGeom prst="rect">
            <a:avLst/>
          </a:prstGeom>
          <a:noFill/>
        </p:spPr>
        <p:txBody>
          <a:bodyPr wrap="square" rtlCol="0">
            <a:spAutoFit/>
          </a:bodyPr>
          <a:lstStyle/>
          <a:p>
            <a:r>
              <a:rPr lang="sk-SK" sz="4400" b="1" dirty="0">
                <a:solidFill>
                  <a:schemeClr val="bg1"/>
                </a:solidFill>
                <a:latin typeface="+mj-lt"/>
              </a:rPr>
              <a:t>letný semester  2022/2023</a:t>
            </a:r>
          </a:p>
        </p:txBody>
      </p:sp>
      <p:sp>
        <p:nvSpPr>
          <p:cNvPr id="13" name="BlokTextu 12">
            <a:extLst>
              <a:ext uri="{FF2B5EF4-FFF2-40B4-BE49-F238E27FC236}">
                <a16:creationId xmlns:a16="http://schemas.microsoft.com/office/drawing/2014/main" id="{FB4711D3-7B11-4487-97B2-C49CB64B22A7}"/>
              </a:ext>
            </a:extLst>
          </p:cNvPr>
          <p:cNvSpPr txBox="1"/>
          <p:nvPr/>
        </p:nvSpPr>
        <p:spPr>
          <a:xfrm>
            <a:off x="2621854" y="4425810"/>
            <a:ext cx="8957083" cy="769441"/>
          </a:xfrm>
          <a:prstGeom prst="rect">
            <a:avLst/>
          </a:prstGeom>
          <a:noFill/>
        </p:spPr>
        <p:txBody>
          <a:bodyPr wrap="square" rtlCol="0">
            <a:spAutoFit/>
          </a:bodyPr>
          <a:lstStyle/>
          <a:p>
            <a:r>
              <a:rPr lang="sk-SK" sz="4400" b="1" dirty="0">
                <a:solidFill>
                  <a:schemeClr val="bg1"/>
                </a:solidFill>
                <a:latin typeface="+mj-lt"/>
              </a:rPr>
              <a:t>zimný semester  2023/2024</a:t>
            </a:r>
          </a:p>
        </p:txBody>
      </p:sp>
      <p:sp>
        <p:nvSpPr>
          <p:cNvPr id="14" name="BlokTextu 13">
            <a:extLst>
              <a:ext uri="{FF2B5EF4-FFF2-40B4-BE49-F238E27FC236}">
                <a16:creationId xmlns:a16="http://schemas.microsoft.com/office/drawing/2014/main" id="{EFBF0AA9-AA75-4E93-B103-51C08D799D98}"/>
              </a:ext>
            </a:extLst>
          </p:cNvPr>
          <p:cNvSpPr txBox="1"/>
          <p:nvPr/>
        </p:nvSpPr>
        <p:spPr>
          <a:xfrm>
            <a:off x="2621853" y="5770270"/>
            <a:ext cx="8591325" cy="769441"/>
          </a:xfrm>
          <a:prstGeom prst="rect">
            <a:avLst/>
          </a:prstGeom>
          <a:noFill/>
        </p:spPr>
        <p:txBody>
          <a:bodyPr wrap="square" rtlCol="0">
            <a:spAutoFit/>
          </a:bodyPr>
          <a:lstStyle/>
          <a:p>
            <a:r>
              <a:rPr lang="sk-SK" sz="4400" b="1" dirty="0">
                <a:solidFill>
                  <a:schemeClr val="bg1"/>
                </a:solidFill>
                <a:latin typeface="+mj-lt"/>
              </a:rPr>
              <a:t>letný semester  2023/2024</a:t>
            </a:r>
          </a:p>
        </p:txBody>
      </p:sp>
    </p:spTree>
    <p:extLst>
      <p:ext uri="{BB962C8B-B14F-4D97-AF65-F5344CB8AC3E}">
        <p14:creationId xmlns:p14="http://schemas.microsoft.com/office/powerpoint/2010/main" val="3575649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0A66AB9-681F-43AE-91D9-C82DDE6BF097}"/>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5" name="Zástupný objekt pre pätu 4">
            <a:extLst>
              <a:ext uri="{FF2B5EF4-FFF2-40B4-BE49-F238E27FC236}">
                <a16:creationId xmlns:a16="http://schemas.microsoft.com/office/drawing/2014/main" id="{24C6D0F8-15BA-4348-ABAF-978A538689CB}"/>
              </a:ext>
            </a:extLst>
          </p:cNvPr>
          <p:cNvSpPr>
            <a:spLocks noGrp="1"/>
          </p:cNvSpPr>
          <p:nvPr>
            <p:ph type="ftr" sz="quarter" idx="11"/>
          </p:nvPr>
        </p:nvSpPr>
        <p:spPr>
          <a:xfrm>
            <a:off x="4038600" y="6452103"/>
            <a:ext cx="4114800" cy="365125"/>
          </a:xfrm>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4488A846-A839-4FBB-88C3-A66EB3E32243}"/>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a:t>
            </a:fld>
            <a:endParaRPr lang="sk-SK"/>
          </a:p>
        </p:txBody>
      </p:sp>
      <p:sp>
        <p:nvSpPr>
          <p:cNvPr id="7" name="Obdĺžnik 6">
            <a:extLst>
              <a:ext uri="{FF2B5EF4-FFF2-40B4-BE49-F238E27FC236}">
                <a16:creationId xmlns:a16="http://schemas.microsoft.com/office/drawing/2014/main" id="{CA750EE5-C816-40CF-BE27-AC0BB855EA62}"/>
              </a:ext>
            </a:extLst>
          </p:cNvPr>
          <p:cNvSpPr/>
          <p:nvPr/>
        </p:nvSpPr>
        <p:spPr>
          <a:xfrm>
            <a:off x="196237" y="1190453"/>
            <a:ext cx="11799526" cy="4708981"/>
          </a:xfrm>
          <a:prstGeom prst="rect">
            <a:avLst/>
          </a:prstGeom>
        </p:spPr>
        <p:txBody>
          <a:bodyPr wrap="square">
            <a:spAutoFit/>
          </a:bodyPr>
          <a:lstStyle/>
          <a:p>
            <a:pPr marL="457200" indent="-457200" algn="just" fontAlgn="auto">
              <a:spcBef>
                <a:spcPts val="0"/>
              </a:spcBef>
              <a:spcAft>
                <a:spcPts val="0"/>
              </a:spcAft>
              <a:buFontTx/>
              <a:buChar char="-"/>
              <a:defRPr/>
            </a:pPr>
            <a:r>
              <a:rPr lang="sk-SK" sz="3000" dirty="0"/>
              <a:t>určenie cieľa práce, osvojovanie termínov súvisiacich s témou.</a:t>
            </a:r>
          </a:p>
          <a:p>
            <a:pPr marL="457200" indent="-457200" algn="just" fontAlgn="auto">
              <a:spcBef>
                <a:spcPts val="0"/>
              </a:spcBef>
              <a:spcAft>
                <a:spcPts val="0"/>
              </a:spcAft>
              <a:defRPr/>
            </a:pPr>
            <a:endParaRPr lang="sk-SK" sz="3000" dirty="0"/>
          </a:p>
          <a:p>
            <a:pPr algn="just" fontAlgn="auto">
              <a:spcBef>
                <a:spcPts val="0"/>
              </a:spcBef>
              <a:spcAft>
                <a:spcPts val="0"/>
              </a:spcAft>
              <a:defRPr/>
            </a:pPr>
            <a:r>
              <a:rPr lang="sk-SK" sz="3000" dirty="0"/>
              <a:t>Od správneho zostavenia osnovy diplomovej práce plne závisí ďalší postup študenta. </a:t>
            </a:r>
            <a:r>
              <a:rPr lang="sk-SK" sz="3000" b="1" dirty="0"/>
              <a:t>Zle postavená osnova môže študenta nadlho zdržať, pretože ho vedie nesprávnym smerom</a:t>
            </a:r>
            <a:r>
              <a:rPr lang="sk-SK" sz="3000" dirty="0"/>
              <a:t>.</a:t>
            </a:r>
          </a:p>
          <a:p>
            <a:pPr algn="just" fontAlgn="auto">
              <a:spcBef>
                <a:spcPts val="0"/>
              </a:spcBef>
              <a:spcAft>
                <a:spcPts val="0"/>
              </a:spcAft>
              <a:defRPr/>
            </a:pPr>
            <a:r>
              <a:rPr lang="sk-SK" sz="3000" dirty="0"/>
              <a:t>Pre zostavenie osnovy záverečnej práce musí študent zvládnuť problematiku svojej práce, musí si ju osvojiť v hlavných kontúrach.</a:t>
            </a:r>
          </a:p>
          <a:p>
            <a:pPr algn="just" fontAlgn="auto">
              <a:spcBef>
                <a:spcPts val="0"/>
              </a:spcBef>
              <a:spcAft>
                <a:spcPts val="0"/>
              </a:spcAft>
              <a:defRPr/>
            </a:pPr>
            <a:r>
              <a:rPr lang="sk-SK" sz="3000" dirty="0"/>
              <a:t>Nevyhnutnou podmienkou dobre zostavenej osnovy je práca študenta, zameraná na zvládnutie hlavných okruhov problémov záverečnej práce a zoznámenie sa s obsahovými problémami témy. </a:t>
            </a:r>
            <a:endParaRPr lang="sk-SK" sz="3000" i="1" dirty="0"/>
          </a:p>
        </p:txBody>
      </p:sp>
      <p:sp>
        <p:nvSpPr>
          <p:cNvPr id="8" name="Zaoblený obdĺžnik 8">
            <a:extLst>
              <a:ext uri="{FF2B5EF4-FFF2-40B4-BE49-F238E27FC236}">
                <a16:creationId xmlns:a16="http://schemas.microsoft.com/office/drawing/2014/main" id="{AAC583DF-265A-43BF-AC1B-781CDA01A0BA}"/>
              </a:ext>
            </a:extLst>
          </p:cNvPr>
          <p:cNvSpPr/>
          <p:nvPr/>
        </p:nvSpPr>
        <p:spPr>
          <a:xfrm>
            <a:off x="267338" y="254968"/>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2. TVORBA OSNOVY</a:t>
            </a:r>
          </a:p>
        </p:txBody>
      </p:sp>
    </p:spTree>
    <p:extLst>
      <p:ext uri="{BB962C8B-B14F-4D97-AF65-F5344CB8AC3E}">
        <p14:creationId xmlns:p14="http://schemas.microsoft.com/office/powerpoint/2010/main" val="352188118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200</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0" name="BlokTextu 9">
            <a:extLst>
              <a:ext uri="{FF2B5EF4-FFF2-40B4-BE49-F238E27FC236}">
                <a16:creationId xmlns:a16="http://schemas.microsoft.com/office/drawing/2014/main" id="{9E248BDE-0474-42FD-B25A-1CFC28E96D24}"/>
              </a:ext>
            </a:extLst>
          </p:cNvPr>
          <p:cNvSpPr txBox="1"/>
          <p:nvPr/>
        </p:nvSpPr>
        <p:spPr>
          <a:xfrm>
            <a:off x="1314243" y="1084895"/>
            <a:ext cx="3711272" cy="5016758"/>
          </a:xfrm>
          <a:prstGeom prst="rect">
            <a:avLst/>
          </a:prstGeom>
          <a:solidFill>
            <a:schemeClr val="bg1">
              <a:lumMod val="95000"/>
            </a:schemeClr>
          </a:solidFill>
          <a:ln w="38100">
            <a:solidFill>
              <a:srgbClr val="008000"/>
            </a:solidFill>
          </a:ln>
        </p:spPr>
        <p:txBody>
          <a:bodyPr wrap="none">
            <a:spAutoFit/>
          </a:bodyPr>
          <a:lstStyle/>
          <a:p>
            <a:pPr>
              <a:defRPr/>
            </a:pPr>
            <a:r>
              <a:rPr lang="sk-SK" sz="2400" dirty="0"/>
              <a:t>Zoznam použitej literatúry</a:t>
            </a:r>
          </a:p>
          <a:p>
            <a:pPr>
              <a:defRPr/>
            </a:pPr>
            <a:endParaRPr lang="sk-SK" sz="1200" dirty="0"/>
          </a:p>
          <a:p>
            <a:pPr marL="342900" indent="-342900">
              <a:buFont typeface="+mj-lt"/>
              <a:buAutoNum type="arabicPeriod"/>
              <a:defRPr/>
            </a:pPr>
            <a:r>
              <a:rPr lang="sk-SK" sz="2400" dirty="0"/>
              <a:t> </a:t>
            </a:r>
          </a:p>
          <a:p>
            <a:pPr marL="342900" indent="-342900">
              <a:buFont typeface="+mj-lt"/>
              <a:buAutoNum type="arabicPeriod"/>
              <a:defRPr/>
            </a:pPr>
            <a:r>
              <a:rPr lang="sk-SK" sz="2400" dirty="0"/>
              <a:t> </a:t>
            </a:r>
          </a:p>
          <a:p>
            <a:pPr marL="342900" indent="-342900">
              <a:buFont typeface="+mj-lt"/>
              <a:buAutoNum type="arabicPeriod"/>
              <a:defRPr/>
            </a:pPr>
            <a:r>
              <a:rPr lang="sk-SK" sz="2400" dirty="0"/>
              <a:t> </a:t>
            </a:r>
          </a:p>
          <a:p>
            <a:pPr marL="342900" indent="-342900">
              <a:buFont typeface="+mj-lt"/>
              <a:buAutoNum type="arabicPeriod"/>
              <a:defRPr/>
            </a:pPr>
            <a:r>
              <a:rPr lang="sk-SK" sz="2400" dirty="0"/>
              <a:t> </a:t>
            </a:r>
          </a:p>
          <a:p>
            <a:pPr marL="342900" indent="-342900">
              <a:buFont typeface="+mj-lt"/>
              <a:buAutoNum type="arabicPeriod"/>
              <a:defRPr/>
            </a:pPr>
            <a:r>
              <a:rPr lang="sk-SK" sz="2400" dirty="0"/>
              <a:t> </a:t>
            </a:r>
          </a:p>
          <a:p>
            <a:pPr marL="342900" indent="-342900">
              <a:defRPr/>
            </a:pPr>
            <a:r>
              <a:rPr lang="sk-SK" sz="2000" dirty="0"/>
              <a:t>...</a:t>
            </a:r>
          </a:p>
          <a:p>
            <a:pPr marL="342900" indent="-342900">
              <a:buFont typeface="+mj-lt"/>
              <a:buAutoNum type="arabicPeriod" startAt="9"/>
              <a:defRPr/>
            </a:pPr>
            <a:r>
              <a:rPr lang="sk-SK" sz="2400" dirty="0"/>
              <a:t> </a:t>
            </a:r>
          </a:p>
          <a:p>
            <a:pPr marL="342900" indent="-342900">
              <a:buFont typeface="+mj-lt"/>
              <a:buAutoNum type="arabicPeriod" startAt="9"/>
              <a:defRPr/>
            </a:pPr>
            <a:r>
              <a:rPr lang="sk-SK" sz="2400" dirty="0"/>
              <a:t> </a:t>
            </a:r>
          </a:p>
          <a:p>
            <a:pPr marL="342900" indent="-342900">
              <a:buFont typeface="+mj-lt"/>
              <a:buAutoNum type="arabicPeriod" startAt="9"/>
              <a:defRPr/>
            </a:pPr>
            <a:r>
              <a:rPr lang="sk-SK" sz="2400" dirty="0"/>
              <a:t> </a:t>
            </a:r>
          </a:p>
          <a:p>
            <a:pPr marL="342900" indent="-342900">
              <a:defRPr/>
            </a:pPr>
            <a:r>
              <a:rPr lang="sk-SK" sz="2400" dirty="0"/>
              <a:t>...</a:t>
            </a:r>
          </a:p>
          <a:p>
            <a:pPr marL="342900" indent="-342900">
              <a:defRPr/>
            </a:pPr>
            <a:r>
              <a:rPr lang="sk-SK" sz="2400" dirty="0"/>
              <a:t>18.</a:t>
            </a:r>
          </a:p>
          <a:p>
            <a:pPr marL="342900" indent="-342900">
              <a:defRPr/>
            </a:pPr>
            <a:r>
              <a:rPr lang="sk-SK" sz="2400" dirty="0"/>
              <a:t>19.</a:t>
            </a:r>
          </a:p>
        </p:txBody>
      </p:sp>
      <p:sp>
        <p:nvSpPr>
          <p:cNvPr id="11" name="Pruhovaná šípka vpravo 4">
            <a:extLst>
              <a:ext uri="{FF2B5EF4-FFF2-40B4-BE49-F238E27FC236}">
                <a16:creationId xmlns:a16="http://schemas.microsoft.com/office/drawing/2014/main" id="{8F7B32F7-E27B-4155-A122-D1141A943197}"/>
              </a:ext>
            </a:extLst>
          </p:cNvPr>
          <p:cNvSpPr/>
          <p:nvPr/>
        </p:nvSpPr>
        <p:spPr>
          <a:xfrm>
            <a:off x="1885743" y="1594929"/>
            <a:ext cx="4500562" cy="17859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2" name="Pruhovaná šípka vpravo 5">
            <a:extLst>
              <a:ext uri="{FF2B5EF4-FFF2-40B4-BE49-F238E27FC236}">
                <a16:creationId xmlns:a16="http://schemas.microsoft.com/office/drawing/2014/main" id="{B7C604C9-6804-41A4-A4A3-D4F1A58164B8}"/>
              </a:ext>
            </a:extLst>
          </p:cNvPr>
          <p:cNvSpPr/>
          <p:nvPr/>
        </p:nvSpPr>
        <p:spPr>
          <a:xfrm>
            <a:off x="1885743" y="3611153"/>
            <a:ext cx="4500562" cy="1500187"/>
          </a:xfrm>
          <a:prstGeom prst="stripedRightArrow">
            <a:avLst>
              <a:gd name="adj1" fmla="val 50000"/>
              <a:gd name="adj2" fmla="val 586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3" name="Pruhovaná šípka vpravo 6">
            <a:extLst>
              <a:ext uri="{FF2B5EF4-FFF2-40B4-BE49-F238E27FC236}">
                <a16:creationId xmlns:a16="http://schemas.microsoft.com/office/drawing/2014/main" id="{3E3D61DC-C076-4A15-AB38-9FFD2EC9D554}"/>
              </a:ext>
            </a:extLst>
          </p:cNvPr>
          <p:cNvSpPr/>
          <p:nvPr/>
        </p:nvSpPr>
        <p:spPr>
          <a:xfrm>
            <a:off x="1885743" y="5195329"/>
            <a:ext cx="4500562" cy="936104"/>
          </a:xfrm>
          <a:prstGeom prst="stripedRightArrow">
            <a:avLst>
              <a:gd name="adj1" fmla="val 35159"/>
              <a:gd name="adj2" fmla="val 9228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k-SK"/>
          </a:p>
        </p:txBody>
      </p:sp>
      <p:sp>
        <p:nvSpPr>
          <p:cNvPr id="14" name="BlokTextu 7">
            <a:extLst>
              <a:ext uri="{FF2B5EF4-FFF2-40B4-BE49-F238E27FC236}">
                <a16:creationId xmlns:a16="http://schemas.microsoft.com/office/drawing/2014/main" id="{5D973DCB-199E-4428-BADB-F14C954446C4}"/>
              </a:ext>
            </a:extLst>
          </p:cNvPr>
          <p:cNvSpPr txBox="1">
            <a:spLocks noChangeArrowheads="1"/>
          </p:cNvSpPr>
          <p:nvPr/>
        </p:nvSpPr>
        <p:spPr bwMode="auto">
          <a:xfrm>
            <a:off x="6479793" y="1924335"/>
            <a:ext cx="3515383" cy="1200150"/>
          </a:xfrm>
          <a:prstGeom prst="rect">
            <a:avLst/>
          </a:prstGeom>
          <a:noFill/>
          <a:ln w="9525">
            <a:noFill/>
            <a:miter lim="800000"/>
            <a:headEnd/>
            <a:tailEnd/>
          </a:ln>
        </p:spPr>
        <p:txBody>
          <a:bodyPr wrap="square">
            <a:spAutoFit/>
          </a:bodyPr>
          <a:lstStyle/>
          <a:p>
            <a:pPr algn="ctr"/>
            <a:r>
              <a:rPr lang="sk-SK" sz="3600" b="1" dirty="0">
                <a:latin typeface="Calibri" pitchFamily="34" charset="0"/>
              </a:rPr>
              <a:t>KNIHY </a:t>
            </a:r>
          </a:p>
          <a:p>
            <a:pPr algn="ctr"/>
            <a:r>
              <a:rPr lang="sk-SK" sz="3600" b="1" dirty="0">
                <a:latin typeface="Calibri" pitchFamily="34" charset="0"/>
              </a:rPr>
              <a:t>/ MONOGRAFIE</a:t>
            </a:r>
          </a:p>
        </p:txBody>
      </p:sp>
      <p:sp>
        <p:nvSpPr>
          <p:cNvPr id="15" name="BlokTextu 8">
            <a:extLst>
              <a:ext uri="{FF2B5EF4-FFF2-40B4-BE49-F238E27FC236}">
                <a16:creationId xmlns:a16="http://schemas.microsoft.com/office/drawing/2014/main" id="{5B2856C3-200C-43A8-A50A-A2400437BCEE}"/>
              </a:ext>
            </a:extLst>
          </p:cNvPr>
          <p:cNvSpPr txBox="1">
            <a:spLocks noChangeArrowheads="1"/>
          </p:cNvSpPr>
          <p:nvPr/>
        </p:nvSpPr>
        <p:spPr bwMode="auto">
          <a:xfrm>
            <a:off x="6438588" y="3827177"/>
            <a:ext cx="3779838" cy="1077913"/>
          </a:xfrm>
          <a:prstGeom prst="rect">
            <a:avLst/>
          </a:prstGeom>
          <a:noFill/>
          <a:ln w="9525">
            <a:noFill/>
            <a:miter lim="800000"/>
            <a:headEnd/>
            <a:tailEnd/>
          </a:ln>
        </p:spPr>
        <p:txBody>
          <a:bodyPr wrap="none">
            <a:spAutoFit/>
          </a:bodyPr>
          <a:lstStyle/>
          <a:p>
            <a:pPr algn="ctr"/>
            <a:r>
              <a:rPr lang="sk-SK" sz="3200" b="1" dirty="0">
                <a:latin typeface="Calibri" pitchFamily="34" charset="0"/>
              </a:rPr>
              <a:t>ODBORNÉ ČASOPISY </a:t>
            </a:r>
          </a:p>
          <a:p>
            <a:pPr algn="ctr"/>
            <a:r>
              <a:rPr lang="sk-SK" sz="3200" b="1" dirty="0">
                <a:latin typeface="Calibri" pitchFamily="34" charset="0"/>
              </a:rPr>
              <a:t>/ ZBORNÍKY</a:t>
            </a:r>
          </a:p>
        </p:txBody>
      </p:sp>
      <p:sp>
        <p:nvSpPr>
          <p:cNvPr id="16" name="BlokTextu 9">
            <a:extLst>
              <a:ext uri="{FF2B5EF4-FFF2-40B4-BE49-F238E27FC236}">
                <a16:creationId xmlns:a16="http://schemas.microsoft.com/office/drawing/2014/main" id="{506F9A1F-6608-4DED-BD84-ECED15D3B51A}"/>
              </a:ext>
            </a:extLst>
          </p:cNvPr>
          <p:cNvSpPr txBox="1">
            <a:spLocks noChangeArrowheads="1"/>
          </p:cNvSpPr>
          <p:nvPr/>
        </p:nvSpPr>
        <p:spPr bwMode="auto">
          <a:xfrm>
            <a:off x="6216264" y="5146514"/>
            <a:ext cx="4042439" cy="1077218"/>
          </a:xfrm>
          <a:prstGeom prst="rect">
            <a:avLst/>
          </a:prstGeom>
          <a:noFill/>
          <a:ln w="9525">
            <a:noFill/>
            <a:miter lim="800000"/>
            <a:headEnd/>
            <a:tailEnd/>
          </a:ln>
        </p:spPr>
        <p:txBody>
          <a:bodyPr wrap="square">
            <a:spAutoFit/>
          </a:bodyPr>
          <a:lstStyle/>
          <a:p>
            <a:pPr algn="ctr"/>
            <a:r>
              <a:rPr lang="sk-SK" sz="3200" b="1" dirty="0">
                <a:latin typeface="Calibri" pitchFamily="34" charset="0"/>
              </a:rPr>
              <a:t>ZÁKONY A NORMY</a:t>
            </a:r>
          </a:p>
          <a:p>
            <a:pPr algn="ctr"/>
            <a:r>
              <a:rPr lang="sk-SK" sz="3200" b="1" dirty="0">
                <a:latin typeface="Calibri" pitchFamily="34" charset="0"/>
              </a:rPr>
              <a:t>INTERNETOVÉ ZDROJE</a:t>
            </a:r>
          </a:p>
        </p:txBody>
      </p:sp>
      <p:sp>
        <p:nvSpPr>
          <p:cNvPr id="17" name="BlokTextu 10">
            <a:extLst>
              <a:ext uri="{FF2B5EF4-FFF2-40B4-BE49-F238E27FC236}">
                <a16:creationId xmlns:a16="http://schemas.microsoft.com/office/drawing/2014/main" id="{47CA8681-7E0A-49A0-93D4-9A03A37EDC0D}"/>
              </a:ext>
            </a:extLst>
          </p:cNvPr>
          <p:cNvSpPr txBox="1">
            <a:spLocks noChangeArrowheads="1"/>
          </p:cNvSpPr>
          <p:nvPr/>
        </p:nvSpPr>
        <p:spPr bwMode="auto">
          <a:xfrm>
            <a:off x="5100430" y="1122871"/>
            <a:ext cx="5089525" cy="400050"/>
          </a:xfrm>
          <a:prstGeom prst="rect">
            <a:avLst/>
          </a:prstGeom>
          <a:noFill/>
          <a:ln w="9525">
            <a:noFill/>
            <a:miter lim="800000"/>
            <a:headEnd/>
            <a:tailEnd/>
          </a:ln>
        </p:spPr>
        <p:txBody>
          <a:bodyPr wrap="none">
            <a:spAutoFit/>
          </a:bodyPr>
          <a:lstStyle/>
          <a:p>
            <a:pPr algn="ctr"/>
            <a:r>
              <a:rPr lang="sk-SK" sz="2000" b="1" i="1">
                <a:solidFill>
                  <a:srgbClr val="FF0000"/>
                </a:solidFill>
              </a:rPr>
              <a:t>ZORADIŤ ABECEDNE PODĽA  AUTORA</a:t>
            </a:r>
            <a:endParaRPr lang="sk-SK" b="1" i="1">
              <a:solidFill>
                <a:srgbClr val="FF0000"/>
              </a:solidFill>
            </a:endParaRPr>
          </a:p>
        </p:txBody>
      </p:sp>
    </p:spTree>
    <p:extLst>
      <p:ext uri="{BB962C8B-B14F-4D97-AF65-F5344CB8AC3E}">
        <p14:creationId xmlns:p14="http://schemas.microsoft.com/office/powerpoint/2010/main" val="317085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201</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20" name="Zaoblený obdĺžnik 8">
            <a:extLst>
              <a:ext uri="{FF2B5EF4-FFF2-40B4-BE49-F238E27FC236}">
                <a16:creationId xmlns:a16="http://schemas.microsoft.com/office/drawing/2014/main" id="{91CB71CD-4996-4A5C-872C-2E61B824FD20}"/>
              </a:ext>
            </a:extLst>
          </p:cNvPr>
          <p:cNvSpPr/>
          <p:nvPr/>
        </p:nvSpPr>
        <p:spPr>
          <a:xfrm rot="16200000">
            <a:off x="-2065908" y="3221746"/>
            <a:ext cx="5228676" cy="720000"/>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KNIHY A MONOGRAFIE</a:t>
            </a:r>
          </a:p>
        </p:txBody>
      </p:sp>
      <p:pic>
        <p:nvPicPr>
          <p:cNvPr id="11" name="Obrázok 10">
            <a:extLst>
              <a:ext uri="{FF2B5EF4-FFF2-40B4-BE49-F238E27FC236}">
                <a16:creationId xmlns:a16="http://schemas.microsoft.com/office/drawing/2014/main" id="{FD9A0FF1-C0F5-4741-B834-AC1966F92A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569" y="1314189"/>
            <a:ext cx="2564806" cy="3632589"/>
          </a:xfrm>
          <a:prstGeom prst="rect">
            <a:avLst/>
          </a:prstGeom>
          <a:ln>
            <a:noFill/>
          </a:ln>
          <a:effectLst>
            <a:outerShdw blurRad="292100" dist="139700" dir="2700000" algn="tl" rotWithShape="0">
              <a:srgbClr val="333333">
                <a:alpha val="65000"/>
              </a:srgbClr>
            </a:outerShdw>
          </a:effectLst>
        </p:spPr>
      </p:pic>
      <p:pic>
        <p:nvPicPr>
          <p:cNvPr id="12" name="Picture 4" descr="Kniha: Takto sa robí marketing (Allan Dib) | bux.sk">
            <a:extLst>
              <a:ext uri="{FF2B5EF4-FFF2-40B4-BE49-F238E27FC236}">
                <a16:creationId xmlns:a16="http://schemas.microsoft.com/office/drawing/2014/main" id="{9BB2E395-302B-48FE-BBD7-6F90569743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1753" y="1341954"/>
            <a:ext cx="2387760" cy="3673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Obrázok 12" descr="Obrázok, na ktorom je text&#10;&#10;Automaticky generovaný popis">
            <a:extLst>
              <a:ext uri="{FF2B5EF4-FFF2-40B4-BE49-F238E27FC236}">
                <a16:creationId xmlns:a16="http://schemas.microsoft.com/office/drawing/2014/main" id="{EA1FEE17-B9F1-4FD1-98CC-DCBE4C760EE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60161" y="2397780"/>
            <a:ext cx="2564806" cy="3623298"/>
          </a:xfrm>
          <a:prstGeom prst="rect">
            <a:avLst/>
          </a:prstGeom>
          <a:ln>
            <a:noFill/>
          </a:ln>
          <a:effectLst>
            <a:outerShdw blurRad="292100" dist="139700" dir="2700000" algn="tl" rotWithShape="0">
              <a:srgbClr val="333333">
                <a:alpha val="65000"/>
              </a:srgbClr>
            </a:outerShdw>
          </a:effectLst>
        </p:spPr>
      </p:pic>
      <p:pic>
        <p:nvPicPr>
          <p:cNvPr id="14" name="Obrázok 13" descr="Obrázok, na ktorom je text, snímka obrazovky, elektronika&#10;&#10;Automaticky generovaný popis">
            <a:extLst>
              <a:ext uri="{FF2B5EF4-FFF2-40B4-BE49-F238E27FC236}">
                <a16:creationId xmlns:a16="http://schemas.microsoft.com/office/drawing/2014/main" id="{9171BA51-745C-46E1-B424-5CF2B13FEE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83605" y="2397780"/>
            <a:ext cx="2607076" cy="3603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72385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25596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8" name="Obdĺžnik 17">
            <a:extLst>
              <a:ext uri="{FF2B5EF4-FFF2-40B4-BE49-F238E27FC236}">
                <a16:creationId xmlns:a16="http://schemas.microsoft.com/office/drawing/2014/main" id="{848FB3DE-3C8E-4142-80C5-D8EAE6A7DA47}"/>
              </a:ext>
            </a:extLst>
          </p:cNvPr>
          <p:cNvSpPr/>
          <p:nvPr/>
        </p:nvSpPr>
        <p:spPr>
          <a:xfrm>
            <a:off x="1157636" y="1350886"/>
            <a:ext cx="10920642" cy="1384995"/>
          </a:xfrm>
          <a:prstGeom prst="rect">
            <a:avLst/>
          </a:prstGeom>
        </p:spPr>
        <p:txBody>
          <a:bodyPr wrap="square">
            <a:spAutoFit/>
          </a:bodyPr>
          <a:lstStyle/>
          <a:p>
            <a:pPr>
              <a:defRPr/>
            </a:pPr>
            <a:r>
              <a:rPr lang="sk-SK" sz="2800" b="1" i="1" dirty="0">
                <a:latin typeface="Calibri" pitchFamily="34" charset="0"/>
              </a:rPr>
              <a:t>Prvky popisu:</a:t>
            </a:r>
          </a:p>
          <a:p>
            <a:pPr>
              <a:defRPr/>
            </a:pPr>
            <a:r>
              <a:rPr lang="sk-SK" sz="2800" dirty="0">
                <a:solidFill>
                  <a:srgbClr val="008000"/>
                </a:solidFill>
                <a:latin typeface="Calibri" pitchFamily="34" charset="0"/>
              </a:rPr>
              <a:t>Autor. rok vydania. </a:t>
            </a:r>
            <a:r>
              <a:rPr lang="sk-SK" sz="2800" i="1" dirty="0">
                <a:solidFill>
                  <a:srgbClr val="008000"/>
                </a:solidFill>
                <a:latin typeface="Calibri" pitchFamily="34" charset="0"/>
              </a:rPr>
              <a:t>Názov : podnázov (nepovinný). </a:t>
            </a:r>
            <a:r>
              <a:rPr lang="sk-SK" sz="2800" dirty="0">
                <a:solidFill>
                  <a:srgbClr val="008000"/>
                </a:solidFill>
                <a:latin typeface="Calibri" pitchFamily="34" charset="0"/>
              </a:rPr>
              <a:t>Poradie vydania. Miesto vydania : Vydavateľ, rok vydania. Rozsah strán. ISBN.</a:t>
            </a:r>
          </a:p>
        </p:txBody>
      </p:sp>
      <p:sp>
        <p:nvSpPr>
          <p:cNvPr id="19" name="Obdĺžnik 18">
            <a:extLst>
              <a:ext uri="{FF2B5EF4-FFF2-40B4-BE49-F238E27FC236}">
                <a16:creationId xmlns:a16="http://schemas.microsoft.com/office/drawing/2014/main" id="{4D4A668E-CAE3-49E5-BE72-4E6274DFDC86}"/>
              </a:ext>
            </a:extLst>
          </p:cNvPr>
          <p:cNvSpPr/>
          <p:nvPr/>
        </p:nvSpPr>
        <p:spPr>
          <a:xfrm>
            <a:off x="1157636" y="3230242"/>
            <a:ext cx="10920642" cy="2677656"/>
          </a:xfrm>
          <a:prstGeom prst="rect">
            <a:avLst/>
          </a:prstGeom>
        </p:spPr>
        <p:txBody>
          <a:bodyPr wrap="square">
            <a:spAutoFit/>
          </a:bodyPr>
          <a:lstStyle/>
          <a:p>
            <a:pPr>
              <a:defRPr/>
            </a:pPr>
            <a:r>
              <a:rPr lang="sk-SK" sz="2800" b="1" i="1" dirty="0">
                <a:latin typeface="Calibri" pitchFamily="34" charset="0"/>
              </a:rPr>
              <a:t>Príklad -  Zoznam použitej literatúry: </a:t>
            </a:r>
          </a:p>
          <a:p>
            <a:pPr>
              <a:defRPr/>
            </a:pPr>
            <a:r>
              <a:rPr lang="sk-SK" sz="2800" dirty="0">
                <a:latin typeface="Times New Roman" panose="02020603050405020304" pitchFamily="18" charset="0"/>
                <a:cs typeface="Times New Roman" panose="02020603050405020304" pitchFamily="18" charset="0"/>
              </a:rPr>
              <a:t>TÁNCOŠOVÁ, J. a kol. 2013</a:t>
            </a:r>
            <a:r>
              <a:rPr lang="sk-SK" sz="2800" dirty="0">
                <a:highlight>
                  <a:srgbClr val="FFFF00"/>
                </a:highlight>
                <a:latin typeface="Times New Roman" panose="02020603050405020304" pitchFamily="18" charset="0"/>
                <a:cs typeface="Times New Roman" panose="02020603050405020304" pitchFamily="18" charset="0"/>
              </a:rPr>
              <a:t>. </a:t>
            </a:r>
            <a:r>
              <a:rPr lang="sk-SK" sz="2800" i="1" dirty="0" err="1">
                <a:latin typeface="Times New Roman" panose="02020603050405020304" pitchFamily="18" charset="0"/>
                <a:cs typeface="Times New Roman" panose="02020603050405020304" pitchFamily="18" charset="0"/>
              </a:rPr>
              <a:t>Ekonómia</a:t>
            </a:r>
            <a:r>
              <a:rPr lang="sk-SK" sz="2800" i="1" dirty="0" err="1">
                <a:highlight>
                  <a:srgbClr val="FFFF00"/>
                </a:highlight>
                <a:latin typeface="Times New Roman" panose="02020603050405020304" pitchFamily="18" charset="0"/>
                <a:cs typeface="Times New Roman" panose="02020603050405020304" pitchFamily="18" charset="0"/>
              </a:rPr>
              <a:t>.</a:t>
            </a:r>
            <a:r>
              <a:rPr lang="sk-SK" sz="2800" dirty="0" err="1">
                <a:latin typeface="Times New Roman" panose="02020603050405020304" pitchFamily="18" charset="0"/>
                <a:cs typeface="Times New Roman" panose="02020603050405020304" pitchFamily="18" charset="0"/>
              </a:rPr>
              <a:t>1</a:t>
            </a:r>
            <a:r>
              <a:rPr lang="sk-SK" sz="2800" dirty="0">
                <a:latin typeface="Times New Roman" panose="02020603050405020304" pitchFamily="18" charset="0"/>
                <a:cs typeface="Times New Roman" panose="02020603050405020304" pitchFamily="18" charset="0"/>
              </a:rPr>
              <a:t>. vyd.</a:t>
            </a:r>
            <a:r>
              <a:rPr lang="sk-SK" sz="2800" dirty="0">
                <a:highlight>
                  <a:srgbClr val="FFFF00"/>
                </a:highlight>
                <a:latin typeface="Times New Roman" panose="02020603050405020304" pitchFamily="18" charset="0"/>
                <a:cs typeface="Times New Roman" panose="02020603050405020304" pitchFamily="18" charset="0"/>
              </a:rPr>
              <a:t> </a:t>
            </a:r>
            <a:r>
              <a:rPr lang="sk-SK" sz="2800" dirty="0">
                <a:latin typeface="Times New Roman" panose="02020603050405020304" pitchFamily="18" charset="0"/>
                <a:cs typeface="Times New Roman" panose="02020603050405020304" pitchFamily="18" charset="0"/>
              </a:rPr>
              <a:t>Bratislava</a:t>
            </a:r>
            <a:r>
              <a:rPr lang="sk-SK" sz="2800" dirty="0">
                <a:highlight>
                  <a:srgbClr val="FFFF00"/>
                </a:highlight>
                <a:latin typeface="Times New Roman" panose="02020603050405020304" pitchFamily="18" charset="0"/>
                <a:cs typeface="Times New Roman" panose="02020603050405020304" pitchFamily="18" charset="0"/>
              </a:rPr>
              <a:t> : </a:t>
            </a:r>
            <a:r>
              <a:rPr lang="sk-SK" sz="2800" dirty="0" err="1">
                <a:latin typeface="Times New Roman" panose="02020603050405020304" pitchFamily="18" charset="0"/>
                <a:cs typeface="Times New Roman" panose="02020603050405020304" pitchFamily="18" charset="0"/>
              </a:rPr>
              <a:t>Iura</a:t>
            </a:r>
            <a:r>
              <a:rPr lang="sk-SK" sz="2800" dirty="0">
                <a:latin typeface="Times New Roman" panose="02020603050405020304" pitchFamily="18" charset="0"/>
                <a:cs typeface="Times New Roman" panose="02020603050405020304" pitchFamily="18" charset="0"/>
              </a:rPr>
              <a:t> </a:t>
            </a:r>
            <a:r>
              <a:rPr lang="sk-SK" sz="2800" dirty="0" err="1">
                <a:latin typeface="Times New Roman" panose="02020603050405020304" pitchFamily="18" charset="0"/>
                <a:cs typeface="Times New Roman" panose="02020603050405020304" pitchFamily="18" charset="0"/>
              </a:rPr>
              <a:t>Edition</a:t>
            </a:r>
            <a:r>
              <a:rPr lang="sk-SK" sz="2800" dirty="0">
                <a:highlight>
                  <a:srgbClr val="FFFF00"/>
                </a:highlight>
                <a:latin typeface="Times New Roman" panose="02020603050405020304" pitchFamily="18" charset="0"/>
                <a:cs typeface="Times New Roman" panose="02020603050405020304" pitchFamily="18" charset="0"/>
              </a:rPr>
              <a:t>, </a:t>
            </a:r>
            <a:r>
              <a:rPr lang="sk-SK" sz="2800" dirty="0">
                <a:latin typeface="Times New Roman" panose="02020603050405020304" pitchFamily="18" charset="0"/>
                <a:cs typeface="Times New Roman" panose="02020603050405020304" pitchFamily="18" charset="0"/>
              </a:rPr>
              <a:t>2013</a:t>
            </a:r>
            <a:r>
              <a:rPr lang="sk-SK" sz="2800" dirty="0">
                <a:highlight>
                  <a:srgbClr val="FFFF00"/>
                </a:highlight>
                <a:latin typeface="Times New Roman" panose="02020603050405020304" pitchFamily="18" charset="0"/>
                <a:cs typeface="Times New Roman" panose="02020603050405020304" pitchFamily="18" charset="0"/>
              </a:rPr>
              <a:t>. </a:t>
            </a:r>
            <a:r>
              <a:rPr lang="sk-SK" sz="2800" b="1" dirty="0">
                <a:solidFill>
                  <a:srgbClr val="FF0000"/>
                </a:solidFill>
                <a:latin typeface="Times New Roman" panose="02020603050405020304" pitchFamily="18" charset="0"/>
                <a:cs typeface="Times New Roman" panose="02020603050405020304" pitchFamily="18" charset="0"/>
              </a:rPr>
              <a:t>295 s.</a:t>
            </a:r>
            <a:r>
              <a:rPr lang="sk-SK" sz="2800" dirty="0">
                <a:latin typeface="Times New Roman" panose="02020603050405020304" pitchFamily="18" charset="0"/>
                <a:cs typeface="Times New Roman" panose="02020603050405020304" pitchFamily="18" charset="0"/>
              </a:rPr>
              <a:t> ISBN 978-80-8078-598-7</a:t>
            </a:r>
          </a:p>
          <a:p>
            <a:pPr marL="457200" indent="-457200">
              <a:defRPr/>
            </a:pPr>
            <a:endParaRPr lang="sk-SK" sz="2800" dirty="0">
              <a:latin typeface="Calibri" pitchFamily="34" charset="0"/>
            </a:endParaRPr>
          </a:p>
          <a:p>
            <a:pPr>
              <a:defRPr/>
            </a:pPr>
            <a:r>
              <a:rPr lang="sk-SK" sz="2800" b="1" i="1" dirty="0">
                <a:latin typeface="Calibri" pitchFamily="34" charset="0"/>
              </a:rPr>
              <a:t>Príklad -  Odkaz pod čiarou (časť zo str. 12 danej knihy):</a:t>
            </a:r>
          </a:p>
          <a:p>
            <a:pPr>
              <a:defRPr/>
            </a:pPr>
            <a:r>
              <a:rPr lang="sk-SK" sz="2800" dirty="0">
                <a:latin typeface="Times New Roman" panose="02020603050405020304" pitchFamily="18" charset="0"/>
                <a:cs typeface="Times New Roman" panose="02020603050405020304" pitchFamily="18" charset="0"/>
              </a:rPr>
              <a:t>TÁNCOŠOVÁ, J. a kol. 2013. </a:t>
            </a:r>
            <a:r>
              <a:rPr lang="sk-SK" sz="2800" i="1" dirty="0">
                <a:latin typeface="Times New Roman" panose="02020603050405020304" pitchFamily="18" charset="0"/>
                <a:cs typeface="Times New Roman" panose="02020603050405020304" pitchFamily="18" charset="0"/>
              </a:rPr>
              <a:t>Ekonómia, </a:t>
            </a:r>
            <a:r>
              <a:rPr lang="sk-SK" sz="2800" b="1" dirty="0">
                <a:solidFill>
                  <a:srgbClr val="FF0000"/>
                </a:solidFill>
                <a:latin typeface="Times New Roman" panose="02020603050405020304" pitchFamily="18" charset="0"/>
                <a:cs typeface="Times New Roman" panose="02020603050405020304" pitchFamily="18" charset="0"/>
              </a:rPr>
              <a:t>s. 12</a:t>
            </a:r>
          </a:p>
        </p:txBody>
      </p:sp>
      <p:sp>
        <p:nvSpPr>
          <p:cNvPr id="20" name="Zaoblený obdĺžnik 8">
            <a:extLst>
              <a:ext uri="{FF2B5EF4-FFF2-40B4-BE49-F238E27FC236}">
                <a16:creationId xmlns:a16="http://schemas.microsoft.com/office/drawing/2014/main" id="{91CB71CD-4996-4A5C-872C-2E61B824FD20}"/>
              </a:ext>
            </a:extLst>
          </p:cNvPr>
          <p:cNvSpPr/>
          <p:nvPr/>
        </p:nvSpPr>
        <p:spPr>
          <a:xfrm rot="16200000">
            <a:off x="-2065908" y="3221746"/>
            <a:ext cx="5228676" cy="720000"/>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KNIHY A MONOGRAFIE</a:t>
            </a:r>
          </a:p>
        </p:txBody>
      </p:sp>
      <p:sp>
        <p:nvSpPr>
          <p:cNvPr id="2" name="Šípka: doľava 1">
            <a:extLst>
              <a:ext uri="{FF2B5EF4-FFF2-40B4-BE49-F238E27FC236}">
                <a16:creationId xmlns:a16="http://schemas.microsoft.com/office/drawing/2014/main" id="{6E72B76E-526A-4FFB-AC88-6BBCE610AD4B}"/>
              </a:ext>
            </a:extLst>
          </p:cNvPr>
          <p:cNvSpPr/>
          <p:nvPr/>
        </p:nvSpPr>
        <p:spPr>
          <a:xfrm rot="20296622">
            <a:off x="7860481" y="2503044"/>
            <a:ext cx="2633870" cy="114694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
        <p:nvSpPr>
          <p:cNvPr id="21" name="Šípka: doľava 20">
            <a:extLst>
              <a:ext uri="{FF2B5EF4-FFF2-40B4-BE49-F238E27FC236}">
                <a16:creationId xmlns:a16="http://schemas.microsoft.com/office/drawing/2014/main" id="{3A4ECA31-7B09-4D3E-A5FF-93DD3CF35699}"/>
              </a:ext>
            </a:extLst>
          </p:cNvPr>
          <p:cNvSpPr/>
          <p:nvPr/>
        </p:nvSpPr>
        <p:spPr>
          <a:xfrm rot="466368">
            <a:off x="8216897" y="5451034"/>
            <a:ext cx="3190648" cy="115574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pic>
        <p:nvPicPr>
          <p:cNvPr id="11" name="Obrázok 10">
            <a:extLst>
              <a:ext uri="{FF2B5EF4-FFF2-40B4-BE49-F238E27FC236}">
                <a16:creationId xmlns:a16="http://schemas.microsoft.com/office/drawing/2014/main" id="{AC3BDAF1-4BBB-47FD-B0C3-C11EEF62EAB1}"/>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519106" y="136525"/>
            <a:ext cx="1484464" cy="151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884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203</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0" name="Zaoblený obdĺžnik 8">
            <a:extLst>
              <a:ext uri="{FF2B5EF4-FFF2-40B4-BE49-F238E27FC236}">
                <a16:creationId xmlns:a16="http://schemas.microsoft.com/office/drawing/2014/main" id="{B5CDE2CC-E0D0-4DD6-9CA7-FE9922A39B88}"/>
              </a:ext>
            </a:extLst>
          </p:cNvPr>
          <p:cNvSpPr/>
          <p:nvPr/>
        </p:nvSpPr>
        <p:spPr>
          <a:xfrm rot="16200000">
            <a:off x="-2065908" y="3221746"/>
            <a:ext cx="5228676" cy="720000"/>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KNIHY A MONOGRAFIE</a:t>
            </a:r>
          </a:p>
        </p:txBody>
      </p:sp>
      <p:pic>
        <p:nvPicPr>
          <p:cNvPr id="11" name="Obrázok 10">
            <a:extLst>
              <a:ext uri="{FF2B5EF4-FFF2-40B4-BE49-F238E27FC236}">
                <a16:creationId xmlns:a16="http://schemas.microsoft.com/office/drawing/2014/main" id="{70B9A3AF-72DA-4DF3-BA7B-1F279F0B64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7056" y="967408"/>
            <a:ext cx="3617559" cy="5140443"/>
          </a:xfrm>
          <a:prstGeom prst="rect">
            <a:avLst/>
          </a:prstGeom>
          <a:ln>
            <a:noFill/>
          </a:ln>
          <a:effectLst>
            <a:outerShdw blurRad="292100" dist="139700" dir="2700000" algn="tl" rotWithShape="0">
              <a:srgbClr val="333333">
                <a:alpha val="65000"/>
              </a:srgbClr>
            </a:outerShdw>
          </a:effectLst>
        </p:spPr>
      </p:pic>
      <p:pic>
        <p:nvPicPr>
          <p:cNvPr id="3" name="Obrázok 2">
            <a:extLst>
              <a:ext uri="{FF2B5EF4-FFF2-40B4-BE49-F238E27FC236}">
                <a16:creationId xmlns:a16="http://schemas.microsoft.com/office/drawing/2014/main" id="{A6BABFEB-1970-4BD3-A3A1-E4E4649520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006" y="1023871"/>
            <a:ext cx="3585721" cy="5083980"/>
          </a:xfrm>
          <a:prstGeom prst="rect">
            <a:avLst/>
          </a:prstGeom>
          <a:ln>
            <a:noFill/>
          </a:ln>
          <a:effectLst>
            <a:outerShdw blurRad="292100" dist="139700" dir="2700000" algn="tl" rotWithShape="0">
              <a:srgbClr val="333333">
                <a:alpha val="65000"/>
              </a:srgbClr>
            </a:outerShdw>
          </a:effectLst>
        </p:spPr>
      </p:pic>
      <p:sp>
        <p:nvSpPr>
          <p:cNvPr id="12" name="Šípka: doprava 11">
            <a:extLst>
              <a:ext uri="{FF2B5EF4-FFF2-40B4-BE49-F238E27FC236}">
                <a16:creationId xmlns:a16="http://schemas.microsoft.com/office/drawing/2014/main" id="{A3FFB2F0-6A68-43DC-BCBB-58813CAAFFA8}"/>
              </a:ext>
            </a:extLst>
          </p:cNvPr>
          <p:cNvSpPr/>
          <p:nvPr/>
        </p:nvSpPr>
        <p:spPr>
          <a:xfrm>
            <a:off x="5907936" y="3511648"/>
            <a:ext cx="2633870" cy="114694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
        <p:nvSpPr>
          <p:cNvPr id="13" name="Šípka: doľava 12">
            <a:extLst>
              <a:ext uri="{FF2B5EF4-FFF2-40B4-BE49-F238E27FC236}">
                <a16:creationId xmlns:a16="http://schemas.microsoft.com/office/drawing/2014/main" id="{98120132-74B3-474E-9833-093F5C37508A}"/>
              </a:ext>
            </a:extLst>
          </p:cNvPr>
          <p:cNvSpPr/>
          <p:nvPr/>
        </p:nvSpPr>
        <p:spPr>
          <a:xfrm>
            <a:off x="4038600" y="4782837"/>
            <a:ext cx="3190648" cy="115574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spTree>
    <p:extLst>
      <p:ext uri="{BB962C8B-B14F-4D97-AF65-F5344CB8AC3E}">
        <p14:creationId xmlns:p14="http://schemas.microsoft.com/office/powerpoint/2010/main" val="256593042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204</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0" name="Zaoblený obdĺžnik 8">
            <a:extLst>
              <a:ext uri="{FF2B5EF4-FFF2-40B4-BE49-F238E27FC236}">
                <a16:creationId xmlns:a16="http://schemas.microsoft.com/office/drawing/2014/main" id="{B5CDE2CC-E0D0-4DD6-9CA7-FE9922A39B88}"/>
              </a:ext>
            </a:extLst>
          </p:cNvPr>
          <p:cNvSpPr/>
          <p:nvPr/>
        </p:nvSpPr>
        <p:spPr>
          <a:xfrm rot="16200000">
            <a:off x="-2065908" y="3221746"/>
            <a:ext cx="5228676" cy="720000"/>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KNIHY A MONOGRAFIE</a:t>
            </a:r>
          </a:p>
        </p:txBody>
      </p:sp>
      <p:pic>
        <p:nvPicPr>
          <p:cNvPr id="7" name="Obrázok 6">
            <a:extLst>
              <a:ext uri="{FF2B5EF4-FFF2-40B4-BE49-F238E27FC236}">
                <a16:creationId xmlns:a16="http://schemas.microsoft.com/office/drawing/2014/main" id="{3FE1166D-590B-4961-8EAD-C6FD41B8C869}"/>
              </a:ext>
            </a:extLst>
          </p:cNvPr>
          <p:cNvPicPr>
            <a:picLocks noChangeAspect="1"/>
          </p:cNvPicPr>
          <p:nvPr/>
        </p:nvPicPr>
        <p:blipFill>
          <a:blip r:embed="rId2"/>
          <a:stretch>
            <a:fillRect/>
          </a:stretch>
        </p:blipFill>
        <p:spPr>
          <a:xfrm>
            <a:off x="1248602" y="1178712"/>
            <a:ext cx="9434052" cy="4759699"/>
          </a:xfrm>
          <a:prstGeom prst="rect">
            <a:avLst/>
          </a:prstGeom>
          <a:ln>
            <a:noFill/>
          </a:ln>
          <a:effectLst>
            <a:outerShdw blurRad="292100" dist="139700" dir="2700000" algn="tl" rotWithShape="0">
              <a:srgbClr val="333333">
                <a:alpha val="65000"/>
              </a:srgbClr>
            </a:outerShdw>
          </a:effectLst>
        </p:spPr>
      </p:pic>
      <p:sp>
        <p:nvSpPr>
          <p:cNvPr id="11" name="Šípka: doľava 10">
            <a:extLst>
              <a:ext uri="{FF2B5EF4-FFF2-40B4-BE49-F238E27FC236}">
                <a16:creationId xmlns:a16="http://schemas.microsoft.com/office/drawing/2014/main" id="{AA39EE5F-6E64-42E2-9873-FDC26B1949AE}"/>
              </a:ext>
            </a:extLst>
          </p:cNvPr>
          <p:cNvSpPr/>
          <p:nvPr/>
        </p:nvSpPr>
        <p:spPr>
          <a:xfrm rot="20752489">
            <a:off x="7399216" y="4151694"/>
            <a:ext cx="3190648" cy="115574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spTree>
    <p:extLst>
      <p:ext uri="{BB962C8B-B14F-4D97-AF65-F5344CB8AC3E}">
        <p14:creationId xmlns:p14="http://schemas.microsoft.com/office/powerpoint/2010/main" val="35572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205</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0" name="Zaoblený obdĺžnik 8">
            <a:extLst>
              <a:ext uri="{FF2B5EF4-FFF2-40B4-BE49-F238E27FC236}">
                <a16:creationId xmlns:a16="http://schemas.microsoft.com/office/drawing/2014/main" id="{B5CDE2CC-E0D0-4DD6-9CA7-FE9922A39B88}"/>
              </a:ext>
            </a:extLst>
          </p:cNvPr>
          <p:cNvSpPr/>
          <p:nvPr/>
        </p:nvSpPr>
        <p:spPr>
          <a:xfrm rot="16200000">
            <a:off x="-2065908" y="3221746"/>
            <a:ext cx="5228676" cy="720000"/>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KNIHY A MONOGRAFIE</a:t>
            </a:r>
          </a:p>
        </p:txBody>
      </p:sp>
      <p:pic>
        <p:nvPicPr>
          <p:cNvPr id="3" name="Obrázok 2">
            <a:extLst>
              <a:ext uri="{FF2B5EF4-FFF2-40B4-BE49-F238E27FC236}">
                <a16:creationId xmlns:a16="http://schemas.microsoft.com/office/drawing/2014/main" id="{2C202D11-A88C-440F-8DA6-3FACCFF2B63D}"/>
              </a:ext>
            </a:extLst>
          </p:cNvPr>
          <p:cNvPicPr>
            <a:picLocks noChangeAspect="1"/>
          </p:cNvPicPr>
          <p:nvPr/>
        </p:nvPicPr>
        <p:blipFill>
          <a:blip r:embed="rId2"/>
          <a:stretch>
            <a:fillRect/>
          </a:stretch>
        </p:blipFill>
        <p:spPr>
          <a:xfrm>
            <a:off x="1105805" y="877772"/>
            <a:ext cx="7504795" cy="5361578"/>
          </a:xfrm>
          <a:prstGeom prst="rect">
            <a:avLst/>
          </a:prstGeom>
          <a:ln>
            <a:noFill/>
          </a:ln>
          <a:effectLst>
            <a:outerShdw blurRad="292100" dist="139700" dir="2700000" algn="tl" rotWithShape="0">
              <a:srgbClr val="333333">
                <a:alpha val="65000"/>
              </a:srgbClr>
            </a:outerShdw>
          </a:effectLst>
        </p:spPr>
      </p:pic>
      <p:sp>
        <p:nvSpPr>
          <p:cNvPr id="11" name="Šípka: doľava 10">
            <a:extLst>
              <a:ext uri="{FF2B5EF4-FFF2-40B4-BE49-F238E27FC236}">
                <a16:creationId xmlns:a16="http://schemas.microsoft.com/office/drawing/2014/main" id="{E52D668A-2176-4AB6-BF5B-92AF62B888EF}"/>
              </a:ext>
            </a:extLst>
          </p:cNvPr>
          <p:cNvSpPr/>
          <p:nvPr/>
        </p:nvSpPr>
        <p:spPr>
          <a:xfrm>
            <a:off x="8807974" y="3080844"/>
            <a:ext cx="2633870" cy="1146940"/>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Tree>
    <p:extLst>
      <p:ext uri="{BB962C8B-B14F-4D97-AF65-F5344CB8AC3E}">
        <p14:creationId xmlns:p14="http://schemas.microsoft.com/office/powerpoint/2010/main" val="33731645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206</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0" name="Zaoblený obdĺžnik 8">
            <a:extLst>
              <a:ext uri="{FF2B5EF4-FFF2-40B4-BE49-F238E27FC236}">
                <a16:creationId xmlns:a16="http://schemas.microsoft.com/office/drawing/2014/main" id="{B5CDE2CC-E0D0-4DD6-9CA7-FE9922A39B88}"/>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ČLÁNOK V ODBORNOM ČASOPISE</a:t>
            </a:r>
          </a:p>
        </p:txBody>
      </p:sp>
      <p:pic>
        <p:nvPicPr>
          <p:cNvPr id="7" name="Obrázok 6">
            <a:extLst>
              <a:ext uri="{FF2B5EF4-FFF2-40B4-BE49-F238E27FC236}">
                <a16:creationId xmlns:a16="http://schemas.microsoft.com/office/drawing/2014/main" id="{3877F327-33C6-4D13-AFD2-533FA4BBD1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4902" y="1205629"/>
            <a:ext cx="3302942" cy="4705864"/>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BECB2C00-2055-455B-9E4F-8917536BF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9647" y="1205629"/>
            <a:ext cx="3483725" cy="4711496"/>
          </a:xfrm>
          <a:prstGeom prst="rect">
            <a:avLst/>
          </a:prstGeom>
        </p:spPr>
      </p:pic>
      <p:pic>
        <p:nvPicPr>
          <p:cNvPr id="14" name="Obrázok 13" descr="Obrázok, na ktorom je text, voda&#10;&#10;Automaticky generovaný popis">
            <a:extLst>
              <a:ext uri="{FF2B5EF4-FFF2-40B4-BE49-F238E27FC236}">
                <a16:creationId xmlns:a16="http://schemas.microsoft.com/office/drawing/2014/main" id="{302AF3FA-F2FD-415E-9D96-E50E1814415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85175" y="1205629"/>
            <a:ext cx="3488977" cy="4705864"/>
          </a:xfrm>
          <a:prstGeom prst="rect">
            <a:avLst/>
          </a:prstGeom>
        </p:spPr>
      </p:pic>
    </p:spTree>
    <p:extLst>
      <p:ext uri="{BB962C8B-B14F-4D97-AF65-F5344CB8AC3E}">
        <p14:creationId xmlns:p14="http://schemas.microsoft.com/office/powerpoint/2010/main" val="35353482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207</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239086"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Obdĺžnik 6">
            <a:extLst>
              <a:ext uri="{FF2B5EF4-FFF2-40B4-BE49-F238E27FC236}">
                <a16:creationId xmlns:a16="http://schemas.microsoft.com/office/drawing/2014/main" id="{9CBE6CAA-6C27-44AB-9532-869B17B92D45}"/>
              </a:ext>
            </a:extLst>
          </p:cNvPr>
          <p:cNvSpPr/>
          <p:nvPr/>
        </p:nvSpPr>
        <p:spPr>
          <a:xfrm>
            <a:off x="1480328" y="1180882"/>
            <a:ext cx="10494224" cy="1384995"/>
          </a:xfrm>
          <a:prstGeom prst="rect">
            <a:avLst/>
          </a:prstGeom>
        </p:spPr>
        <p:txBody>
          <a:bodyPr wrap="square">
            <a:spAutoFit/>
          </a:bodyPr>
          <a:lstStyle/>
          <a:p>
            <a:pPr>
              <a:defRPr/>
            </a:pPr>
            <a:r>
              <a:rPr lang="sk-SK" sz="2800" b="1" i="1" dirty="0">
                <a:latin typeface="Calibri" pitchFamily="34" charset="0"/>
              </a:rPr>
              <a:t>Prvky popisu:</a:t>
            </a:r>
          </a:p>
          <a:p>
            <a:pPr algn="just">
              <a:defRPr/>
            </a:pPr>
            <a:r>
              <a:rPr lang="sk-SK" sz="2800" dirty="0">
                <a:solidFill>
                  <a:srgbClr val="008000"/>
                </a:solidFill>
                <a:latin typeface="Calibri" pitchFamily="34" charset="0"/>
              </a:rPr>
              <a:t>Autor. rok vydania. Názov. In</a:t>
            </a:r>
            <a:r>
              <a:rPr lang="sk-SK" sz="2800" i="1" dirty="0">
                <a:solidFill>
                  <a:srgbClr val="008000"/>
                </a:solidFill>
                <a:latin typeface="Calibri" pitchFamily="34" charset="0"/>
              </a:rPr>
              <a:t> Názov zdrojového dokumentu (noviny, časopisy)</a:t>
            </a:r>
            <a:r>
              <a:rPr lang="sk-SK" sz="2800" dirty="0">
                <a:solidFill>
                  <a:srgbClr val="008000"/>
                </a:solidFill>
                <a:latin typeface="Calibri" pitchFamily="34" charset="0"/>
              </a:rPr>
              <a:t>. </a:t>
            </a:r>
            <a:r>
              <a:rPr lang="sk-SK" sz="2800" dirty="0" err="1">
                <a:solidFill>
                  <a:srgbClr val="008000"/>
                </a:solidFill>
                <a:latin typeface="Calibri" pitchFamily="34" charset="0"/>
              </a:rPr>
              <a:t>ISSN</a:t>
            </a:r>
            <a:r>
              <a:rPr lang="sk-SK" sz="2800" dirty="0">
                <a:solidFill>
                  <a:srgbClr val="008000"/>
                </a:solidFill>
                <a:latin typeface="Calibri" pitchFamily="34" charset="0"/>
              </a:rPr>
              <a:t>, rok, ročník, číslo zväzku, Rozsah strán (</a:t>
            </a:r>
            <a:r>
              <a:rPr lang="sk-SK" sz="2800" dirty="0" err="1">
                <a:solidFill>
                  <a:srgbClr val="008000"/>
                </a:solidFill>
                <a:latin typeface="Calibri" pitchFamily="34" charset="0"/>
              </a:rPr>
              <a:t>od-do</a:t>
            </a:r>
            <a:r>
              <a:rPr lang="sk-SK" sz="2800" dirty="0">
                <a:solidFill>
                  <a:srgbClr val="008000"/>
                </a:solidFill>
                <a:latin typeface="Calibri" pitchFamily="34" charset="0"/>
              </a:rPr>
              <a:t>).</a:t>
            </a:r>
          </a:p>
        </p:txBody>
      </p:sp>
      <p:sp>
        <p:nvSpPr>
          <p:cNvPr id="11" name="Obdĺžnik 10">
            <a:extLst>
              <a:ext uri="{FF2B5EF4-FFF2-40B4-BE49-F238E27FC236}">
                <a16:creationId xmlns:a16="http://schemas.microsoft.com/office/drawing/2014/main" id="{252DBF1D-9C44-4928-9825-3DFFCD42D21B}"/>
              </a:ext>
            </a:extLst>
          </p:cNvPr>
          <p:cNvSpPr/>
          <p:nvPr/>
        </p:nvSpPr>
        <p:spPr>
          <a:xfrm>
            <a:off x="1480328" y="2751157"/>
            <a:ext cx="10494224" cy="3970318"/>
          </a:xfrm>
          <a:prstGeom prst="rect">
            <a:avLst/>
          </a:prstGeom>
        </p:spPr>
        <p:txBody>
          <a:bodyPr wrap="square">
            <a:spAutoFit/>
          </a:bodyPr>
          <a:lstStyle/>
          <a:p>
            <a:pPr>
              <a:defRPr/>
            </a:pPr>
            <a:r>
              <a:rPr lang="sk-SK" sz="2700" b="1" i="1" dirty="0">
                <a:latin typeface="Calibri" pitchFamily="34" charset="0"/>
              </a:rPr>
              <a:t>Príklad -  Zoznam použitej literatúry:</a:t>
            </a:r>
          </a:p>
          <a:p>
            <a:pPr algn="just">
              <a:defRPr/>
            </a:pPr>
            <a:r>
              <a:rPr lang="sk-SK" sz="2700" dirty="0">
                <a:latin typeface="Times New Roman" panose="02020603050405020304" pitchFamily="18" charset="0"/>
                <a:cs typeface="Times New Roman" panose="02020603050405020304" pitchFamily="18" charset="0"/>
              </a:rPr>
              <a:t>GOZORA, V. 2019. Bezpečnostné riziká a krízové javy v hospodárskej sfére</a:t>
            </a:r>
            <a:r>
              <a:rPr lang="sk-SK" sz="2700" i="1" dirty="0">
                <a:latin typeface="Times New Roman" panose="02020603050405020304" pitchFamily="18" charset="0"/>
                <a:cs typeface="Times New Roman" panose="02020603050405020304" pitchFamily="18" charset="0"/>
              </a:rPr>
              <a:t>. </a:t>
            </a:r>
            <a:r>
              <a:rPr lang="sk-SK" sz="2700" dirty="0">
                <a:latin typeface="Times New Roman" panose="02020603050405020304" pitchFamily="18" charset="0"/>
                <a:cs typeface="Times New Roman" panose="02020603050405020304" pitchFamily="18" charset="0"/>
              </a:rPr>
              <a:t>In </a:t>
            </a:r>
            <a:r>
              <a:rPr lang="sk-SK" sz="2700" i="1" dirty="0">
                <a:latin typeface="Times New Roman" panose="02020603050405020304" pitchFamily="18" charset="0"/>
                <a:cs typeface="Times New Roman" panose="02020603050405020304" pitchFamily="18" charset="0"/>
              </a:rPr>
              <a:t>Verejná správa a regionálny rozvoj</a:t>
            </a:r>
            <a:r>
              <a:rPr lang="sk-SK" sz="2700" dirty="0">
                <a:latin typeface="Times New Roman" panose="02020603050405020304" pitchFamily="18" charset="0"/>
                <a:cs typeface="Times New Roman" panose="02020603050405020304" pitchFamily="18" charset="0"/>
              </a:rPr>
              <a:t>. </a:t>
            </a:r>
            <a:r>
              <a:rPr lang="sk-SK" sz="2700" dirty="0" err="1">
                <a:latin typeface="Times New Roman" panose="02020603050405020304" pitchFamily="18" charset="0"/>
                <a:cs typeface="Times New Roman" panose="02020603050405020304" pitchFamily="18" charset="0"/>
              </a:rPr>
              <a:t>ISSN</a:t>
            </a:r>
            <a:r>
              <a:rPr lang="sk-SK" sz="2700" dirty="0">
                <a:latin typeface="Times New Roman" panose="02020603050405020304" pitchFamily="18" charset="0"/>
                <a:cs typeface="Times New Roman" panose="02020603050405020304" pitchFamily="18" charset="0"/>
              </a:rPr>
              <a:t> 1337-2955, 2019, roč. 15, č. 2, </a:t>
            </a:r>
            <a:r>
              <a:rPr lang="sk-SK" sz="2700" b="1" dirty="0">
                <a:solidFill>
                  <a:srgbClr val="FF0000"/>
                </a:solidFill>
                <a:latin typeface="Times New Roman" panose="02020603050405020304" pitchFamily="18" charset="0"/>
                <a:cs typeface="Times New Roman" panose="02020603050405020304" pitchFamily="18" charset="0"/>
              </a:rPr>
              <a:t>s. 39-44</a:t>
            </a:r>
            <a:r>
              <a:rPr lang="sk-SK" sz="2700" dirty="0">
                <a:latin typeface="Times New Roman" panose="02020603050405020304" pitchFamily="18" charset="0"/>
                <a:cs typeface="Times New Roman" panose="02020603050405020304" pitchFamily="18" charset="0"/>
              </a:rPr>
              <a:t>.</a:t>
            </a:r>
          </a:p>
          <a:p>
            <a:pPr marL="457200" indent="-457200">
              <a:defRPr/>
            </a:pPr>
            <a:endParaRPr lang="sk-SK" sz="2700" dirty="0">
              <a:latin typeface="Calibri" pitchFamily="34" charset="0"/>
            </a:endParaRPr>
          </a:p>
          <a:p>
            <a:pPr>
              <a:defRPr/>
            </a:pPr>
            <a:r>
              <a:rPr lang="sk-SK" sz="2700" b="1" i="1" dirty="0">
                <a:latin typeface="Calibri" pitchFamily="34" charset="0"/>
              </a:rPr>
              <a:t>Príklad -  Odkaz pod čiarou (časť zo str. 42 daného článku):</a:t>
            </a:r>
          </a:p>
          <a:p>
            <a:pPr algn="just">
              <a:defRPr/>
            </a:pPr>
            <a:r>
              <a:rPr lang="sk-SK" sz="2700" dirty="0">
                <a:latin typeface="Times New Roman" panose="02020603050405020304" pitchFamily="18" charset="0"/>
                <a:cs typeface="Times New Roman" panose="02020603050405020304" pitchFamily="18" charset="0"/>
              </a:rPr>
              <a:t>GOZORA, V. 2019. Bezpečnostné riziká a krízové javy v hospodárskej sfére</a:t>
            </a:r>
            <a:r>
              <a:rPr lang="sk-SK" sz="2700" i="1" dirty="0">
                <a:latin typeface="Times New Roman" panose="02020603050405020304" pitchFamily="18" charset="0"/>
                <a:cs typeface="Times New Roman" panose="02020603050405020304" pitchFamily="18" charset="0"/>
              </a:rPr>
              <a:t>. </a:t>
            </a:r>
            <a:r>
              <a:rPr lang="sk-SK" sz="2700" dirty="0">
                <a:latin typeface="Times New Roman" panose="02020603050405020304" pitchFamily="18" charset="0"/>
                <a:cs typeface="Times New Roman" panose="02020603050405020304" pitchFamily="18" charset="0"/>
              </a:rPr>
              <a:t>In </a:t>
            </a:r>
            <a:r>
              <a:rPr lang="sk-SK" sz="2700" i="1" dirty="0">
                <a:latin typeface="Times New Roman" panose="02020603050405020304" pitchFamily="18" charset="0"/>
                <a:cs typeface="Times New Roman" panose="02020603050405020304" pitchFamily="18" charset="0"/>
              </a:rPr>
              <a:t>Verejná správa a regionálny rozvoj</a:t>
            </a:r>
            <a:r>
              <a:rPr lang="sk-SK" sz="2700" dirty="0">
                <a:latin typeface="Times New Roman" panose="02020603050405020304" pitchFamily="18" charset="0"/>
                <a:cs typeface="Times New Roman" panose="02020603050405020304" pitchFamily="18" charset="0"/>
              </a:rPr>
              <a:t>. roč. 15, č. 2, </a:t>
            </a:r>
            <a:r>
              <a:rPr lang="sk-SK" sz="2700" b="1" dirty="0">
                <a:solidFill>
                  <a:srgbClr val="FF0000"/>
                </a:solidFill>
                <a:latin typeface="Times New Roman" panose="02020603050405020304" pitchFamily="18" charset="0"/>
                <a:cs typeface="Times New Roman" panose="02020603050405020304" pitchFamily="18" charset="0"/>
              </a:rPr>
              <a:t>s. 42</a:t>
            </a:r>
            <a:r>
              <a:rPr lang="sk-SK" sz="2700" dirty="0">
                <a:latin typeface="Times New Roman" panose="02020603050405020304" pitchFamily="18" charset="0"/>
                <a:cs typeface="Times New Roman" panose="02020603050405020304" pitchFamily="18" charset="0"/>
              </a:rPr>
              <a:t>.</a:t>
            </a:r>
          </a:p>
          <a:p>
            <a:pPr algn="just">
              <a:defRPr/>
            </a:pPr>
            <a:endParaRPr lang="sk-SK" sz="2700" dirty="0">
              <a:latin typeface="Times New Roman" panose="02020603050405020304" pitchFamily="18" charset="0"/>
              <a:cs typeface="Times New Roman" panose="02020603050405020304" pitchFamily="18" charset="0"/>
            </a:endParaRPr>
          </a:p>
        </p:txBody>
      </p:sp>
      <p:sp>
        <p:nvSpPr>
          <p:cNvPr id="12" name="Zaoblený obdĺžnik 8">
            <a:extLst>
              <a:ext uri="{FF2B5EF4-FFF2-40B4-BE49-F238E27FC236}">
                <a16:creationId xmlns:a16="http://schemas.microsoft.com/office/drawing/2014/main" id="{A2F93684-BB4E-4ED8-BD80-FA1FBF3801B2}"/>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ČLÁNOK V ODBORNOM ČASOPISE</a:t>
            </a:r>
          </a:p>
        </p:txBody>
      </p:sp>
      <p:sp>
        <p:nvSpPr>
          <p:cNvPr id="13" name="Šípka: doľava 12">
            <a:extLst>
              <a:ext uri="{FF2B5EF4-FFF2-40B4-BE49-F238E27FC236}">
                <a16:creationId xmlns:a16="http://schemas.microsoft.com/office/drawing/2014/main" id="{303F272F-88C6-47F9-8B68-4A5E2F2B4D93}"/>
              </a:ext>
            </a:extLst>
          </p:cNvPr>
          <p:cNvSpPr/>
          <p:nvPr/>
        </p:nvSpPr>
        <p:spPr>
          <a:xfrm rot="20771255">
            <a:off x="8682898" y="2356033"/>
            <a:ext cx="2633870" cy="92467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
        <p:nvSpPr>
          <p:cNvPr id="14" name="Šípka: doľava 13">
            <a:extLst>
              <a:ext uri="{FF2B5EF4-FFF2-40B4-BE49-F238E27FC236}">
                <a16:creationId xmlns:a16="http://schemas.microsoft.com/office/drawing/2014/main" id="{31ECD6AA-3C13-435F-8B52-2C45E4361765}"/>
              </a:ext>
            </a:extLst>
          </p:cNvPr>
          <p:cNvSpPr/>
          <p:nvPr/>
        </p:nvSpPr>
        <p:spPr>
          <a:xfrm rot="20739230">
            <a:off x="8386876" y="4223096"/>
            <a:ext cx="3190648" cy="93176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pic>
        <p:nvPicPr>
          <p:cNvPr id="15" name="Obrázok 14">
            <a:extLst>
              <a:ext uri="{FF2B5EF4-FFF2-40B4-BE49-F238E27FC236}">
                <a16:creationId xmlns:a16="http://schemas.microsoft.com/office/drawing/2014/main" id="{BFEC03AA-B889-42A0-8A38-B65A66DE7D4C}"/>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519106" y="136525"/>
            <a:ext cx="1484464" cy="151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868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208</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17" name="Zaoblený obdĺžnik 8">
            <a:extLst>
              <a:ext uri="{FF2B5EF4-FFF2-40B4-BE49-F238E27FC236}">
                <a16:creationId xmlns:a16="http://schemas.microsoft.com/office/drawing/2014/main" id="{7B5578C1-61BD-4F53-9513-66B1E370D41C}"/>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ČLÁNOK ZO ZBORNÍKA </a:t>
            </a:r>
          </a:p>
          <a:p>
            <a:pPr algn="ctr"/>
            <a:r>
              <a:rPr lang="sk-SK" sz="3200" b="1" dirty="0">
                <a:effectLst>
                  <a:outerShdw blurRad="38100" dist="38100" dir="2700000" algn="tl">
                    <a:srgbClr val="000000">
                      <a:alpha val="43137"/>
                    </a:srgbClr>
                  </a:outerShdw>
                </a:effectLst>
              </a:rPr>
              <a:t>A MONOGRAFIE</a:t>
            </a:r>
          </a:p>
        </p:txBody>
      </p:sp>
      <p:pic>
        <p:nvPicPr>
          <p:cNvPr id="21" name="Obrázok 20">
            <a:extLst>
              <a:ext uri="{FF2B5EF4-FFF2-40B4-BE49-F238E27FC236}">
                <a16:creationId xmlns:a16="http://schemas.microsoft.com/office/drawing/2014/main" id="{DC80CC11-E321-4137-9BBE-4FE2C72383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2663" y="1112544"/>
            <a:ext cx="3422238" cy="4783540"/>
          </a:xfrm>
          <a:prstGeom prst="rect">
            <a:avLst/>
          </a:prstGeom>
          <a:ln>
            <a:noFill/>
          </a:ln>
          <a:effectLst>
            <a:outerShdw blurRad="292100" dist="139700" dir="2700000" algn="tl" rotWithShape="0">
              <a:srgbClr val="333333">
                <a:alpha val="65000"/>
              </a:srgbClr>
            </a:outerShdw>
          </a:effectLst>
        </p:spPr>
      </p:pic>
      <p:pic>
        <p:nvPicPr>
          <p:cNvPr id="23" name="Obrázok 22">
            <a:extLst>
              <a:ext uri="{FF2B5EF4-FFF2-40B4-BE49-F238E27FC236}">
                <a16:creationId xmlns:a16="http://schemas.microsoft.com/office/drawing/2014/main" id="{4226AFF8-2F6E-4C92-9305-5D5EF2027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6795" y="1112544"/>
            <a:ext cx="3405517" cy="4776498"/>
          </a:xfrm>
          <a:prstGeom prst="rect">
            <a:avLst/>
          </a:prstGeom>
          <a:ln>
            <a:noFill/>
          </a:ln>
          <a:effectLst>
            <a:outerShdw blurRad="292100" dist="139700" dir="2700000" algn="tl" rotWithShape="0">
              <a:srgbClr val="333333">
                <a:alpha val="65000"/>
              </a:srgbClr>
            </a:outerShdw>
          </a:effectLst>
        </p:spPr>
      </p:pic>
      <p:pic>
        <p:nvPicPr>
          <p:cNvPr id="19" name="Obrázok 18">
            <a:extLst>
              <a:ext uri="{FF2B5EF4-FFF2-40B4-BE49-F238E27FC236}">
                <a16:creationId xmlns:a16="http://schemas.microsoft.com/office/drawing/2014/main" id="{604FC5B9-DBD1-4F50-AF38-C89F69CCF5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4207" y="1112544"/>
            <a:ext cx="3394261" cy="4783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953307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209</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Obdĺžnik 6">
            <a:extLst>
              <a:ext uri="{FF2B5EF4-FFF2-40B4-BE49-F238E27FC236}">
                <a16:creationId xmlns:a16="http://schemas.microsoft.com/office/drawing/2014/main" id="{0237ADF4-489C-418F-972A-4B2BFDBE0502}"/>
              </a:ext>
            </a:extLst>
          </p:cNvPr>
          <p:cNvSpPr/>
          <p:nvPr/>
        </p:nvSpPr>
        <p:spPr>
          <a:xfrm>
            <a:off x="1555845" y="1069605"/>
            <a:ext cx="10140286" cy="1292662"/>
          </a:xfrm>
          <a:prstGeom prst="rect">
            <a:avLst/>
          </a:prstGeom>
        </p:spPr>
        <p:txBody>
          <a:bodyPr wrap="square">
            <a:spAutoFit/>
          </a:bodyPr>
          <a:lstStyle/>
          <a:p>
            <a:pPr>
              <a:defRPr/>
            </a:pPr>
            <a:r>
              <a:rPr lang="sk-SK" sz="2600" b="1" i="1" dirty="0">
                <a:latin typeface="Calibri" pitchFamily="34" charset="0"/>
              </a:rPr>
              <a:t>Prvky popisu:</a:t>
            </a:r>
          </a:p>
          <a:p>
            <a:pPr algn="just">
              <a:defRPr/>
            </a:pPr>
            <a:r>
              <a:rPr lang="sk-SK" sz="2600" dirty="0">
                <a:solidFill>
                  <a:srgbClr val="008000"/>
                </a:solidFill>
                <a:latin typeface="Calibri" pitchFamily="34" charset="0"/>
              </a:rPr>
              <a:t>Autor. rok vydania. Názov článku. In </a:t>
            </a:r>
            <a:r>
              <a:rPr lang="sk-SK" sz="2600" i="1" dirty="0">
                <a:solidFill>
                  <a:srgbClr val="008000"/>
                </a:solidFill>
                <a:latin typeface="Calibri" pitchFamily="34" charset="0"/>
              </a:rPr>
              <a:t>Názov zborníka</a:t>
            </a:r>
            <a:r>
              <a:rPr lang="sk-SK" sz="2600" dirty="0">
                <a:solidFill>
                  <a:srgbClr val="008000"/>
                </a:solidFill>
                <a:latin typeface="Calibri" pitchFamily="34" charset="0"/>
              </a:rPr>
              <a:t>. [Druh nosiča]. Miesto vydania : Vydavateľ, rok vydania. ISBN, Rozsah strán (</a:t>
            </a:r>
            <a:r>
              <a:rPr lang="sk-SK" sz="2600" dirty="0" err="1">
                <a:solidFill>
                  <a:srgbClr val="008000"/>
                </a:solidFill>
                <a:latin typeface="Calibri" pitchFamily="34" charset="0"/>
              </a:rPr>
              <a:t>od-do</a:t>
            </a:r>
            <a:r>
              <a:rPr lang="sk-SK" sz="2600" dirty="0">
                <a:solidFill>
                  <a:srgbClr val="008000"/>
                </a:solidFill>
                <a:latin typeface="Calibri" pitchFamily="34" charset="0"/>
              </a:rPr>
              <a:t>).</a:t>
            </a:r>
          </a:p>
        </p:txBody>
      </p:sp>
      <p:sp>
        <p:nvSpPr>
          <p:cNvPr id="11" name="Obdĺžnik 10">
            <a:extLst>
              <a:ext uri="{FF2B5EF4-FFF2-40B4-BE49-F238E27FC236}">
                <a16:creationId xmlns:a16="http://schemas.microsoft.com/office/drawing/2014/main" id="{451DDC80-C01B-4136-BF85-16B3B4A23820}"/>
              </a:ext>
            </a:extLst>
          </p:cNvPr>
          <p:cNvSpPr>
            <a:spLocks noChangeArrowheads="1"/>
          </p:cNvSpPr>
          <p:nvPr/>
        </p:nvSpPr>
        <p:spPr bwMode="auto">
          <a:xfrm>
            <a:off x="1555845" y="2712704"/>
            <a:ext cx="10140286" cy="3693319"/>
          </a:xfrm>
          <a:prstGeom prst="rect">
            <a:avLst/>
          </a:prstGeom>
          <a:noFill/>
          <a:ln w="9525">
            <a:noFill/>
            <a:miter lim="800000"/>
            <a:headEnd/>
            <a:tailEnd/>
          </a:ln>
        </p:spPr>
        <p:txBody>
          <a:bodyPr wrap="square">
            <a:spAutoFit/>
          </a:bodyPr>
          <a:lstStyle/>
          <a:p>
            <a:r>
              <a:rPr lang="sk-SK" sz="2600" b="1" i="1" dirty="0">
                <a:latin typeface="Calibri" pitchFamily="34" charset="0"/>
              </a:rPr>
              <a:t>Príklad -  Zoznam použitej literatúry:</a:t>
            </a:r>
          </a:p>
          <a:p>
            <a:pPr algn="just"/>
            <a:r>
              <a:rPr lang="sk-SK" sz="2600" dirty="0">
                <a:latin typeface="Times New Roman" panose="02020603050405020304" pitchFamily="18" charset="0"/>
                <a:cs typeface="Times New Roman" panose="02020603050405020304" pitchFamily="18" charset="0"/>
              </a:rPr>
              <a:t>KIRCHMAYER</a:t>
            </a:r>
            <a:r>
              <a:rPr lang="en-US" sz="2600" dirty="0">
                <a:latin typeface="Times New Roman" panose="02020603050405020304" pitchFamily="18" charset="0"/>
                <a:cs typeface="Times New Roman" panose="02020603050405020304" pitchFamily="18" charset="0"/>
              </a:rPr>
              <a:t>, </a:t>
            </a:r>
            <a:r>
              <a:rPr lang="sk-SK" sz="2600" dirty="0">
                <a:latin typeface="Times New Roman" panose="02020603050405020304" pitchFamily="18" charset="0"/>
                <a:cs typeface="Times New Roman" panose="02020603050405020304" pitchFamily="18" charset="0"/>
              </a:rPr>
              <a:t>J</a:t>
            </a:r>
            <a:r>
              <a:rPr lang="en-US" sz="2600" dirty="0">
                <a:latin typeface="Times New Roman" panose="02020603050405020304" pitchFamily="18" charset="0"/>
                <a:cs typeface="Times New Roman" panose="02020603050405020304" pitchFamily="18" charset="0"/>
              </a:rPr>
              <a:t>. 20</a:t>
            </a:r>
            <a:r>
              <a:rPr lang="sk-SK" sz="2600" dirty="0">
                <a:latin typeface="Times New Roman" panose="02020603050405020304" pitchFamily="18" charset="0"/>
                <a:cs typeface="Times New Roman" panose="02020603050405020304" pitchFamily="18" charset="0"/>
              </a:rPr>
              <a:t>15.</a:t>
            </a:r>
            <a:r>
              <a:rPr lang="en-US" sz="2600" dirty="0">
                <a:latin typeface="Times New Roman" panose="02020603050405020304" pitchFamily="18" charset="0"/>
                <a:cs typeface="Times New Roman" panose="02020603050405020304" pitchFamily="18" charset="0"/>
              </a:rPr>
              <a:t> </a:t>
            </a:r>
            <a:r>
              <a:rPr lang="sk-SK" sz="2600" dirty="0">
                <a:latin typeface="Times New Roman" panose="02020603050405020304" pitchFamily="18" charset="0"/>
                <a:cs typeface="Times New Roman" panose="02020603050405020304" pitchFamily="18" charset="0"/>
              </a:rPr>
              <a:t>Aktuálne výzvy a trendy v riadení ľudských zdrojov</a:t>
            </a:r>
            <a:r>
              <a:rPr lang="en-US" sz="2600" dirty="0">
                <a:latin typeface="Times New Roman" panose="02020603050405020304" pitchFamily="18" charset="0"/>
                <a:cs typeface="Times New Roman" panose="02020603050405020304" pitchFamily="18" charset="0"/>
              </a:rPr>
              <a:t>. In </a:t>
            </a:r>
            <a:r>
              <a:rPr lang="sk-SK" sz="2600" i="1" dirty="0">
                <a:latin typeface="Times New Roman" panose="02020603050405020304" pitchFamily="18" charset="0"/>
                <a:cs typeface="Times New Roman" panose="02020603050405020304" pitchFamily="18" charset="0"/>
              </a:rPr>
              <a:t>Aktuálne problémy podnikovej sféry 2015 : Zborník vedeckých prác. </a:t>
            </a:r>
            <a:r>
              <a:rPr lang="sk-SK" sz="2600" dirty="0">
                <a:latin typeface="Times New Roman" panose="02020603050405020304" pitchFamily="18" charset="0"/>
                <a:cs typeface="Times New Roman" panose="02020603050405020304" pitchFamily="18" charset="0"/>
              </a:rPr>
              <a:t>[CD]. Bratislava </a:t>
            </a:r>
            <a:r>
              <a:rPr lang="en-US" sz="2600" dirty="0">
                <a:latin typeface="Times New Roman" panose="02020603050405020304" pitchFamily="18" charset="0"/>
                <a:cs typeface="Times New Roman" panose="02020603050405020304" pitchFamily="18" charset="0"/>
              </a:rPr>
              <a:t>: </a:t>
            </a:r>
            <a:r>
              <a:rPr lang="sk-SK" sz="2600" dirty="0">
                <a:latin typeface="Times New Roman" panose="02020603050405020304" pitchFamily="18" charset="0"/>
                <a:cs typeface="Times New Roman" panose="02020603050405020304" pitchFamily="18" charset="0"/>
              </a:rPr>
              <a:t>Ekonóm</a:t>
            </a:r>
            <a:r>
              <a:rPr lang="en-US" sz="2600" dirty="0">
                <a:latin typeface="Times New Roman" panose="02020603050405020304" pitchFamily="18" charset="0"/>
                <a:cs typeface="Times New Roman" panose="02020603050405020304" pitchFamily="18" charset="0"/>
              </a:rPr>
              <a:t>, 20</a:t>
            </a:r>
            <a:r>
              <a:rPr lang="sk-SK" sz="2600" dirty="0">
                <a:latin typeface="Times New Roman" panose="02020603050405020304" pitchFamily="18" charset="0"/>
                <a:cs typeface="Times New Roman" panose="02020603050405020304" pitchFamily="18" charset="0"/>
              </a:rPr>
              <a:t>15</a:t>
            </a:r>
            <a:r>
              <a:rPr lang="en-US" sz="2600" dirty="0">
                <a:latin typeface="Times New Roman" panose="02020603050405020304" pitchFamily="18" charset="0"/>
                <a:cs typeface="Times New Roman" panose="02020603050405020304" pitchFamily="18" charset="0"/>
              </a:rPr>
              <a:t>. ISBN</a:t>
            </a:r>
            <a:r>
              <a:rPr lang="sk-SK" sz="2600" dirty="0">
                <a:latin typeface="Times New Roman" panose="02020603050405020304" pitchFamily="18" charset="0"/>
                <a:cs typeface="Times New Roman" panose="02020603050405020304" pitchFamily="18" charset="0"/>
              </a:rPr>
              <a:t> 978-80-225-4077-3,</a:t>
            </a:r>
            <a:r>
              <a:rPr lang="sk-SK" sz="2600" b="1" dirty="0">
                <a:solidFill>
                  <a:srgbClr val="FF0000"/>
                </a:solidFill>
                <a:latin typeface="Times New Roman" panose="02020603050405020304" pitchFamily="18" charset="0"/>
                <a:cs typeface="Times New Roman" panose="02020603050405020304" pitchFamily="18" charset="0"/>
              </a:rPr>
              <a:t> </a:t>
            </a:r>
            <a:r>
              <a:rPr lang="en-US" sz="2600" b="1" dirty="0">
                <a:solidFill>
                  <a:srgbClr val="FF0000"/>
                </a:solidFill>
                <a:latin typeface="Times New Roman" panose="02020603050405020304" pitchFamily="18" charset="0"/>
                <a:cs typeface="Times New Roman" panose="02020603050405020304" pitchFamily="18" charset="0"/>
              </a:rPr>
              <a:t>s. </a:t>
            </a:r>
            <a:r>
              <a:rPr lang="sk-SK" sz="2600" b="1" dirty="0">
                <a:solidFill>
                  <a:srgbClr val="FF0000"/>
                </a:solidFill>
                <a:latin typeface="Times New Roman" panose="02020603050405020304" pitchFamily="18" charset="0"/>
                <a:cs typeface="Times New Roman" panose="02020603050405020304" pitchFamily="18" charset="0"/>
              </a:rPr>
              <a:t>282 </a:t>
            </a:r>
            <a:r>
              <a:rPr lang="en-US" sz="2600" b="1" dirty="0">
                <a:solidFill>
                  <a:srgbClr val="FF0000"/>
                </a:solidFill>
                <a:latin typeface="Times New Roman" panose="02020603050405020304" pitchFamily="18" charset="0"/>
                <a:cs typeface="Times New Roman" panose="02020603050405020304" pitchFamily="18" charset="0"/>
              </a:rPr>
              <a:t>-</a:t>
            </a:r>
            <a:r>
              <a:rPr lang="sk-SK" sz="2600" b="1" dirty="0">
                <a:solidFill>
                  <a:srgbClr val="FF0000"/>
                </a:solidFill>
                <a:latin typeface="Times New Roman" panose="02020603050405020304" pitchFamily="18" charset="0"/>
                <a:cs typeface="Times New Roman" panose="02020603050405020304" pitchFamily="18" charset="0"/>
              </a:rPr>
              <a:t> 291</a:t>
            </a:r>
            <a:r>
              <a:rPr lang="sk-SK" sz="2600" dirty="0">
                <a:latin typeface="Times New Roman" panose="02020603050405020304" pitchFamily="18" charset="0"/>
                <a:cs typeface="Times New Roman" panose="02020603050405020304" pitchFamily="18" charset="0"/>
              </a:rPr>
              <a:t>.</a:t>
            </a:r>
          </a:p>
          <a:p>
            <a:endParaRPr lang="sk-SK" b="1" i="1" dirty="0">
              <a:latin typeface="Calibri" pitchFamily="34" charset="0"/>
            </a:endParaRPr>
          </a:p>
          <a:p>
            <a:r>
              <a:rPr lang="sk-SK" sz="2600" b="1" i="1" dirty="0">
                <a:latin typeface="Calibri" pitchFamily="34" charset="0"/>
              </a:rPr>
              <a:t>Príklad -  Odkaz pod čiarou (časť zo str. 121 daného zborníka):</a:t>
            </a:r>
          </a:p>
          <a:p>
            <a:r>
              <a:rPr lang="sk-SK" sz="2600" dirty="0">
                <a:latin typeface="Times New Roman" panose="02020603050405020304" pitchFamily="18" charset="0"/>
                <a:cs typeface="Times New Roman" panose="02020603050405020304" pitchFamily="18" charset="0"/>
              </a:rPr>
              <a:t>KIRCHMAYER</a:t>
            </a:r>
            <a:r>
              <a:rPr lang="en-US" sz="2600" dirty="0">
                <a:latin typeface="Times New Roman" panose="02020603050405020304" pitchFamily="18" charset="0"/>
                <a:cs typeface="Times New Roman" panose="02020603050405020304" pitchFamily="18" charset="0"/>
              </a:rPr>
              <a:t>, </a:t>
            </a:r>
            <a:r>
              <a:rPr lang="sk-SK" sz="2600" dirty="0">
                <a:latin typeface="Times New Roman" panose="02020603050405020304" pitchFamily="18" charset="0"/>
                <a:cs typeface="Times New Roman" panose="02020603050405020304" pitchFamily="18" charset="0"/>
              </a:rPr>
              <a:t>J</a:t>
            </a:r>
            <a:r>
              <a:rPr lang="en-US" sz="2600" dirty="0">
                <a:latin typeface="Times New Roman" panose="02020603050405020304" pitchFamily="18" charset="0"/>
                <a:cs typeface="Times New Roman" panose="02020603050405020304" pitchFamily="18" charset="0"/>
              </a:rPr>
              <a:t>. 20</a:t>
            </a:r>
            <a:r>
              <a:rPr lang="sk-SK" sz="2600" dirty="0">
                <a:latin typeface="Times New Roman" panose="02020603050405020304" pitchFamily="18" charset="0"/>
                <a:cs typeface="Times New Roman" panose="02020603050405020304" pitchFamily="18" charset="0"/>
              </a:rPr>
              <a:t>15.</a:t>
            </a:r>
            <a:r>
              <a:rPr lang="en-US" sz="2600" dirty="0">
                <a:latin typeface="Times New Roman" panose="02020603050405020304" pitchFamily="18" charset="0"/>
                <a:cs typeface="Times New Roman" panose="02020603050405020304" pitchFamily="18" charset="0"/>
              </a:rPr>
              <a:t> </a:t>
            </a:r>
            <a:r>
              <a:rPr lang="sk-SK" sz="2600" i="1" dirty="0">
                <a:latin typeface="Times New Roman" panose="02020603050405020304" pitchFamily="18" charset="0"/>
                <a:cs typeface="Times New Roman" panose="02020603050405020304" pitchFamily="18" charset="0"/>
              </a:rPr>
              <a:t>Aktuálne výzvy a trendy v riadení ľudských zdrojov, </a:t>
            </a:r>
            <a:r>
              <a:rPr lang="sk-SK" sz="2600" b="1" dirty="0">
                <a:solidFill>
                  <a:srgbClr val="FF0000"/>
                </a:solidFill>
                <a:latin typeface="Times New Roman" panose="02020603050405020304" pitchFamily="18" charset="0"/>
                <a:cs typeface="Times New Roman" panose="02020603050405020304" pitchFamily="18" charset="0"/>
              </a:rPr>
              <a:t>s. 285</a:t>
            </a:r>
            <a:r>
              <a:rPr lang="sk-SK" sz="2600" i="1" dirty="0">
                <a:latin typeface="Times New Roman" panose="02020603050405020304" pitchFamily="18" charset="0"/>
                <a:cs typeface="Times New Roman" panose="02020603050405020304" pitchFamily="18" charset="0"/>
              </a:rPr>
              <a:t>.</a:t>
            </a:r>
            <a:endParaRPr lang="sk-SK" sz="2600" b="1" dirty="0">
              <a:solidFill>
                <a:srgbClr val="FF0000"/>
              </a:solidFill>
              <a:latin typeface="Times New Roman" panose="02020603050405020304" pitchFamily="18" charset="0"/>
              <a:cs typeface="Times New Roman" panose="02020603050405020304" pitchFamily="18" charset="0"/>
            </a:endParaRPr>
          </a:p>
        </p:txBody>
      </p:sp>
      <p:cxnSp>
        <p:nvCxnSpPr>
          <p:cNvPr id="12" name="Rovná spojnica 11">
            <a:extLst>
              <a:ext uri="{FF2B5EF4-FFF2-40B4-BE49-F238E27FC236}">
                <a16:creationId xmlns:a16="http://schemas.microsoft.com/office/drawing/2014/main" id="{C40BCB18-57F3-4567-818F-780379E0EF4D}"/>
              </a:ext>
            </a:extLst>
          </p:cNvPr>
          <p:cNvCxnSpPr/>
          <p:nvPr/>
        </p:nvCxnSpPr>
        <p:spPr>
          <a:xfrm>
            <a:off x="8712697" y="1731930"/>
            <a:ext cx="1643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ovná spojnica 12">
            <a:extLst>
              <a:ext uri="{FF2B5EF4-FFF2-40B4-BE49-F238E27FC236}">
                <a16:creationId xmlns:a16="http://schemas.microsoft.com/office/drawing/2014/main" id="{25DD1D6F-56BE-437C-957E-2352378BD0BA}"/>
              </a:ext>
            </a:extLst>
          </p:cNvPr>
          <p:cNvCxnSpPr/>
          <p:nvPr/>
        </p:nvCxnSpPr>
        <p:spPr>
          <a:xfrm>
            <a:off x="2455104" y="4138065"/>
            <a:ext cx="642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BlokTextu 13">
            <a:extLst>
              <a:ext uri="{FF2B5EF4-FFF2-40B4-BE49-F238E27FC236}">
                <a16:creationId xmlns:a16="http://schemas.microsoft.com/office/drawing/2014/main" id="{709FC435-E43B-407E-9BAE-FDA87CABD3E3}"/>
              </a:ext>
            </a:extLst>
          </p:cNvPr>
          <p:cNvSpPr txBox="1">
            <a:spLocks noChangeArrowheads="1"/>
          </p:cNvSpPr>
          <p:nvPr/>
        </p:nvSpPr>
        <p:spPr bwMode="auto">
          <a:xfrm>
            <a:off x="3890704" y="122323"/>
            <a:ext cx="5385732" cy="1200329"/>
          </a:xfrm>
          <a:prstGeom prst="rect">
            <a:avLst/>
          </a:prstGeom>
          <a:solidFill>
            <a:srgbClr val="FFFF00"/>
          </a:solidFill>
          <a:ln w="9525">
            <a:noFill/>
            <a:miter lim="800000"/>
            <a:headEnd/>
            <a:tailEnd/>
          </a:ln>
        </p:spPr>
        <p:txBody>
          <a:bodyPr wrap="square">
            <a:spAutoFit/>
          </a:bodyPr>
          <a:lstStyle/>
          <a:p>
            <a:pPr algn="ctr"/>
            <a:r>
              <a:rPr lang="sk-SK" b="1" dirty="0"/>
              <a:t>Ak je zborník alebo monografia </a:t>
            </a:r>
          </a:p>
          <a:p>
            <a:pPr algn="ctr"/>
            <a:r>
              <a:rPr lang="sk-SK" b="1" dirty="0"/>
              <a:t>v elektronickej podobe, treba doplniť</a:t>
            </a:r>
          </a:p>
          <a:p>
            <a:pPr algn="ctr"/>
            <a:r>
              <a:rPr lang="sk-SK" b="1" dirty="0"/>
              <a:t>DRUH NOSIČA (CD, DVD, online). Ak je iba v tlačenej podobe, tak sa informácia vynechá.</a:t>
            </a:r>
          </a:p>
        </p:txBody>
      </p:sp>
      <p:cxnSp>
        <p:nvCxnSpPr>
          <p:cNvPr id="15" name="Rovná spojovacia šípka 14">
            <a:extLst>
              <a:ext uri="{FF2B5EF4-FFF2-40B4-BE49-F238E27FC236}">
                <a16:creationId xmlns:a16="http://schemas.microsoft.com/office/drawing/2014/main" id="{A74A5190-B8E5-480B-8D63-72BB86335ABD}"/>
              </a:ext>
            </a:extLst>
          </p:cNvPr>
          <p:cNvCxnSpPr>
            <a:cxnSpLocks/>
            <a:stCxn id="14" idx="2"/>
          </p:cNvCxnSpPr>
          <p:nvPr/>
        </p:nvCxnSpPr>
        <p:spPr>
          <a:xfrm flipH="1">
            <a:off x="2774963" y="1322652"/>
            <a:ext cx="3808607" cy="276933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a:extLst>
              <a:ext uri="{FF2B5EF4-FFF2-40B4-BE49-F238E27FC236}">
                <a16:creationId xmlns:a16="http://schemas.microsoft.com/office/drawing/2014/main" id="{3674AB54-A3E4-403A-AD72-44B9CA759235}"/>
              </a:ext>
            </a:extLst>
          </p:cNvPr>
          <p:cNvCxnSpPr>
            <a:cxnSpLocks/>
            <a:stCxn id="14" idx="2"/>
          </p:cNvCxnSpPr>
          <p:nvPr/>
        </p:nvCxnSpPr>
        <p:spPr>
          <a:xfrm>
            <a:off x="6583570" y="1322652"/>
            <a:ext cx="2129127" cy="2511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Zaoblený obdĺžnik 8">
            <a:extLst>
              <a:ext uri="{FF2B5EF4-FFF2-40B4-BE49-F238E27FC236}">
                <a16:creationId xmlns:a16="http://schemas.microsoft.com/office/drawing/2014/main" id="{7B5578C1-61BD-4F53-9513-66B1E370D41C}"/>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200" b="1" dirty="0">
                <a:effectLst>
                  <a:outerShdw blurRad="38100" dist="38100" dir="2700000" algn="tl">
                    <a:srgbClr val="000000">
                      <a:alpha val="43137"/>
                    </a:srgbClr>
                  </a:outerShdw>
                </a:effectLst>
              </a:rPr>
              <a:t>ČLÁNOK ZO ZBORNÍKA </a:t>
            </a:r>
          </a:p>
          <a:p>
            <a:pPr algn="ctr"/>
            <a:r>
              <a:rPr lang="sk-SK" sz="3200" b="1" dirty="0">
                <a:effectLst>
                  <a:outerShdw blurRad="38100" dist="38100" dir="2700000" algn="tl">
                    <a:srgbClr val="000000">
                      <a:alpha val="43137"/>
                    </a:srgbClr>
                  </a:outerShdw>
                </a:effectLst>
              </a:rPr>
              <a:t>A MONOGRAFIE</a:t>
            </a:r>
          </a:p>
        </p:txBody>
      </p:sp>
      <p:sp>
        <p:nvSpPr>
          <p:cNvPr id="18" name="Šípka: doľava 17">
            <a:extLst>
              <a:ext uri="{FF2B5EF4-FFF2-40B4-BE49-F238E27FC236}">
                <a16:creationId xmlns:a16="http://schemas.microsoft.com/office/drawing/2014/main" id="{61014C0B-5355-4D61-87C1-C2D110E90E3F}"/>
              </a:ext>
            </a:extLst>
          </p:cNvPr>
          <p:cNvSpPr/>
          <p:nvPr/>
        </p:nvSpPr>
        <p:spPr>
          <a:xfrm rot="20771255">
            <a:off x="8784995" y="2146334"/>
            <a:ext cx="2633870" cy="92467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
        <p:nvSpPr>
          <p:cNvPr id="19" name="Šípka: doľava 18">
            <a:extLst>
              <a:ext uri="{FF2B5EF4-FFF2-40B4-BE49-F238E27FC236}">
                <a16:creationId xmlns:a16="http://schemas.microsoft.com/office/drawing/2014/main" id="{C540824B-3723-435E-A033-193396CF283C}"/>
              </a:ext>
            </a:extLst>
          </p:cNvPr>
          <p:cNvSpPr/>
          <p:nvPr/>
        </p:nvSpPr>
        <p:spPr>
          <a:xfrm rot="20739230">
            <a:off x="8620533" y="4477882"/>
            <a:ext cx="3190648" cy="93176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pic>
        <p:nvPicPr>
          <p:cNvPr id="20" name="Obrázok 19">
            <a:extLst>
              <a:ext uri="{FF2B5EF4-FFF2-40B4-BE49-F238E27FC236}">
                <a16:creationId xmlns:a16="http://schemas.microsoft.com/office/drawing/2014/main" id="{782E13D8-93B1-4962-9763-B777C5CCA6F4}"/>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795804" y="136525"/>
            <a:ext cx="1207766" cy="12308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351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6"/>
                                        </p:tgtEl>
                                        <p:attrNameLst>
                                          <p:attrName>ppt_x</p:attrName>
                                        </p:attrNameLst>
                                      </p:cBhvr>
                                      <p:tavLst>
                                        <p:tav tm="0">
                                          <p:val>
                                            <p:strVal val="ppt_x"/>
                                          </p:val>
                                        </p:tav>
                                        <p:tav tm="100000">
                                          <p:val>
                                            <p:strVal val="ppt_x"/>
                                          </p:val>
                                        </p:tav>
                                      </p:tavLst>
                                    </p:anim>
                                    <p:anim calcmode="lin" valueType="num">
                                      <p:cBhvr additive="base">
                                        <p:cTn id="39" dur="500"/>
                                        <p:tgtEl>
                                          <p:spTgt spid="16"/>
                                        </p:tgtEl>
                                        <p:attrNameLst>
                                          <p:attrName>ppt_y</p:attrName>
                                        </p:attrNameLst>
                                      </p:cBhvr>
                                      <p:tavLst>
                                        <p:tav tm="0">
                                          <p:val>
                                            <p:strVal val="ppt_y"/>
                                          </p:val>
                                        </p:tav>
                                        <p:tav tm="100000">
                                          <p:val>
                                            <p:strVal val="1+ppt_h/2"/>
                                          </p:val>
                                        </p:tav>
                                      </p:tavLst>
                                    </p:anim>
                                    <p:set>
                                      <p:cBhvr>
                                        <p:cTn id="40" dur="1" fill="hold">
                                          <p:stCondLst>
                                            <p:cond delay="499"/>
                                          </p:stCondLst>
                                        </p:cTn>
                                        <p:tgtEl>
                                          <p:spTgt spid="16"/>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15"/>
                                        </p:tgtEl>
                                        <p:attrNameLst>
                                          <p:attrName>ppt_x</p:attrName>
                                        </p:attrNameLst>
                                      </p:cBhvr>
                                      <p:tavLst>
                                        <p:tav tm="0">
                                          <p:val>
                                            <p:strVal val="ppt_x"/>
                                          </p:val>
                                        </p:tav>
                                        <p:tav tm="100000">
                                          <p:val>
                                            <p:strVal val="ppt_x"/>
                                          </p:val>
                                        </p:tav>
                                      </p:tavLst>
                                    </p:anim>
                                    <p:anim calcmode="lin" valueType="num">
                                      <p:cBhvr additive="base">
                                        <p:cTn id="43" dur="500"/>
                                        <p:tgtEl>
                                          <p:spTgt spid="15"/>
                                        </p:tgtEl>
                                        <p:attrNameLst>
                                          <p:attrName>ppt_y</p:attrName>
                                        </p:attrNameLst>
                                      </p:cBhvr>
                                      <p:tavLst>
                                        <p:tav tm="0">
                                          <p:val>
                                            <p:strVal val="ppt_y"/>
                                          </p:val>
                                        </p:tav>
                                        <p:tav tm="100000">
                                          <p:val>
                                            <p:strVal val="1+ppt_h/2"/>
                                          </p:val>
                                        </p:tav>
                                      </p:tavLst>
                                    </p:anim>
                                    <p:set>
                                      <p:cBhvr>
                                        <p:cTn id="44" dur="1" fill="hold">
                                          <p:stCondLst>
                                            <p:cond delay="499"/>
                                          </p:stCondLst>
                                        </p:cTn>
                                        <p:tgtEl>
                                          <p:spTgt spid="15"/>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12"/>
                                        </p:tgtEl>
                                        <p:attrNameLst>
                                          <p:attrName>ppt_x</p:attrName>
                                        </p:attrNameLst>
                                      </p:cBhvr>
                                      <p:tavLst>
                                        <p:tav tm="0">
                                          <p:val>
                                            <p:strVal val="ppt_x"/>
                                          </p:val>
                                        </p:tav>
                                        <p:tav tm="100000">
                                          <p:val>
                                            <p:strVal val="ppt_x"/>
                                          </p:val>
                                        </p:tav>
                                      </p:tavLst>
                                    </p:anim>
                                    <p:anim calcmode="lin" valueType="num">
                                      <p:cBhvr additive="base">
                                        <p:cTn id="47" dur="500"/>
                                        <p:tgtEl>
                                          <p:spTgt spid="12"/>
                                        </p:tgtEl>
                                        <p:attrNameLst>
                                          <p:attrName>ppt_y</p:attrName>
                                        </p:attrNameLst>
                                      </p:cBhvr>
                                      <p:tavLst>
                                        <p:tav tm="0">
                                          <p:val>
                                            <p:strVal val="ppt_y"/>
                                          </p:val>
                                        </p:tav>
                                        <p:tav tm="100000">
                                          <p:val>
                                            <p:strVal val="1+ppt_h/2"/>
                                          </p:val>
                                        </p:tav>
                                      </p:tavLst>
                                    </p:anim>
                                    <p:set>
                                      <p:cBhvr>
                                        <p:cTn id="48" dur="1" fill="hold">
                                          <p:stCondLst>
                                            <p:cond delay="499"/>
                                          </p:stCondLst>
                                        </p:cTn>
                                        <p:tgtEl>
                                          <p:spTgt spid="12"/>
                                        </p:tgtEl>
                                        <p:attrNameLst>
                                          <p:attrName>style.visibility</p:attrName>
                                        </p:attrNameLst>
                                      </p:cBhvr>
                                      <p:to>
                                        <p:strVal val="hidden"/>
                                      </p:to>
                                    </p:set>
                                  </p:childTnLst>
                                </p:cTn>
                              </p:par>
                              <p:par>
                                <p:cTn id="49" presetID="2" presetClass="exit" presetSubtype="4" fill="hold" nodeType="withEffect">
                                  <p:stCondLst>
                                    <p:cond delay="0"/>
                                  </p:stCondLst>
                                  <p:childTnLst>
                                    <p:anim calcmode="lin" valueType="num">
                                      <p:cBhvr additive="base">
                                        <p:cTn id="50" dur="500"/>
                                        <p:tgtEl>
                                          <p:spTgt spid="13"/>
                                        </p:tgtEl>
                                        <p:attrNameLst>
                                          <p:attrName>ppt_x</p:attrName>
                                        </p:attrNameLst>
                                      </p:cBhvr>
                                      <p:tavLst>
                                        <p:tav tm="0">
                                          <p:val>
                                            <p:strVal val="ppt_x"/>
                                          </p:val>
                                        </p:tav>
                                        <p:tav tm="100000">
                                          <p:val>
                                            <p:strVal val="ppt_x"/>
                                          </p:val>
                                        </p:tav>
                                      </p:tavLst>
                                    </p:anim>
                                    <p:anim calcmode="lin" valueType="num">
                                      <p:cBhvr additive="base">
                                        <p:cTn id="51" dur="500"/>
                                        <p:tgtEl>
                                          <p:spTgt spid="13"/>
                                        </p:tgtEl>
                                        <p:attrNameLst>
                                          <p:attrName>ppt_y</p:attrName>
                                        </p:attrNameLst>
                                      </p:cBhvr>
                                      <p:tavLst>
                                        <p:tav tm="0">
                                          <p:val>
                                            <p:strVal val="ppt_y"/>
                                          </p:val>
                                        </p:tav>
                                        <p:tav tm="100000">
                                          <p:val>
                                            <p:strVal val="1+ppt_h/2"/>
                                          </p:val>
                                        </p:tav>
                                      </p:tavLst>
                                    </p:anim>
                                    <p:set>
                                      <p:cBhvr>
                                        <p:cTn id="52" dur="1" fill="hold">
                                          <p:stCondLst>
                                            <p:cond delay="499"/>
                                          </p:stCondLst>
                                        </p:cTn>
                                        <p:tgtEl>
                                          <p:spTgt spid="1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4" grpId="1"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a:t>
            </a:fld>
            <a:endParaRPr lang="sk-SK"/>
          </a:p>
        </p:txBody>
      </p:sp>
      <p:sp>
        <p:nvSpPr>
          <p:cNvPr id="7" name="BlokTextu 6">
            <a:extLst>
              <a:ext uri="{FF2B5EF4-FFF2-40B4-BE49-F238E27FC236}">
                <a16:creationId xmlns:a16="http://schemas.microsoft.com/office/drawing/2014/main" id="{F21AEB6E-6A90-4EC2-B36A-1E73AA4DB7FD}"/>
              </a:ext>
            </a:extLst>
          </p:cNvPr>
          <p:cNvSpPr txBox="1"/>
          <p:nvPr/>
        </p:nvSpPr>
        <p:spPr>
          <a:xfrm>
            <a:off x="339969" y="372471"/>
            <a:ext cx="6627590" cy="5632311"/>
          </a:xfrm>
          <a:prstGeom prst="rect">
            <a:avLst/>
          </a:prstGeom>
          <a:noFill/>
        </p:spPr>
        <p:txBody>
          <a:bodyPr wrap="square">
            <a:spAutoFit/>
          </a:bodyPr>
          <a:lstStyle/>
          <a:p>
            <a:pPr marL="285750" indent="-285750">
              <a:buFont typeface="Arial" panose="020B0604020202020204" pitchFamily="34" charset="0"/>
              <a:buChar char="•"/>
            </a:pPr>
            <a:r>
              <a:rPr lang="sk-SK" i="1" dirty="0"/>
              <a:t>ÚVOD </a:t>
            </a:r>
          </a:p>
          <a:p>
            <a:pPr marL="285750" indent="-285750">
              <a:buFont typeface="Arial" panose="020B0604020202020204" pitchFamily="34" charset="0"/>
              <a:buChar char="•"/>
            </a:pPr>
            <a:r>
              <a:rPr lang="sk-SK" i="1" dirty="0"/>
              <a:t>1. kapitola - TEORETICKÉ VYMEDZENIE AUTOMOBILOVÉHO PRIEMYSLU</a:t>
            </a:r>
          </a:p>
          <a:p>
            <a:pPr marL="742950" lvl="1" indent="-285750">
              <a:buFont typeface="Courier New" panose="02070309020205020404" pitchFamily="49" charset="0"/>
              <a:buChar char="o"/>
            </a:pPr>
            <a:r>
              <a:rPr lang="sk-SK" i="1" dirty="0"/>
              <a:t>Vývoj automobilového priemyslu </a:t>
            </a:r>
          </a:p>
          <a:p>
            <a:pPr marL="742950" lvl="1" indent="-285750">
              <a:buFont typeface="Courier New" panose="02070309020205020404" pitchFamily="49" charset="0"/>
              <a:buChar char="o"/>
            </a:pPr>
            <a:r>
              <a:rPr lang="sk-SK" i="1" dirty="0"/>
              <a:t>Charakteristika automobilového priemyslu vo svete </a:t>
            </a:r>
          </a:p>
          <a:p>
            <a:pPr marL="742950" lvl="1" indent="-285750">
              <a:buFont typeface="Courier New" panose="02070309020205020404" pitchFamily="49" charset="0"/>
              <a:buChar char="o"/>
            </a:pPr>
            <a:r>
              <a:rPr lang="sk-SK" i="1" dirty="0"/>
              <a:t>Súčasný stav automobilového priemyslu </a:t>
            </a:r>
          </a:p>
          <a:p>
            <a:pPr marL="285750" indent="-285750">
              <a:buFont typeface="Arial" panose="020B0604020202020204" pitchFamily="34" charset="0"/>
              <a:buChar char="•"/>
            </a:pPr>
            <a:r>
              <a:rPr lang="sk-SK" i="1" dirty="0"/>
              <a:t>2. kapitola - STAV AUTOMOBILOVÉHO PRIEMYSLU NA SLOVENSKU</a:t>
            </a:r>
          </a:p>
          <a:p>
            <a:pPr marL="742950" lvl="1" indent="-285750">
              <a:buFont typeface="Courier New" panose="02070309020205020404" pitchFamily="49" charset="0"/>
              <a:buChar char="o"/>
            </a:pPr>
            <a:r>
              <a:rPr lang="sk-SK" i="1" dirty="0"/>
              <a:t>Vývoj a produkcia v automobilovom priemysle v SR </a:t>
            </a:r>
          </a:p>
          <a:p>
            <a:pPr marL="742950" lvl="1" indent="-285750">
              <a:buFont typeface="Courier New" panose="02070309020205020404" pitchFamily="49" charset="0"/>
              <a:buChar char="o"/>
            </a:pPr>
            <a:r>
              <a:rPr lang="sk-SK" i="1" dirty="0"/>
              <a:t>Vývoj zamestnanosti v automobilovom priemysle v SR </a:t>
            </a:r>
          </a:p>
          <a:p>
            <a:pPr marL="742950" lvl="1" indent="-285750">
              <a:buFont typeface="Courier New" panose="02070309020205020404" pitchFamily="49" charset="0"/>
              <a:buChar char="o"/>
            </a:pPr>
            <a:r>
              <a:rPr lang="sk-SK" i="1" dirty="0"/>
              <a:t>Vplyv automobilového priemyslu na ekonomiku v SR </a:t>
            </a:r>
          </a:p>
          <a:p>
            <a:pPr marL="285750" indent="-285750">
              <a:buFont typeface="Arial" panose="020B0604020202020204" pitchFamily="34" charset="0"/>
              <a:buChar char="•"/>
            </a:pPr>
            <a:r>
              <a:rPr lang="sk-SK" i="1" dirty="0"/>
              <a:t>3. kapitola - VPLYV AUTOMOBILOVEJ SPOLOČNOSTI KIA MOTORS SLOVAKIA NA REGIÓN</a:t>
            </a:r>
          </a:p>
          <a:p>
            <a:pPr marL="742950" lvl="1" indent="-285750">
              <a:buFont typeface="Courier New" panose="02070309020205020404" pitchFamily="49" charset="0"/>
              <a:buChar char="o"/>
            </a:pPr>
            <a:r>
              <a:rPr lang="sk-SK" i="1" dirty="0"/>
              <a:t>Charakteristika spoločnosti </a:t>
            </a:r>
          </a:p>
          <a:p>
            <a:pPr marL="742950" lvl="1" indent="-285750">
              <a:buFont typeface="Courier New" panose="02070309020205020404" pitchFamily="49" charset="0"/>
              <a:buChar char="o"/>
            </a:pPr>
            <a:r>
              <a:rPr lang="sk-SK" i="1" dirty="0"/>
              <a:t>Vplyv spoločnosti na rozvoj regiónu a zamestnanosť </a:t>
            </a:r>
          </a:p>
          <a:p>
            <a:pPr marL="742950" lvl="1" indent="-285750">
              <a:buFont typeface="Courier New" panose="02070309020205020404" pitchFamily="49" charset="0"/>
              <a:buChar char="o"/>
            </a:pPr>
            <a:r>
              <a:rPr lang="sk-SK" i="1" dirty="0"/>
              <a:t>Zhodnotenie vplyvu pomoci aj prostredníctvom prieskumu a návrhy na zlepšenie</a:t>
            </a:r>
          </a:p>
          <a:p>
            <a:pPr marL="285750" indent="-285750">
              <a:buFont typeface="Arial" panose="020B0604020202020204" pitchFamily="34" charset="0"/>
              <a:buChar char="•"/>
            </a:pPr>
            <a:r>
              <a:rPr lang="sk-SK" i="1" dirty="0"/>
              <a:t>ZÁVER</a:t>
            </a:r>
          </a:p>
          <a:p>
            <a:pPr marL="285750" indent="-285750">
              <a:buFont typeface="Arial" panose="020B0604020202020204" pitchFamily="34" charset="0"/>
              <a:buChar char="•"/>
            </a:pPr>
            <a:r>
              <a:rPr lang="sk-SK" i="1" dirty="0"/>
              <a:t>ZOZNAM POUŽITEJ LITERATÚRY</a:t>
            </a:r>
          </a:p>
          <a:p>
            <a:pPr marL="285750" indent="-285750">
              <a:buFont typeface="Arial" panose="020B0604020202020204" pitchFamily="34" charset="0"/>
              <a:buChar char="•"/>
            </a:pPr>
            <a:r>
              <a:rPr lang="sk-SK" i="1" dirty="0"/>
              <a:t>ZOZNAM PRÍLOH</a:t>
            </a:r>
          </a:p>
        </p:txBody>
      </p:sp>
      <p:pic>
        <p:nvPicPr>
          <p:cNvPr id="4" name="Obrázok 3">
            <a:extLst>
              <a:ext uri="{FF2B5EF4-FFF2-40B4-BE49-F238E27FC236}">
                <a16:creationId xmlns:a16="http://schemas.microsoft.com/office/drawing/2014/main" id="{C42471DF-3531-4A50-A08B-CFB14607DA19}"/>
              </a:ext>
            </a:extLst>
          </p:cNvPr>
          <p:cNvPicPr>
            <a:picLocks noChangeAspect="1"/>
          </p:cNvPicPr>
          <p:nvPr/>
        </p:nvPicPr>
        <p:blipFill>
          <a:blip r:embed="rId2"/>
          <a:stretch>
            <a:fillRect/>
          </a:stretch>
        </p:blipFill>
        <p:spPr>
          <a:xfrm>
            <a:off x="7646342" y="136525"/>
            <a:ext cx="4222871" cy="6006757"/>
          </a:xfrm>
          <a:prstGeom prst="rect">
            <a:avLst/>
          </a:prstGeom>
          <a:ln>
            <a:noFill/>
          </a:ln>
          <a:effectLst>
            <a:outerShdw blurRad="292100" dist="139700" dir="2700000" algn="tl" rotWithShape="0">
              <a:srgbClr val="333333">
                <a:alpha val="65000"/>
              </a:srgbClr>
            </a:outerShdw>
          </a:effectLst>
        </p:spPr>
      </p:pic>
      <p:sp>
        <p:nvSpPr>
          <p:cNvPr id="5" name="Pravá zložená zátvorka 4">
            <a:extLst>
              <a:ext uri="{FF2B5EF4-FFF2-40B4-BE49-F238E27FC236}">
                <a16:creationId xmlns:a16="http://schemas.microsoft.com/office/drawing/2014/main" id="{DA1C8DCF-B920-4BA2-8A82-C6178742442A}"/>
              </a:ext>
            </a:extLst>
          </p:cNvPr>
          <p:cNvSpPr/>
          <p:nvPr/>
        </p:nvSpPr>
        <p:spPr>
          <a:xfrm>
            <a:off x="6967559" y="233972"/>
            <a:ext cx="452522" cy="5909310"/>
          </a:xfrm>
          <a:prstGeom prst="rightBrace">
            <a:avLst>
              <a:gd name="adj1" fmla="val 56907"/>
              <a:gd name="adj2" fmla="val 4970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Tree>
    <p:extLst>
      <p:ext uri="{BB962C8B-B14F-4D97-AF65-F5344CB8AC3E}">
        <p14:creationId xmlns:p14="http://schemas.microsoft.com/office/powerpoint/2010/main" val="26571998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210</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Zaoblený obdĺžnik 8">
            <a:extLst>
              <a:ext uri="{FF2B5EF4-FFF2-40B4-BE49-F238E27FC236}">
                <a16:creationId xmlns:a16="http://schemas.microsoft.com/office/drawing/2014/main" id="{31DAABCC-8F83-438A-B741-453AB0A7E36A}"/>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800" b="1" dirty="0">
                <a:effectLst>
                  <a:outerShdw blurRad="38100" dist="38100" dir="2700000" algn="tl">
                    <a:srgbClr val="000000">
                      <a:alpha val="43137"/>
                    </a:srgbClr>
                  </a:outerShdw>
                </a:effectLst>
              </a:rPr>
              <a:t>ELEKTRONICKÝ DOKUMENT (MONOGRAFIA)</a:t>
            </a:r>
          </a:p>
        </p:txBody>
      </p:sp>
      <p:pic>
        <p:nvPicPr>
          <p:cNvPr id="3" name="Obrázok 2">
            <a:extLst>
              <a:ext uri="{FF2B5EF4-FFF2-40B4-BE49-F238E27FC236}">
                <a16:creationId xmlns:a16="http://schemas.microsoft.com/office/drawing/2014/main" id="{D8C254F7-BDB9-4C77-B05B-B9F39AA173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5354" y="967407"/>
            <a:ext cx="3734768" cy="5228675"/>
          </a:xfrm>
          <a:prstGeom prst="rect">
            <a:avLst/>
          </a:prstGeom>
          <a:ln>
            <a:noFill/>
          </a:ln>
          <a:effectLst>
            <a:outerShdw blurRad="292100" dist="139700" dir="2700000" algn="tl" rotWithShape="0">
              <a:srgbClr val="333333">
                <a:alpha val="65000"/>
              </a:srgbClr>
            </a:outerShdw>
          </a:effectLst>
        </p:spPr>
      </p:pic>
      <p:pic>
        <p:nvPicPr>
          <p:cNvPr id="4" name="Obrázok 3">
            <a:extLst>
              <a:ext uri="{FF2B5EF4-FFF2-40B4-BE49-F238E27FC236}">
                <a16:creationId xmlns:a16="http://schemas.microsoft.com/office/drawing/2014/main" id="{2992C8C7-3F42-4F40-A7BA-935B3DE500FF}"/>
              </a:ext>
            </a:extLst>
          </p:cNvPr>
          <p:cNvPicPr>
            <a:picLocks noChangeAspect="1"/>
          </p:cNvPicPr>
          <p:nvPr/>
        </p:nvPicPr>
        <p:blipFill>
          <a:blip r:embed="rId3"/>
          <a:stretch>
            <a:fillRect/>
          </a:stretch>
        </p:blipFill>
        <p:spPr>
          <a:xfrm>
            <a:off x="6923367" y="967407"/>
            <a:ext cx="3665200" cy="5228676"/>
          </a:xfrm>
          <a:prstGeom prst="rect">
            <a:avLst/>
          </a:prstGeom>
          <a:ln>
            <a:noFill/>
          </a:ln>
          <a:effectLst>
            <a:outerShdw blurRad="292100" dist="139700" dir="2700000" algn="tl" rotWithShape="0">
              <a:srgbClr val="333333">
                <a:alpha val="65000"/>
              </a:srgbClr>
            </a:outerShdw>
          </a:effectLst>
        </p:spPr>
      </p:pic>
      <p:pic>
        <p:nvPicPr>
          <p:cNvPr id="13" name="Obrázok 12">
            <a:extLst>
              <a:ext uri="{FF2B5EF4-FFF2-40B4-BE49-F238E27FC236}">
                <a16:creationId xmlns:a16="http://schemas.microsoft.com/office/drawing/2014/main" id="{9A3A54CA-E225-4E10-9375-C9764F2653CC}"/>
              </a:ext>
            </a:extLst>
          </p:cNvPr>
          <p:cNvPicPr>
            <a:picLocks noChangeAspect="1"/>
          </p:cNvPicPr>
          <p:nvPr/>
        </p:nvPicPr>
        <p:blipFill>
          <a:blip r:embed="rId4"/>
          <a:stretch>
            <a:fillRect/>
          </a:stretch>
        </p:blipFill>
        <p:spPr>
          <a:xfrm>
            <a:off x="1307213" y="1509712"/>
            <a:ext cx="4591050" cy="790575"/>
          </a:xfrm>
          <a:prstGeom prst="rect">
            <a:avLst/>
          </a:prstGeom>
          <a:ln>
            <a:noFill/>
          </a:ln>
          <a:effectLst>
            <a:outerShdw blurRad="292100" dist="139700" dir="2700000" algn="tl" rotWithShape="0">
              <a:srgbClr val="333333">
                <a:alpha val="65000"/>
              </a:srgbClr>
            </a:outerShdw>
          </a:effectLst>
        </p:spPr>
      </p:pic>
      <p:pic>
        <p:nvPicPr>
          <p:cNvPr id="15" name="Obrázok 14">
            <a:extLst>
              <a:ext uri="{FF2B5EF4-FFF2-40B4-BE49-F238E27FC236}">
                <a16:creationId xmlns:a16="http://schemas.microsoft.com/office/drawing/2014/main" id="{F4E950D3-146F-48A1-8B19-6BA03564F6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67777" y="4557714"/>
            <a:ext cx="6533449" cy="8742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884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211</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Zaoblený obdĺžnik 8">
            <a:extLst>
              <a:ext uri="{FF2B5EF4-FFF2-40B4-BE49-F238E27FC236}">
                <a16:creationId xmlns:a16="http://schemas.microsoft.com/office/drawing/2014/main" id="{31DAABCC-8F83-438A-B741-453AB0A7E36A}"/>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800" b="1" dirty="0">
                <a:effectLst>
                  <a:outerShdw blurRad="38100" dist="38100" dir="2700000" algn="tl">
                    <a:srgbClr val="000000">
                      <a:alpha val="43137"/>
                    </a:srgbClr>
                  </a:outerShdw>
                </a:effectLst>
              </a:rPr>
              <a:t>ELEKTRONICKÝ DOKUMENT (MONOGRAFIA)</a:t>
            </a:r>
          </a:p>
        </p:txBody>
      </p:sp>
      <p:sp>
        <p:nvSpPr>
          <p:cNvPr id="11" name="Obdĺžnik 10">
            <a:extLst>
              <a:ext uri="{FF2B5EF4-FFF2-40B4-BE49-F238E27FC236}">
                <a16:creationId xmlns:a16="http://schemas.microsoft.com/office/drawing/2014/main" id="{7AB9BA71-6FDE-4B50-9596-BA167BE9AE83}"/>
              </a:ext>
            </a:extLst>
          </p:cNvPr>
          <p:cNvSpPr/>
          <p:nvPr/>
        </p:nvSpPr>
        <p:spPr>
          <a:xfrm>
            <a:off x="1541343" y="1100682"/>
            <a:ext cx="10291265" cy="1631216"/>
          </a:xfrm>
          <a:prstGeom prst="rect">
            <a:avLst/>
          </a:prstGeom>
        </p:spPr>
        <p:txBody>
          <a:bodyPr wrap="square">
            <a:spAutoFit/>
          </a:bodyPr>
          <a:lstStyle/>
          <a:p>
            <a:pPr>
              <a:defRPr/>
            </a:pPr>
            <a:r>
              <a:rPr lang="sk-SK" sz="2500" b="1" i="1" dirty="0">
                <a:latin typeface="Calibri" pitchFamily="34" charset="0"/>
              </a:rPr>
              <a:t>Prvky popisu:</a:t>
            </a:r>
          </a:p>
          <a:p>
            <a:pPr algn="just">
              <a:defRPr/>
            </a:pPr>
            <a:r>
              <a:rPr lang="sk-SK" sz="2500" dirty="0">
                <a:solidFill>
                  <a:srgbClr val="008000"/>
                </a:solidFill>
                <a:latin typeface="Calibri" pitchFamily="34" charset="0"/>
              </a:rPr>
              <a:t>Autor. rok vydania. </a:t>
            </a:r>
            <a:r>
              <a:rPr lang="sk-SK" sz="2500" i="1" dirty="0">
                <a:solidFill>
                  <a:srgbClr val="008000"/>
                </a:solidFill>
                <a:latin typeface="Calibri" pitchFamily="34" charset="0"/>
              </a:rPr>
              <a:t>Názov </a:t>
            </a:r>
            <a:r>
              <a:rPr lang="sk-SK" sz="2500" dirty="0">
                <a:solidFill>
                  <a:srgbClr val="008000"/>
                </a:solidFill>
                <a:latin typeface="Calibri" pitchFamily="34" charset="0"/>
              </a:rPr>
              <a:t>[Druh nosiča]. Vydanie. Miesto vydania : Vydavateľ, dátum vydania. Dátum aktualizácie. [Dátum citovania]. Dostupnosť a prístup. ISBN.</a:t>
            </a:r>
          </a:p>
        </p:txBody>
      </p:sp>
      <p:sp>
        <p:nvSpPr>
          <p:cNvPr id="12" name="Obdĺžnik 11">
            <a:extLst>
              <a:ext uri="{FF2B5EF4-FFF2-40B4-BE49-F238E27FC236}">
                <a16:creationId xmlns:a16="http://schemas.microsoft.com/office/drawing/2014/main" id="{797693A0-4BA4-4802-A417-3BBC15899508}"/>
              </a:ext>
            </a:extLst>
          </p:cNvPr>
          <p:cNvSpPr>
            <a:spLocks noChangeArrowheads="1"/>
          </p:cNvSpPr>
          <p:nvPr/>
        </p:nvSpPr>
        <p:spPr bwMode="auto">
          <a:xfrm>
            <a:off x="1541342" y="2731898"/>
            <a:ext cx="10291265" cy="3631763"/>
          </a:xfrm>
          <a:prstGeom prst="rect">
            <a:avLst/>
          </a:prstGeom>
          <a:noFill/>
          <a:ln w="9525">
            <a:noFill/>
            <a:miter lim="800000"/>
            <a:headEnd/>
            <a:tailEnd/>
          </a:ln>
        </p:spPr>
        <p:txBody>
          <a:bodyPr wrap="square">
            <a:spAutoFit/>
          </a:bodyPr>
          <a:lstStyle/>
          <a:p>
            <a:r>
              <a:rPr lang="sk-SK" sz="2400" b="1" i="1" dirty="0">
                <a:latin typeface="Calibri" pitchFamily="34" charset="0"/>
              </a:rPr>
              <a:t>Príklad -  Zoznam použitej literatúry:</a:t>
            </a:r>
          </a:p>
          <a:p>
            <a:pPr algn="just"/>
            <a:r>
              <a:rPr lang="sk-SK" sz="2400" dirty="0">
                <a:latin typeface="Times New Roman" panose="02020603050405020304" pitchFamily="18" charset="0"/>
                <a:cs typeface="Times New Roman" panose="02020603050405020304" pitchFamily="18" charset="0"/>
              </a:rPr>
              <a:t>KIRCHMAYER, J. 2018. </a:t>
            </a:r>
            <a:r>
              <a:rPr lang="sk-SK" sz="2400" i="1" dirty="0">
                <a:latin typeface="Times New Roman" panose="02020603050405020304" pitchFamily="18" charset="0"/>
                <a:cs typeface="Times New Roman" panose="02020603050405020304" pitchFamily="18" charset="0"/>
              </a:rPr>
              <a:t>Cloud computing a jeho využitie (nielen) v podnikateľskej praxi na Slovensku</a:t>
            </a:r>
            <a:r>
              <a:rPr lang="sk-SK" sz="2400" dirty="0">
                <a:latin typeface="Times New Roman" panose="02020603050405020304" pitchFamily="18" charset="0"/>
                <a:cs typeface="Times New Roman" panose="02020603050405020304" pitchFamily="18" charset="0"/>
              </a:rPr>
              <a:t>. [online]. Bratislava : </a:t>
            </a:r>
            <a:r>
              <a:rPr lang="sk-SK" sz="2400" dirty="0" err="1">
                <a:latin typeface="Times New Roman" panose="02020603050405020304" pitchFamily="18" charset="0"/>
                <a:cs typeface="Times New Roman" panose="02020603050405020304" pitchFamily="18" charset="0"/>
              </a:rPr>
              <a:t>KiVa</a:t>
            </a:r>
            <a:r>
              <a:rPr lang="sk-SK" sz="2400" dirty="0">
                <a:latin typeface="Times New Roman" panose="02020603050405020304" pitchFamily="18" charset="0"/>
                <a:cs typeface="Times New Roman" panose="02020603050405020304" pitchFamily="18" charset="0"/>
              </a:rPr>
              <a:t>,   2018.  [cit.  29.3.2022]. Dostupné  na  internete: </a:t>
            </a:r>
            <a:r>
              <a:rPr lang="sk-SK" sz="2400" u="sng" dirty="0" err="1">
                <a:latin typeface="Times New Roman" panose="02020603050405020304" pitchFamily="18" charset="0"/>
                <a:cs typeface="Times New Roman" panose="02020603050405020304" pitchFamily="18" charset="0"/>
              </a:rPr>
              <a:t>https</a:t>
            </a:r>
            <a:r>
              <a:rPr lang="sk-SK" sz="2400" u="sng" dirty="0">
                <a:latin typeface="Times New Roman" panose="02020603050405020304" pitchFamily="18" charset="0"/>
                <a:cs typeface="Times New Roman" panose="02020603050405020304" pitchFamily="18" charset="0"/>
              </a:rPr>
              <a:t>://</a:t>
            </a:r>
            <a:r>
              <a:rPr lang="sk-SK" sz="2400" u="sng" dirty="0" err="1">
                <a:latin typeface="Times New Roman" panose="02020603050405020304" pitchFamily="18" charset="0"/>
                <a:cs typeface="Times New Roman" panose="02020603050405020304" pitchFamily="18" charset="0"/>
              </a:rPr>
              <a:t>www.cloud-computing.sk</a:t>
            </a:r>
            <a:r>
              <a:rPr lang="sk-SK" sz="2400" u="sng" dirty="0">
                <a:latin typeface="Times New Roman" panose="02020603050405020304" pitchFamily="18" charset="0"/>
                <a:cs typeface="Times New Roman" panose="02020603050405020304" pitchFamily="18" charset="0"/>
              </a:rPr>
              <a:t>/</a:t>
            </a:r>
            <a:r>
              <a:rPr lang="sk-SK" sz="2400" u="sng" dirty="0" err="1">
                <a:latin typeface="Times New Roman" panose="02020603050405020304" pitchFamily="18" charset="0"/>
                <a:cs typeface="Times New Roman" panose="02020603050405020304" pitchFamily="18" charset="0"/>
              </a:rPr>
              <a:t>wp-content</a:t>
            </a:r>
            <a:r>
              <a:rPr lang="sk-SK" sz="2400" u="sng" dirty="0">
                <a:latin typeface="Times New Roman" panose="02020603050405020304" pitchFamily="18" charset="0"/>
                <a:cs typeface="Times New Roman" panose="02020603050405020304" pitchFamily="18" charset="0"/>
              </a:rPr>
              <a:t>/</a:t>
            </a:r>
            <a:r>
              <a:rPr lang="sk-SK" sz="2400" u="sng" dirty="0" err="1">
                <a:latin typeface="Times New Roman" panose="02020603050405020304" pitchFamily="18" charset="0"/>
                <a:cs typeface="Times New Roman" panose="02020603050405020304" pitchFamily="18" charset="0"/>
              </a:rPr>
              <a:t>uploads</a:t>
            </a:r>
            <a:r>
              <a:rPr lang="sk-SK" sz="2400" u="sng" dirty="0">
                <a:latin typeface="Times New Roman" panose="02020603050405020304" pitchFamily="18" charset="0"/>
                <a:cs typeface="Times New Roman" panose="02020603050405020304" pitchFamily="18" charset="0"/>
              </a:rPr>
              <a:t>/2019/08/</a:t>
            </a:r>
            <a:r>
              <a:rPr lang="sk-SK" sz="2400" u="sng" dirty="0" err="1">
                <a:latin typeface="Times New Roman" panose="02020603050405020304" pitchFamily="18" charset="0"/>
                <a:cs typeface="Times New Roman" panose="02020603050405020304" pitchFamily="18" charset="0"/>
              </a:rPr>
              <a:t>cloud_computing_Kirchmayer.pdf</a:t>
            </a:r>
            <a:r>
              <a:rPr lang="sk-SK" sz="2400" u="sng" dirty="0">
                <a:latin typeface="Times New Roman" panose="02020603050405020304" pitchFamily="18" charset="0"/>
                <a:cs typeface="Times New Roman" panose="02020603050405020304" pitchFamily="18" charset="0"/>
              </a:rPr>
              <a:t>.</a:t>
            </a:r>
            <a:r>
              <a:rPr lang="sk-SK" sz="2400" dirty="0">
                <a:latin typeface="Times New Roman" panose="02020603050405020304" pitchFamily="18" charset="0"/>
                <a:cs typeface="Times New Roman" panose="02020603050405020304" pitchFamily="18" charset="0"/>
              </a:rPr>
              <a:t> ISBN 978-80-973273-0-9</a:t>
            </a:r>
          </a:p>
          <a:p>
            <a:endParaRPr lang="sk-SK" sz="1100" b="1" i="1" dirty="0">
              <a:latin typeface="Calibri" pitchFamily="34" charset="0"/>
            </a:endParaRPr>
          </a:p>
          <a:p>
            <a:r>
              <a:rPr lang="sk-SK" sz="2400" b="1" i="1" dirty="0">
                <a:latin typeface="Calibri" pitchFamily="34" charset="0"/>
              </a:rPr>
              <a:t>Príklad -  Odkaz pod čiarou:</a:t>
            </a:r>
          </a:p>
          <a:p>
            <a:pPr algn="just"/>
            <a:r>
              <a:rPr lang="sk-SK" sz="2400" dirty="0">
                <a:latin typeface="Times New Roman" panose="02020603050405020304" pitchFamily="18" charset="0"/>
                <a:cs typeface="Times New Roman" panose="02020603050405020304" pitchFamily="18" charset="0"/>
              </a:rPr>
              <a:t>KIRCHMAYER, J. 2018. </a:t>
            </a:r>
            <a:r>
              <a:rPr lang="sk-SK" sz="2400" i="1" dirty="0">
                <a:latin typeface="Times New Roman" panose="02020603050405020304" pitchFamily="18" charset="0"/>
                <a:cs typeface="Times New Roman" panose="02020603050405020304" pitchFamily="18" charset="0"/>
              </a:rPr>
              <a:t>Cloud computing a jeho využitie (nielen) v podnikateľskej praxi na Slovensku</a:t>
            </a:r>
            <a:r>
              <a:rPr lang="sk-SK" sz="2400" dirty="0">
                <a:latin typeface="Times New Roman" panose="02020603050405020304" pitchFamily="18" charset="0"/>
                <a:cs typeface="Times New Roman" panose="02020603050405020304" pitchFamily="18" charset="0"/>
              </a:rPr>
              <a:t>. [online]</a:t>
            </a:r>
          </a:p>
        </p:txBody>
      </p:sp>
      <p:sp>
        <p:nvSpPr>
          <p:cNvPr id="10" name="Šípka: doľava 9">
            <a:extLst>
              <a:ext uri="{FF2B5EF4-FFF2-40B4-BE49-F238E27FC236}">
                <a16:creationId xmlns:a16="http://schemas.microsoft.com/office/drawing/2014/main" id="{7ADF8ED1-E040-4461-A7B0-B7045A25FFB8}"/>
              </a:ext>
            </a:extLst>
          </p:cNvPr>
          <p:cNvSpPr/>
          <p:nvPr/>
        </p:nvSpPr>
        <p:spPr>
          <a:xfrm rot="20771255">
            <a:off x="8546456" y="2269561"/>
            <a:ext cx="2633870" cy="92467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
        <p:nvSpPr>
          <p:cNvPr id="13" name="Šípka: doľava 12">
            <a:extLst>
              <a:ext uri="{FF2B5EF4-FFF2-40B4-BE49-F238E27FC236}">
                <a16:creationId xmlns:a16="http://schemas.microsoft.com/office/drawing/2014/main" id="{011036D3-3725-4241-AD9E-3A95E72D5152}"/>
              </a:ext>
            </a:extLst>
          </p:cNvPr>
          <p:cNvSpPr/>
          <p:nvPr/>
        </p:nvSpPr>
        <p:spPr>
          <a:xfrm rot="20739230">
            <a:off x="8381994" y="4601109"/>
            <a:ext cx="3190648" cy="93176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spTree>
    <p:extLst>
      <p:ext uri="{BB962C8B-B14F-4D97-AF65-F5344CB8AC3E}">
        <p14:creationId xmlns:p14="http://schemas.microsoft.com/office/powerpoint/2010/main" val="24777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Zaoblený obdĺžnik 8">
            <a:extLst>
              <a:ext uri="{FF2B5EF4-FFF2-40B4-BE49-F238E27FC236}">
                <a16:creationId xmlns:a16="http://schemas.microsoft.com/office/drawing/2014/main" id="{31DAABCC-8F83-438A-B741-453AB0A7E36A}"/>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800" b="1" dirty="0">
                <a:effectLst>
                  <a:outerShdw blurRad="38100" dist="38100" dir="2700000" algn="tl">
                    <a:srgbClr val="000000">
                      <a:alpha val="43137"/>
                    </a:srgbClr>
                  </a:outerShdw>
                </a:effectLst>
              </a:rPr>
              <a:t>ELEKTRONICKÝ DOKUMENT (ODBORNÝ ČLÁNOK)</a:t>
            </a:r>
          </a:p>
        </p:txBody>
      </p:sp>
      <p:pic>
        <p:nvPicPr>
          <p:cNvPr id="3" name="Obrázok 2">
            <a:extLst>
              <a:ext uri="{FF2B5EF4-FFF2-40B4-BE49-F238E27FC236}">
                <a16:creationId xmlns:a16="http://schemas.microsoft.com/office/drawing/2014/main" id="{F2F464D8-7585-4E86-A60B-8675EC9F29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3094" y="1230332"/>
            <a:ext cx="4702906" cy="4397336"/>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6661DCB3-6779-4AC9-9F36-69054414C1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81333">
            <a:off x="5773510" y="2231045"/>
            <a:ext cx="5674179"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670802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213</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213919"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Zaoblený obdĺžnik 8">
            <a:extLst>
              <a:ext uri="{FF2B5EF4-FFF2-40B4-BE49-F238E27FC236}">
                <a16:creationId xmlns:a16="http://schemas.microsoft.com/office/drawing/2014/main" id="{31DAABCC-8F83-438A-B741-453AB0A7E36A}"/>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800" b="1" dirty="0">
                <a:effectLst>
                  <a:outerShdw blurRad="38100" dist="38100" dir="2700000" algn="tl">
                    <a:srgbClr val="000000">
                      <a:alpha val="43137"/>
                    </a:srgbClr>
                  </a:outerShdw>
                </a:effectLst>
              </a:rPr>
              <a:t>ELEKTRONICKÝ DOKUMENT (ODBORNÝ ČLÁNOK)</a:t>
            </a:r>
          </a:p>
        </p:txBody>
      </p:sp>
      <p:sp>
        <p:nvSpPr>
          <p:cNvPr id="10" name="Obdĺžnik 9">
            <a:extLst>
              <a:ext uri="{FF2B5EF4-FFF2-40B4-BE49-F238E27FC236}">
                <a16:creationId xmlns:a16="http://schemas.microsoft.com/office/drawing/2014/main" id="{8CE64572-9B17-492E-84DC-0AF0D61D8D4E}"/>
              </a:ext>
            </a:extLst>
          </p:cNvPr>
          <p:cNvSpPr/>
          <p:nvPr/>
        </p:nvSpPr>
        <p:spPr>
          <a:xfrm>
            <a:off x="1597715" y="1019463"/>
            <a:ext cx="10037694" cy="1523494"/>
          </a:xfrm>
          <a:prstGeom prst="rect">
            <a:avLst/>
          </a:prstGeom>
        </p:spPr>
        <p:txBody>
          <a:bodyPr wrap="square">
            <a:spAutoFit/>
          </a:bodyPr>
          <a:lstStyle/>
          <a:p>
            <a:pPr>
              <a:defRPr/>
            </a:pPr>
            <a:r>
              <a:rPr lang="sk-SK" sz="2400" b="1" u="sng" dirty="0">
                <a:solidFill>
                  <a:srgbClr val="008000"/>
                </a:solidFill>
                <a:effectLst>
                  <a:outerShdw blurRad="38100" dist="38100" dir="2700000" algn="tl">
                    <a:srgbClr val="000000">
                      <a:alpha val="43137"/>
                    </a:srgbClr>
                  </a:outerShdw>
                </a:effectLst>
                <a:latin typeface="Calibri" pitchFamily="34" charset="0"/>
              </a:rPr>
              <a:t>Elektronický  dokument (na internete) – napr. odborný článok</a:t>
            </a:r>
          </a:p>
          <a:p>
            <a:pPr>
              <a:defRPr/>
            </a:pPr>
            <a:endParaRPr lang="sk-SK" sz="300" b="1" dirty="0">
              <a:latin typeface="Calibri" pitchFamily="34" charset="0"/>
            </a:endParaRPr>
          </a:p>
          <a:p>
            <a:pPr>
              <a:defRPr/>
            </a:pPr>
            <a:r>
              <a:rPr lang="sk-SK" sz="2200" b="1" i="1" dirty="0">
                <a:latin typeface="Calibri" pitchFamily="34" charset="0"/>
              </a:rPr>
              <a:t>Prvky popisu:</a:t>
            </a:r>
          </a:p>
          <a:p>
            <a:pPr algn="just">
              <a:defRPr/>
            </a:pPr>
            <a:r>
              <a:rPr lang="sk-SK" sz="2200" dirty="0">
                <a:solidFill>
                  <a:srgbClr val="008000"/>
                </a:solidFill>
                <a:latin typeface="Calibri" pitchFamily="34" charset="0"/>
              </a:rPr>
              <a:t>Autor. rok vydania. </a:t>
            </a:r>
            <a:r>
              <a:rPr lang="sk-SK" sz="2200" i="1" dirty="0">
                <a:solidFill>
                  <a:srgbClr val="008000"/>
                </a:solidFill>
                <a:latin typeface="Calibri" pitchFamily="34" charset="0"/>
              </a:rPr>
              <a:t>Názov </a:t>
            </a:r>
            <a:r>
              <a:rPr lang="sk-SK" sz="2200" dirty="0">
                <a:solidFill>
                  <a:srgbClr val="008000"/>
                </a:solidFill>
                <a:latin typeface="Calibri" pitchFamily="34" charset="0"/>
              </a:rPr>
              <a:t>[Druh nosiča]. Vydanie. Miesto vydania : Vydavateľ, dátum vydania. Dátum aktualizácie. [Dátum citovania]. Dostupnosť a prístup.</a:t>
            </a:r>
          </a:p>
        </p:txBody>
      </p:sp>
      <p:sp>
        <p:nvSpPr>
          <p:cNvPr id="11" name="Obdĺžnik 10">
            <a:extLst>
              <a:ext uri="{FF2B5EF4-FFF2-40B4-BE49-F238E27FC236}">
                <a16:creationId xmlns:a16="http://schemas.microsoft.com/office/drawing/2014/main" id="{1A7E2BC1-4945-439A-AA33-9C0418D363AD}"/>
              </a:ext>
            </a:extLst>
          </p:cNvPr>
          <p:cNvSpPr>
            <a:spLocks noChangeArrowheads="1"/>
          </p:cNvSpPr>
          <p:nvPr/>
        </p:nvSpPr>
        <p:spPr bwMode="auto">
          <a:xfrm>
            <a:off x="1597715" y="2705895"/>
            <a:ext cx="10037694" cy="3293209"/>
          </a:xfrm>
          <a:prstGeom prst="rect">
            <a:avLst/>
          </a:prstGeom>
          <a:noFill/>
          <a:ln w="9525">
            <a:noFill/>
            <a:miter lim="800000"/>
            <a:headEnd/>
            <a:tailEnd/>
          </a:ln>
        </p:spPr>
        <p:txBody>
          <a:bodyPr wrap="square">
            <a:spAutoFit/>
          </a:bodyPr>
          <a:lstStyle/>
          <a:p>
            <a:r>
              <a:rPr lang="sk-SK" sz="2600" b="1" i="1" dirty="0">
                <a:latin typeface="Calibri" pitchFamily="34" charset="0"/>
              </a:rPr>
              <a:t>Príklad -  Zoznam použitej literatúry:</a:t>
            </a:r>
          </a:p>
          <a:p>
            <a:pPr algn="just"/>
            <a:r>
              <a:rPr lang="sk-SK" sz="2600" dirty="0">
                <a:latin typeface="Times New Roman" panose="02020603050405020304" pitchFamily="18" charset="0"/>
                <a:cs typeface="Times New Roman" panose="02020603050405020304" pitchFamily="18" charset="0"/>
              </a:rPr>
              <a:t>PETŘÍČEK, M. 2018. </a:t>
            </a:r>
            <a:r>
              <a:rPr lang="sk-SK" sz="2600" i="1" dirty="0">
                <a:latin typeface="Times New Roman" panose="02020603050405020304" pitchFamily="18" charset="0"/>
                <a:cs typeface="Times New Roman" panose="02020603050405020304" pitchFamily="18" charset="0"/>
              </a:rPr>
              <a:t>Stovky firiem využívajú </a:t>
            </a:r>
            <a:r>
              <a:rPr lang="sk-SK" sz="2600" i="1" dirty="0" err="1">
                <a:latin typeface="Times New Roman" panose="02020603050405020304" pitchFamily="18" charset="0"/>
                <a:cs typeface="Times New Roman" panose="02020603050405020304" pitchFamily="18" charset="0"/>
              </a:rPr>
              <a:t>bitcoin</a:t>
            </a:r>
            <a:r>
              <a:rPr lang="sk-SK" sz="2600" i="1" dirty="0">
                <a:latin typeface="Times New Roman" panose="02020603050405020304" pitchFamily="18" charset="0"/>
                <a:cs typeface="Times New Roman" panose="02020603050405020304" pitchFamily="18" charset="0"/>
              </a:rPr>
              <a:t> v biznise</a:t>
            </a:r>
            <a:r>
              <a:rPr lang="sk-SK" sz="2600" dirty="0">
                <a:latin typeface="Times New Roman" panose="02020603050405020304" pitchFamily="18" charset="0"/>
                <a:cs typeface="Times New Roman" panose="02020603050405020304" pitchFamily="18" charset="0"/>
              </a:rPr>
              <a:t>. [online] [cit.  9.4.2023].   Dostupné  na  internete: </a:t>
            </a:r>
            <a:r>
              <a:rPr lang="sk-SK" sz="2600" u="sng" dirty="0" err="1">
                <a:latin typeface="Times New Roman" panose="02020603050405020304" pitchFamily="18" charset="0"/>
                <a:cs typeface="Times New Roman" panose="02020603050405020304" pitchFamily="18" charset="0"/>
              </a:rPr>
              <a:t>https</a:t>
            </a:r>
            <a:r>
              <a:rPr lang="sk-SK" sz="2600" u="sng" dirty="0">
                <a:latin typeface="Times New Roman" panose="02020603050405020304" pitchFamily="18" charset="0"/>
                <a:cs typeface="Times New Roman" panose="02020603050405020304" pitchFamily="18" charset="0"/>
              </a:rPr>
              <a:t>://finweb.</a:t>
            </a:r>
            <a:br>
              <a:rPr lang="sk-SK" sz="2600" u="sng" dirty="0">
                <a:latin typeface="Times New Roman" panose="02020603050405020304" pitchFamily="18" charset="0"/>
                <a:cs typeface="Times New Roman" panose="02020603050405020304" pitchFamily="18" charset="0"/>
              </a:rPr>
            </a:br>
            <a:r>
              <a:rPr lang="sk-SK" sz="2600" u="sng" dirty="0" err="1">
                <a:latin typeface="Times New Roman" panose="02020603050405020304" pitchFamily="18" charset="0"/>
                <a:cs typeface="Times New Roman" panose="02020603050405020304" pitchFamily="18" charset="0"/>
              </a:rPr>
              <a:t>hnonline.sk</a:t>
            </a:r>
            <a:r>
              <a:rPr lang="sk-SK" sz="2600" u="sng" dirty="0">
                <a:latin typeface="Times New Roman" panose="02020603050405020304" pitchFamily="18" charset="0"/>
                <a:cs typeface="Times New Roman" panose="02020603050405020304" pitchFamily="18" charset="0"/>
              </a:rPr>
              <a:t>/</a:t>
            </a:r>
            <a:r>
              <a:rPr lang="sk-SK" sz="2600" u="sng" dirty="0" err="1">
                <a:latin typeface="Times New Roman" panose="02020603050405020304" pitchFamily="18" charset="0"/>
                <a:cs typeface="Times New Roman" panose="02020603050405020304" pitchFamily="18" charset="0"/>
              </a:rPr>
              <a:t>zahranicna</a:t>
            </a:r>
            <a:r>
              <a:rPr lang="sk-SK" sz="2600" u="sng" dirty="0">
                <a:latin typeface="Times New Roman" panose="02020603050405020304" pitchFamily="18" charset="0"/>
                <a:cs typeface="Times New Roman" panose="02020603050405020304" pitchFamily="18" charset="0"/>
              </a:rPr>
              <a:t>-ekonomika/1687420-stovky-firiem-</a:t>
            </a:r>
            <a:r>
              <a:rPr lang="sk-SK" sz="2600" u="sng" dirty="0" err="1">
                <a:latin typeface="Times New Roman" panose="02020603050405020304" pitchFamily="18" charset="0"/>
                <a:cs typeface="Times New Roman" panose="02020603050405020304" pitchFamily="18" charset="0"/>
              </a:rPr>
              <a:t>vyuzivaju</a:t>
            </a:r>
            <a:r>
              <a:rPr lang="sk-SK" sz="2600" u="sng" dirty="0">
                <a:latin typeface="Times New Roman" panose="02020603050405020304" pitchFamily="18" charset="0"/>
                <a:cs typeface="Times New Roman" panose="02020603050405020304" pitchFamily="18" charset="0"/>
              </a:rPr>
              <a:t>-</a:t>
            </a:r>
            <a:r>
              <a:rPr lang="sk-SK" sz="2600" u="sng" dirty="0" err="1">
                <a:latin typeface="Times New Roman" panose="02020603050405020304" pitchFamily="18" charset="0"/>
                <a:cs typeface="Times New Roman" panose="02020603050405020304" pitchFamily="18" charset="0"/>
              </a:rPr>
              <a:t>bitcoin</a:t>
            </a:r>
            <a:r>
              <a:rPr lang="sk-SK" sz="2600" u="sng" dirty="0">
                <a:latin typeface="Times New Roman" panose="02020603050405020304" pitchFamily="18" charset="0"/>
                <a:cs typeface="Times New Roman" panose="02020603050405020304" pitchFamily="18" charset="0"/>
              </a:rPr>
              <a:t>-v-biznise.</a:t>
            </a:r>
            <a:endParaRPr lang="sk-SK" sz="2600" dirty="0">
              <a:latin typeface="Times New Roman" panose="02020603050405020304" pitchFamily="18" charset="0"/>
              <a:cs typeface="Times New Roman" panose="02020603050405020304" pitchFamily="18" charset="0"/>
            </a:endParaRPr>
          </a:p>
          <a:p>
            <a:endParaRPr lang="sk-SK" sz="2600" b="1" i="1" dirty="0">
              <a:latin typeface="Calibri" pitchFamily="34" charset="0"/>
            </a:endParaRPr>
          </a:p>
          <a:p>
            <a:r>
              <a:rPr lang="sk-SK" sz="2600" b="1" i="1" dirty="0">
                <a:latin typeface="Calibri" pitchFamily="34" charset="0"/>
              </a:rPr>
              <a:t>Príklad -  Odkaz pod čiarou:</a:t>
            </a:r>
          </a:p>
          <a:p>
            <a:pPr algn="just"/>
            <a:r>
              <a:rPr lang="sk-SK" sz="2600" dirty="0">
                <a:latin typeface="Times New Roman" panose="02020603050405020304" pitchFamily="18" charset="0"/>
                <a:cs typeface="Times New Roman" panose="02020603050405020304" pitchFamily="18" charset="0"/>
              </a:rPr>
              <a:t>PETŘÍČEK, M. 2018. </a:t>
            </a:r>
            <a:r>
              <a:rPr lang="sk-SK" sz="2600" i="1" dirty="0">
                <a:latin typeface="Times New Roman" panose="02020603050405020304" pitchFamily="18" charset="0"/>
                <a:cs typeface="Times New Roman" panose="02020603050405020304" pitchFamily="18" charset="0"/>
              </a:rPr>
              <a:t>Stovky firiem využívajú </a:t>
            </a:r>
            <a:r>
              <a:rPr lang="sk-SK" sz="2600" i="1" dirty="0" err="1">
                <a:latin typeface="Times New Roman" panose="02020603050405020304" pitchFamily="18" charset="0"/>
                <a:cs typeface="Times New Roman" panose="02020603050405020304" pitchFamily="18" charset="0"/>
              </a:rPr>
              <a:t>bitcoin</a:t>
            </a:r>
            <a:r>
              <a:rPr lang="sk-SK" sz="2600" i="1" dirty="0">
                <a:latin typeface="Times New Roman" panose="02020603050405020304" pitchFamily="18" charset="0"/>
                <a:cs typeface="Times New Roman" panose="02020603050405020304" pitchFamily="18" charset="0"/>
              </a:rPr>
              <a:t> v biznise</a:t>
            </a:r>
            <a:r>
              <a:rPr lang="sk-SK" sz="2600" dirty="0">
                <a:latin typeface="Times New Roman" panose="02020603050405020304" pitchFamily="18" charset="0"/>
                <a:cs typeface="Times New Roman" panose="02020603050405020304" pitchFamily="18" charset="0"/>
              </a:rPr>
              <a:t>. [online]</a:t>
            </a:r>
          </a:p>
        </p:txBody>
      </p:sp>
      <p:sp>
        <p:nvSpPr>
          <p:cNvPr id="12" name="Šípka: doľava 11">
            <a:extLst>
              <a:ext uri="{FF2B5EF4-FFF2-40B4-BE49-F238E27FC236}">
                <a16:creationId xmlns:a16="http://schemas.microsoft.com/office/drawing/2014/main" id="{AADF7C92-E415-41A0-8131-3C6DF911A7D5}"/>
              </a:ext>
            </a:extLst>
          </p:cNvPr>
          <p:cNvSpPr/>
          <p:nvPr/>
        </p:nvSpPr>
        <p:spPr>
          <a:xfrm rot="20771255">
            <a:off x="8519953" y="2298544"/>
            <a:ext cx="2633870" cy="92467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ÚPLNÝ ZÁPIS</a:t>
            </a:r>
          </a:p>
        </p:txBody>
      </p:sp>
      <p:sp>
        <p:nvSpPr>
          <p:cNvPr id="13" name="Šípka: doľava 12">
            <a:extLst>
              <a:ext uri="{FF2B5EF4-FFF2-40B4-BE49-F238E27FC236}">
                <a16:creationId xmlns:a16="http://schemas.microsoft.com/office/drawing/2014/main" id="{A7C7FD67-D17E-439D-836B-18CA1BEDF867}"/>
              </a:ext>
            </a:extLst>
          </p:cNvPr>
          <p:cNvSpPr/>
          <p:nvPr/>
        </p:nvSpPr>
        <p:spPr>
          <a:xfrm rot="20739230">
            <a:off x="8513344" y="4505290"/>
            <a:ext cx="3190648" cy="931768"/>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400" b="1" dirty="0"/>
              <a:t>SKRÁTENÝ ZÁPIS</a:t>
            </a:r>
          </a:p>
        </p:txBody>
      </p:sp>
      <p:pic>
        <p:nvPicPr>
          <p:cNvPr id="14" name="Obrázok 13">
            <a:extLst>
              <a:ext uri="{FF2B5EF4-FFF2-40B4-BE49-F238E27FC236}">
                <a16:creationId xmlns:a16="http://schemas.microsoft.com/office/drawing/2014/main" id="{6D7E438D-2400-4BCD-8A9C-6336D0AFF402}"/>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519106" y="136525"/>
            <a:ext cx="1484464" cy="1512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227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214</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Zaoblený obdĺžnik 8">
            <a:extLst>
              <a:ext uri="{FF2B5EF4-FFF2-40B4-BE49-F238E27FC236}">
                <a16:creationId xmlns:a16="http://schemas.microsoft.com/office/drawing/2014/main" id="{C0981DC9-36C5-4302-8016-24336E444DDB}"/>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800" b="1" dirty="0">
                <a:effectLst>
                  <a:outerShdw blurRad="38100" dist="38100" dir="2700000" algn="tl">
                    <a:srgbClr val="000000">
                      <a:alpha val="43137"/>
                    </a:srgbClr>
                  </a:outerShdw>
                </a:effectLst>
              </a:rPr>
              <a:t>ZÁKONY A NORMY</a:t>
            </a:r>
          </a:p>
        </p:txBody>
      </p:sp>
      <p:sp>
        <p:nvSpPr>
          <p:cNvPr id="10" name="Obdĺžnik 9">
            <a:extLst>
              <a:ext uri="{FF2B5EF4-FFF2-40B4-BE49-F238E27FC236}">
                <a16:creationId xmlns:a16="http://schemas.microsoft.com/office/drawing/2014/main" id="{32935E53-6A53-45D6-9A06-AB0F88C5C285}"/>
              </a:ext>
            </a:extLst>
          </p:cNvPr>
          <p:cNvSpPr/>
          <p:nvPr/>
        </p:nvSpPr>
        <p:spPr>
          <a:xfrm>
            <a:off x="1571210" y="1619179"/>
            <a:ext cx="10156963" cy="969496"/>
          </a:xfrm>
          <a:prstGeom prst="rect">
            <a:avLst/>
          </a:prstGeom>
        </p:spPr>
        <p:txBody>
          <a:bodyPr wrap="square">
            <a:spAutoFit/>
          </a:bodyPr>
          <a:lstStyle/>
          <a:p>
            <a:pPr>
              <a:defRPr/>
            </a:pPr>
            <a:endParaRPr lang="sk-SK" sz="300" b="1" dirty="0">
              <a:latin typeface="Calibri" pitchFamily="34" charset="0"/>
            </a:endParaRPr>
          </a:p>
          <a:p>
            <a:pPr>
              <a:defRPr/>
            </a:pPr>
            <a:endParaRPr lang="sk-SK" sz="300" b="1" dirty="0">
              <a:latin typeface="Calibri" pitchFamily="34" charset="0"/>
            </a:endParaRPr>
          </a:p>
          <a:p>
            <a:pPr>
              <a:defRPr/>
            </a:pPr>
            <a:endParaRPr lang="sk-SK" sz="300" b="1" dirty="0">
              <a:latin typeface="Calibri" pitchFamily="34" charset="0"/>
            </a:endParaRPr>
          </a:p>
          <a:p>
            <a:pPr>
              <a:defRPr/>
            </a:pPr>
            <a:r>
              <a:rPr lang="sk-SK" sz="2400" b="1" i="1" dirty="0">
                <a:latin typeface="Calibri" pitchFamily="34" charset="0"/>
              </a:rPr>
              <a:t>Prvky popisu:</a:t>
            </a:r>
          </a:p>
          <a:p>
            <a:pPr algn="just">
              <a:defRPr/>
            </a:pPr>
            <a:r>
              <a:rPr lang="sk-SK" sz="2400" dirty="0">
                <a:solidFill>
                  <a:srgbClr val="008000"/>
                </a:solidFill>
                <a:latin typeface="Calibri" pitchFamily="34" charset="0"/>
              </a:rPr>
              <a:t>Číslo a presný názov zákona. </a:t>
            </a:r>
          </a:p>
        </p:txBody>
      </p:sp>
      <p:sp>
        <p:nvSpPr>
          <p:cNvPr id="11" name="Obdĺžnik 10">
            <a:extLst>
              <a:ext uri="{FF2B5EF4-FFF2-40B4-BE49-F238E27FC236}">
                <a16:creationId xmlns:a16="http://schemas.microsoft.com/office/drawing/2014/main" id="{48DEE3C1-3166-4887-B435-E7DCB20CAC08}"/>
              </a:ext>
            </a:extLst>
          </p:cNvPr>
          <p:cNvSpPr>
            <a:spLocks noChangeArrowheads="1"/>
          </p:cNvSpPr>
          <p:nvPr/>
        </p:nvSpPr>
        <p:spPr bwMode="auto">
          <a:xfrm>
            <a:off x="1571210" y="3351330"/>
            <a:ext cx="10156963" cy="2677656"/>
          </a:xfrm>
          <a:prstGeom prst="rect">
            <a:avLst/>
          </a:prstGeom>
          <a:noFill/>
          <a:ln w="9525">
            <a:noFill/>
            <a:miter lim="800000"/>
            <a:headEnd/>
            <a:tailEnd/>
          </a:ln>
        </p:spPr>
        <p:txBody>
          <a:bodyPr wrap="square">
            <a:spAutoFit/>
          </a:bodyPr>
          <a:lstStyle/>
          <a:p>
            <a:r>
              <a:rPr lang="sk-SK" sz="2400" b="1" i="1" dirty="0">
                <a:latin typeface="Calibri" pitchFamily="34" charset="0"/>
              </a:rPr>
              <a:t>Príklad -  Zoznam použitej literatúry:</a:t>
            </a:r>
          </a:p>
          <a:p>
            <a:pPr algn="just"/>
            <a:r>
              <a:rPr lang="sk-SK" sz="2400" dirty="0">
                <a:latin typeface="Times New Roman" panose="02020603050405020304" pitchFamily="18" charset="0"/>
                <a:cs typeface="Times New Roman" panose="02020603050405020304" pitchFamily="18" charset="0"/>
              </a:rPr>
              <a:t>Zákon NR SR č. 131/2002 </a:t>
            </a:r>
            <a:r>
              <a:rPr lang="sk-SK" sz="2400" dirty="0" err="1">
                <a:latin typeface="Times New Roman" panose="02020603050405020304" pitchFamily="18" charset="0"/>
                <a:cs typeface="Times New Roman" panose="02020603050405020304" pitchFamily="18" charset="0"/>
              </a:rPr>
              <a:t>Z.z</a:t>
            </a:r>
            <a:r>
              <a:rPr lang="sk-SK" sz="2400" dirty="0">
                <a:latin typeface="Times New Roman" panose="02020603050405020304" pitchFamily="18" charset="0"/>
                <a:cs typeface="Times New Roman" panose="02020603050405020304" pitchFamily="18" charset="0"/>
              </a:rPr>
              <a:t>. o vysokých školách a o zmene a doplnení niektorých zákonov</a:t>
            </a:r>
          </a:p>
          <a:p>
            <a:pPr algn="just"/>
            <a:endParaRPr lang="sk-SK" sz="2400" dirty="0">
              <a:latin typeface="Calibri" pitchFamily="34" charset="0"/>
            </a:endParaRPr>
          </a:p>
          <a:p>
            <a:r>
              <a:rPr lang="sk-SK" sz="2400" b="1" i="1" dirty="0">
                <a:latin typeface="Calibri" pitchFamily="34" charset="0"/>
              </a:rPr>
              <a:t>Príklad -  Odkaz pod čiarou:</a:t>
            </a:r>
          </a:p>
          <a:p>
            <a:pPr algn="just"/>
            <a:r>
              <a:rPr lang="sk-SK" sz="2400" dirty="0">
                <a:latin typeface="Times New Roman" panose="02020603050405020304" pitchFamily="18" charset="0"/>
                <a:cs typeface="Times New Roman" panose="02020603050405020304" pitchFamily="18" charset="0"/>
              </a:rPr>
              <a:t>§ 4, ods. 1, písm. b) Zákona NR SR č. 131/2002 </a:t>
            </a:r>
            <a:r>
              <a:rPr lang="sk-SK" sz="2400" dirty="0" err="1">
                <a:latin typeface="Times New Roman" panose="02020603050405020304" pitchFamily="18" charset="0"/>
                <a:cs typeface="Times New Roman" panose="02020603050405020304" pitchFamily="18" charset="0"/>
              </a:rPr>
              <a:t>Z.z</a:t>
            </a:r>
            <a:r>
              <a:rPr lang="sk-SK" sz="2400" dirty="0">
                <a:latin typeface="Times New Roman" panose="02020603050405020304" pitchFamily="18" charset="0"/>
                <a:cs typeface="Times New Roman" panose="02020603050405020304" pitchFamily="18" charset="0"/>
              </a:rPr>
              <a:t>. o vysokých školách a o zmene a doplnení niektorých zákonov</a:t>
            </a:r>
          </a:p>
        </p:txBody>
      </p:sp>
      <p:pic>
        <p:nvPicPr>
          <p:cNvPr id="3" name="Obrázok 2">
            <a:extLst>
              <a:ext uri="{FF2B5EF4-FFF2-40B4-BE49-F238E27FC236}">
                <a16:creationId xmlns:a16="http://schemas.microsoft.com/office/drawing/2014/main" id="{B5F31714-4A4A-41AA-BAE9-24E76E30C7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6157" y="967408"/>
            <a:ext cx="1516357" cy="2170285"/>
          </a:xfrm>
          <a:prstGeom prst="rect">
            <a:avLst/>
          </a:prstGeom>
          <a:ln>
            <a:noFill/>
          </a:ln>
          <a:effectLst>
            <a:outerShdw blurRad="292100" dist="139700" dir="2700000" algn="tl" rotWithShape="0">
              <a:srgbClr val="333333">
                <a:alpha val="65000"/>
              </a:srgbClr>
            </a:outerShdw>
          </a:effectLst>
        </p:spPr>
      </p:pic>
      <p:pic>
        <p:nvPicPr>
          <p:cNvPr id="14" name="Obrázok 13">
            <a:extLst>
              <a:ext uri="{FF2B5EF4-FFF2-40B4-BE49-F238E27FC236}">
                <a16:creationId xmlns:a16="http://schemas.microsoft.com/office/drawing/2014/main" id="{9C21ED1A-DD91-41A3-9A76-1C7C784DB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129" y="992781"/>
            <a:ext cx="2722744" cy="2144912"/>
          </a:xfrm>
          <a:prstGeom prst="rect">
            <a:avLst/>
          </a:prstGeom>
          <a:ln>
            <a:noFill/>
          </a:ln>
          <a:effectLst>
            <a:outerShdw blurRad="292100" dist="139700" dir="2700000" algn="tl" rotWithShape="0">
              <a:srgbClr val="333333">
                <a:alpha val="65000"/>
              </a:srgbClr>
            </a:outerShdw>
          </a:effectLst>
        </p:spPr>
      </p:pic>
      <p:pic>
        <p:nvPicPr>
          <p:cNvPr id="16" name="Obrázok 15">
            <a:extLst>
              <a:ext uri="{FF2B5EF4-FFF2-40B4-BE49-F238E27FC236}">
                <a16:creationId xmlns:a16="http://schemas.microsoft.com/office/drawing/2014/main" id="{676331EE-77A8-44A9-AA29-0C18288C3D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96488" y="1484028"/>
            <a:ext cx="1537670" cy="2170285"/>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3FCA9EC7-AF44-406E-9BB9-5805A04A503F}"/>
              </a:ext>
            </a:extLst>
          </p:cNvPr>
          <p:cNvPicPr>
            <a:picLocks noChangeAspect="1"/>
          </p:cNvPicPr>
          <p:nvPr/>
        </p:nvPicPr>
        <p:blipFill rotWithShape="1">
          <a:blip r:embed="rId5"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10788242" y="136526"/>
            <a:ext cx="1215328" cy="12385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611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215</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Zaoblený obdĺžnik 8">
            <a:extLst>
              <a:ext uri="{FF2B5EF4-FFF2-40B4-BE49-F238E27FC236}">
                <a16:creationId xmlns:a16="http://schemas.microsoft.com/office/drawing/2014/main" id="{A74C299F-3B20-4D3C-8A6D-71090E54CA4D}"/>
              </a:ext>
            </a:extLst>
          </p:cNvPr>
          <p:cNvSpPr/>
          <p:nvPr/>
        </p:nvSpPr>
        <p:spPr>
          <a:xfrm rot="16200000">
            <a:off x="-1892326" y="3048164"/>
            <a:ext cx="5228676" cy="1067164"/>
          </a:xfrm>
          <a:prstGeom prst="roundRect">
            <a:avLst>
              <a:gd name="adj" fmla="val 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2800" b="1" dirty="0">
                <a:effectLst>
                  <a:outerShdw blurRad="38100" dist="38100" dir="2700000" algn="tl">
                    <a:srgbClr val="000000">
                      <a:alpha val="43137"/>
                    </a:srgbClr>
                  </a:outerShdw>
                </a:effectLst>
              </a:rPr>
              <a:t>ZÁKONY A NORMY</a:t>
            </a:r>
          </a:p>
        </p:txBody>
      </p:sp>
      <p:sp>
        <p:nvSpPr>
          <p:cNvPr id="10" name="Obdĺžnik 9">
            <a:extLst>
              <a:ext uri="{FF2B5EF4-FFF2-40B4-BE49-F238E27FC236}">
                <a16:creationId xmlns:a16="http://schemas.microsoft.com/office/drawing/2014/main" id="{37E3347C-DCA6-4C40-B706-5E6737AE38CE}"/>
              </a:ext>
            </a:extLst>
          </p:cNvPr>
          <p:cNvSpPr/>
          <p:nvPr/>
        </p:nvSpPr>
        <p:spPr>
          <a:xfrm>
            <a:off x="1703732" y="1536008"/>
            <a:ext cx="6751154" cy="1246495"/>
          </a:xfrm>
          <a:prstGeom prst="rect">
            <a:avLst/>
          </a:prstGeom>
        </p:spPr>
        <p:txBody>
          <a:bodyPr wrap="square">
            <a:spAutoFit/>
          </a:bodyPr>
          <a:lstStyle/>
          <a:p>
            <a:pPr>
              <a:defRPr/>
            </a:pPr>
            <a:r>
              <a:rPr lang="sk-SK" sz="2400" b="1" i="1" dirty="0">
                <a:latin typeface="Calibri" pitchFamily="34" charset="0"/>
              </a:rPr>
              <a:t>Prvky popisu:</a:t>
            </a:r>
          </a:p>
          <a:p>
            <a:pPr algn="just">
              <a:defRPr/>
            </a:pPr>
            <a:r>
              <a:rPr lang="sk-SK" sz="2400" dirty="0">
                <a:solidFill>
                  <a:srgbClr val="008000"/>
                </a:solidFill>
                <a:latin typeface="Calibri" pitchFamily="34" charset="0"/>
              </a:rPr>
              <a:t>Označenie a číslo </a:t>
            </a:r>
            <a:r>
              <a:rPr lang="sk-SK" sz="2400" dirty="0" err="1">
                <a:solidFill>
                  <a:srgbClr val="008000"/>
                </a:solidFill>
                <a:latin typeface="Calibri" pitchFamily="34" charset="0"/>
              </a:rPr>
              <a:t>normy:rok</a:t>
            </a:r>
            <a:r>
              <a:rPr lang="sk-SK" sz="2400" dirty="0">
                <a:solidFill>
                  <a:srgbClr val="008000"/>
                </a:solidFill>
                <a:latin typeface="Calibri" pitchFamily="34" charset="0"/>
              </a:rPr>
              <a:t> vydania (nie rok schválenia alebo účinnosti) : Názov normy. </a:t>
            </a:r>
          </a:p>
        </p:txBody>
      </p:sp>
      <p:sp>
        <p:nvSpPr>
          <p:cNvPr id="11" name="Obdĺžnik 10">
            <a:extLst>
              <a:ext uri="{FF2B5EF4-FFF2-40B4-BE49-F238E27FC236}">
                <a16:creationId xmlns:a16="http://schemas.microsoft.com/office/drawing/2014/main" id="{22AB9FD9-A2A1-4876-A2E1-988AED47360C}"/>
              </a:ext>
            </a:extLst>
          </p:cNvPr>
          <p:cNvSpPr>
            <a:spLocks noChangeArrowheads="1"/>
          </p:cNvSpPr>
          <p:nvPr/>
        </p:nvSpPr>
        <p:spPr bwMode="auto">
          <a:xfrm>
            <a:off x="1703732" y="3302984"/>
            <a:ext cx="10077451" cy="2893100"/>
          </a:xfrm>
          <a:prstGeom prst="rect">
            <a:avLst/>
          </a:prstGeom>
          <a:noFill/>
          <a:ln w="9525">
            <a:noFill/>
            <a:miter lim="800000"/>
            <a:headEnd/>
            <a:tailEnd/>
          </a:ln>
        </p:spPr>
        <p:txBody>
          <a:bodyPr wrap="square">
            <a:spAutoFit/>
          </a:bodyPr>
          <a:lstStyle/>
          <a:p>
            <a:r>
              <a:rPr lang="sk-SK" sz="2600" b="1" i="1" dirty="0">
                <a:latin typeface="Calibri" pitchFamily="34" charset="0"/>
              </a:rPr>
              <a:t>Príklad -  Zoznam použitej literatúry:</a:t>
            </a:r>
          </a:p>
          <a:p>
            <a:pPr algn="just"/>
            <a:r>
              <a:rPr lang="sk-SK" sz="2600" dirty="0">
                <a:latin typeface="Times New Roman" panose="02020603050405020304" pitchFamily="18" charset="0"/>
                <a:cs typeface="Times New Roman" panose="02020603050405020304" pitchFamily="18" charset="0"/>
              </a:rPr>
              <a:t>STN ISO 690:1998 : Dokumentácia – Bibliografické odkazy – Obsah, forma a štruktúra.</a:t>
            </a:r>
          </a:p>
          <a:p>
            <a:pPr algn="just"/>
            <a:endParaRPr lang="sk-SK" sz="2600" dirty="0">
              <a:latin typeface="Calibri" pitchFamily="34" charset="0"/>
            </a:endParaRPr>
          </a:p>
          <a:p>
            <a:r>
              <a:rPr lang="sk-SK" sz="2600" b="1" i="1" dirty="0">
                <a:latin typeface="Calibri" pitchFamily="34" charset="0"/>
              </a:rPr>
              <a:t>Príklad -  Odkaz pod čiarou:</a:t>
            </a:r>
          </a:p>
          <a:p>
            <a:pPr algn="just"/>
            <a:r>
              <a:rPr lang="sk-SK" sz="2600" dirty="0">
                <a:latin typeface="Times New Roman" panose="02020603050405020304" pitchFamily="18" charset="0"/>
                <a:cs typeface="Times New Roman" panose="02020603050405020304" pitchFamily="18" charset="0"/>
              </a:rPr>
              <a:t>STN ISO 690:1998 : Dokumentácia – Bibliografické odkazy – Obsah, forma a štruktúra. </a:t>
            </a:r>
          </a:p>
        </p:txBody>
      </p:sp>
      <p:pic>
        <p:nvPicPr>
          <p:cNvPr id="3" name="Obrázok 2">
            <a:extLst>
              <a:ext uri="{FF2B5EF4-FFF2-40B4-BE49-F238E27FC236}">
                <a16:creationId xmlns:a16="http://schemas.microsoft.com/office/drawing/2014/main" id="{82C12351-69A6-4DCF-9081-5338135A21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0600" y="967408"/>
            <a:ext cx="2968592" cy="2522883"/>
          </a:xfrm>
          <a:prstGeom prst="rect">
            <a:avLst/>
          </a:prstGeom>
        </p:spPr>
      </p:pic>
    </p:spTree>
    <p:extLst>
      <p:ext uri="{BB962C8B-B14F-4D97-AF65-F5344CB8AC3E}">
        <p14:creationId xmlns:p14="http://schemas.microsoft.com/office/powerpoint/2010/main" val="357444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216</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188430" y="136525"/>
            <a:ext cx="10494224"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CITÁCIE A BIBLIOGRAFICKÉ ODKAZY</a:t>
            </a:r>
          </a:p>
        </p:txBody>
      </p:sp>
      <p:sp>
        <p:nvSpPr>
          <p:cNvPr id="7" name="BlokTextu 6">
            <a:extLst>
              <a:ext uri="{FF2B5EF4-FFF2-40B4-BE49-F238E27FC236}">
                <a16:creationId xmlns:a16="http://schemas.microsoft.com/office/drawing/2014/main" id="{8895C089-05F7-4534-B882-F775E9C33AF8}"/>
              </a:ext>
            </a:extLst>
          </p:cNvPr>
          <p:cNvSpPr txBox="1"/>
          <p:nvPr/>
        </p:nvSpPr>
        <p:spPr>
          <a:xfrm>
            <a:off x="1884008" y="4965260"/>
            <a:ext cx="4207133" cy="738664"/>
          </a:xfrm>
          <a:prstGeom prst="rect">
            <a:avLst/>
          </a:prstGeom>
          <a:noFill/>
        </p:spPr>
        <p:txBody>
          <a:bodyPr wrap="square" rtlCol="0">
            <a:spAutoFit/>
          </a:bodyPr>
          <a:lstStyle/>
          <a:p>
            <a:r>
              <a:rPr lang="sk-SK" sz="1400" baseline="30000" dirty="0">
                <a:latin typeface="Times New Roman" panose="02020603050405020304" pitchFamily="18" charset="0"/>
                <a:cs typeface="Times New Roman" panose="02020603050405020304" pitchFamily="18" charset="0"/>
              </a:rPr>
              <a:t>24 </a:t>
            </a:r>
            <a:r>
              <a:rPr lang="sk-SK" sz="1400" dirty="0">
                <a:latin typeface="Times New Roman" panose="02020603050405020304" pitchFamily="18" charset="0"/>
                <a:cs typeface="Times New Roman" panose="02020603050405020304" pitchFamily="18" charset="0"/>
              </a:rPr>
              <a:t>CIBÁKOVÁ, V. a kol. 2014. </a:t>
            </a:r>
            <a:r>
              <a:rPr lang="sk-SK" sz="1400" i="1" dirty="0">
                <a:latin typeface="Times New Roman" panose="02020603050405020304" pitchFamily="18" charset="0"/>
                <a:cs typeface="Times New Roman" panose="02020603050405020304" pitchFamily="18" charset="0"/>
              </a:rPr>
              <a:t>Marketing služieb,</a:t>
            </a:r>
            <a:r>
              <a:rPr lang="sk-SK" sz="1400" dirty="0">
                <a:latin typeface="Times New Roman" panose="02020603050405020304" pitchFamily="18" charset="0"/>
                <a:cs typeface="Times New Roman" panose="02020603050405020304" pitchFamily="18" charset="0"/>
              </a:rPr>
              <a:t> s.205</a:t>
            </a:r>
          </a:p>
          <a:p>
            <a:r>
              <a:rPr lang="sk-SK" sz="1400" baseline="30000" dirty="0">
                <a:latin typeface="Times New Roman" panose="02020603050405020304" pitchFamily="18" charset="0"/>
                <a:cs typeface="Times New Roman" panose="02020603050405020304" pitchFamily="18" charset="0"/>
              </a:rPr>
              <a:t>25 </a:t>
            </a:r>
            <a:r>
              <a:rPr lang="sk-SK" sz="1400" dirty="0" err="1">
                <a:latin typeface="Times New Roman" panose="02020603050405020304" pitchFamily="18" charset="0"/>
                <a:cs typeface="Times New Roman" panose="02020603050405020304" pitchFamily="18" charset="0"/>
              </a:rPr>
              <a:t>Tamtiež</a:t>
            </a:r>
            <a:r>
              <a:rPr lang="sk-SK" sz="1400" dirty="0">
                <a:latin typeface="Times New Roman" panose="02020603050405020304" pitchFamily="18" charset="0"/>
                <a:cs typeface="Times New Roman" panose="02020603050405020304" pitchFamily="18" charset="0"/>
              </a:rPr>
              <a:t>, s. 228</a:t>
            </a:r>
          </a:p>
          <a:p>
            <a:r>
              <a:rPr lang="sk-SK" sz="1400" baseline="30000" dirty="0">
                <a:latin typeface="Times New Roman" panose="02020603050405020304" pitchFamily="18" charset="0"/>
                <a:cs typeface="Times New Roman" panose="02020603050405020304" pitchFamily="18" charset="0"/>
              </a:rPr>
              <a:t>26 </a:t>
            </a:r>
            <a:r>
              <a:rPr lang="sk-SK" sz="1400" dirty="0" err="1">
                <a:latin typeface="Times New Roman" panose="02020603050405020304" pitchFamily="18" charset="0"/>
                <a:cs typeface="Times New Roman" panose="02020603050405020304" pitchFamily="18" charset="0"/>
              </a:rPr>
              <a:t>Tamtiež</a:t>
            </a:r>
            <a:r>
              <a:rPr lang="sk-SK" sz="1400" dirty="0">
                <a:latin typeface="Times New Roman" panose="02020603050405020304" pitchFamily="18" charset="0"/>
                <a:cs typeface="Times New Roman" panose="02020603050405020304" pitchFamily="18" charset="0"/>
              </a:rPr>
              <a:t>, s. 322</a:t>
            </a:r>
          </a:p>
        </p:txBody>
      </p:sp>
      <p:sp>
        <p:nvSpPr>
          <p:cNvPr id="10" name="Obdĺžnik 9">
            <a:extLst>
              <a:ext uri="{FF2B5EF4-FFF2-40B4-BE49-F238E27FC236}">
                <a16:creationId xmlns:a16="http://schemas.microsoft.com/office/drawing/2014/main" id="{9B2CC6D0-FE9B-4F87-A926-F37F6C89C97A}"/>
              </a:ext>
            </a:extLst>
          </p:cNvPr>
          <p:cNvSpPr/>
          <p:nvPr/>
        </p:nvSpPr>
        <p:spPr>
          <a:xfrm>
            <a:off x="1812000" y="1382283"/>
            <a:ext cx="4284000" cy="482453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sk-SK"/>
          </a:p>
        </p:txBody>
      </p:sp>
      <p:sp>
        <p:nvSpPr>
          <p:cNvPr id="11" name="BlokTextu 10">
            <a:extLst>
              <a:ext uri="{FF2B5EF4-FFF2-40B4-BE49-F238E27FC236}">
                <a16:creationId xmlns:a16="http://schemas.microsoft.com/office/drawing/2014/main" id="{33C80D6D-9A6E-47B5-881E-200AAABB5996}"/>
              </a:ext>
            </a:extLst>
          </p:cNvPr>
          <p:cNvSpPr txBox="1"/>
          <p:nvPr/>
        </p:nvSpPr>
        <p:spPr>
          <a:xfrm>
            <a:off x="6286840" y="4965260"/>
            <a:ext cx="4207133" cy="307777"/>
          </a:xfrm>
          <a:prstGeom prst="rect">
            <a:avLst/>
          </a:prstGeom>
          <a:noFill/>
        </p:spPr>
        <p:txBody>
          <a:bodyPr wrap="square" rtlCol="0">
            <a:spAutoFit/>
          </a:bodyPr>
          <a:lstStyle/>
          <a:p>
            <a:r>
              <a:rPr lang="sk-SK" sz="1400" baseline="30000" dirty="0">
                <a:latin typeface="Times New Roman" panose="02020603050405020304" pitchFamily="18" charset="0"/>
                <a:cs typeface="Times New Roman" panose="02020603050405020304" pitchFamily="18" charset="0"/>
              </a:rPr>
              <a:t>27 </a:t>
            </a:r>
            <a:r>
              <a:rPr lang="sk-SK" sz="1400" dirty="0" err="1">
                <a:latin typeface="Times New Roman" panose="02020603050405020304" pitchFamily="18" charset="0"/>
                <a:cs typeface="Times New Roman" panose="02020603050405020304" pitchFamily="18" charset="0"/>
              </a:rPr>
              <a:t>Tamtiež</a:t>
            </a:r>
            <a:r>
              <a:rPr lang="sk-SK" sz="1400" dirty="0">
                <a:latin typeface="Times New Roman" panose="02020603050405020304" pitchFamily="18" charset="0"/>
                <a:cs typeface="Times New Roman" panose="02020603050405020304" pitchFamily="18" charset="0"/>
              </a:rPr>
              <a:t>, s. 209</a:t>
            </a:r>
          </a:p>
        </p:txBody>
      </p:sp>
      <p:sp>
        <p:nvSpPr>
          <p:cNvPr id="12" name="Obdĺžnik 11">
            <a:extLst>
              <a:ext uri="{FF2B5EF4-FFF2-40B4-BE49-F238E27FC236}">
                <a16:creationId xmlns:a16="http://schemas.microsoft.com/office/drawing/2014/main" id="{148D56F1-DE7B-44D8-BC2F-4B821C0FF44D}"/>
              </a:ext>
            </a:extLst>
          </p:cNvPr>
          <p:cNvSpPr/>
          <p:nvPr/>
        </p:nvSpPr>
        <p:spPr>
          <a:xfrm>
            <a:off x="6209973" y="1382283"/>
            <a:ext cx="4284000" cy="482453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sk-SK"/>
          </a:p>
        </p:txBody>
      </p:sp>
      <p:cxnSp>
        <p:nvCxnSpPr>
          <p:cNvPr id="13" name="Rovná spojnica 12">
            <a:extLst>
              <a:ext uri="{FF2B5EF4-FFF2-40B4-BE49-F238E27FC236}">
                <a16:creationId xmlns:a16="http://schemas.microsoft.com/office/drawing/2014/main" id="{8BD580EE-3D3C-4799-8BB6-557860021220}"/>
              </a:ext>
            </a:extLst>
          </p:cNvPr>
          <p:cNvCxnSpPr/>
          <p:nvPr/>
        </p:nvCxnSpPr>
        <p:spPr>
          <a:xfrm>
            <a:off x="1956016" y="4910675"/>
            <a:ext cx="2993341" cy="0"/>
          </a:xfrm>
          <a:prstGeom prst="line">
            <a:avLst/>
          </a:prstGeom>
        </p:spPr>
        <p:style>
          <a:lnRef idx="1">
            <a:schemeClr val="dk1"/>
          </a:lnRef>
          <a:fillRef idx="0">
            <a:schemeClr val="dk1"/>
          </a:fillRef>
          <a:effectRef idx="0">
            <a:schemeClr val="dk1"/>
          </a:effectRef>
          <a:fontRef idx="minor">
            <a:schemeClr val="tx1"/>
          </a:fontRef>
        </p:style>
      </p:cxnSp>
      <p:cxnSp>
        <p:nvCxnSpPr>
          <p:cNvPr id="14" name="Rovná spojnica 13">
            <a:extLst>
              <a:ext uri="{FF2B5EF4-FFF2-40B4-BE49-F238E27FC236}">
                <a16:creationId xmlns:a16="http://schemas.microsoft.com/office/drawing/2014/main" id="{F53AE8A9-1BE3-41DC-9D28-A5ED9A7B5966}"/>
              </a:ext>
            </a:extLst>
          </p:cNvPr>
          <p:cNvCxnSpPr/>
          <p:nvPr/>
        </p:nvCxnSpPr>
        <p:spPr>
          <a:xfrm>
            <a:off x="6389517" y="4910675"/>
            <a:ext cx="2993341" cy="0"/>
          </a:xfrm>
          <a:prstGeom prst="line">
            <a:avLst/>
          </a:prstGeom>
        </p:spPr>
        <p:style>
          <a:lnRef idx="1">
            <a:schemeClr val="dk1"/>
          </a:lnRef>
          <a:fillRef idx="0">
            <a:schemeClr val="dk1"/>
          </a:fillRef>
          <a:effectRef idx="0">
            <a:schemeClr val="dk1"/>
          </a:effectRef>
          <a:fontRef idx="minor">
            <a:schemeClr val="tx1"/>
          </a:fontRef>
        </p:style>
      </p:cxnSp>
      <p:sp>
        <p:nvSpPr>
          <p:cNvPr id="15" name="Obdĺžnik 14">
            <a:extLst>
              <a:ext uri="{FF2B5EF4-FFF2-40B4-BE49-F238E27FC236}">
                <a16:creationId xmlns:a16="http://schemas.microsoft.com/office/drawing/2014/main" id="{24D0EBFC-758B-4186-850A-E100D115DFA3}"/>
              </a:ext>
            </a:extLst>
          </p:cNvPr>
          <p:cNvSpPr/>
          <p:nvPr/>
        </p:nvSpPr>
        <p:spPr>
          <a:xfrm>
            <a:off x="6282013" y="5198707"/>
            <a:ext cx="4572000" cy="954107"/>
          </a:xfrm>
          <a:prstGeom prst="rect">
            <a:avLst/>
          </a:prstGeom>
        </p:spPr>
        <p:txBody>
          <a:bodyPr>
            <a:spAutoFit/>
          </a:bodyPr>
          <a:lstStyle/>
          <a:p>
            <a:r>
              <a:rPr lang="sk-SK" sz="1400" baseline="30000" dirty="0">
                <a:solidFill>
                  <a:srgbClr val="FF0000"/>
                </a:solidFill>
                <a:latin typeface="Times New Roman" panose="02020603050405020304" pitchFamily="18" charset="0"/>
                <a:cs typeface="Times New Roman" panose="02020603050405020304" pitchFamily="18" charset="0"/>
              </a:rPr>
              <a:t>27 </a:t>
            </a:r>
            <a:r>
              <a:rPr lang="sk-SK" sz="1400" dirty="0">
                <a:solidFill>
                  <a:srgbClr val="FF0000"/>
                </a:solidFill>
                <a:latin typeface="Times New Roman" panose="02020603050405020304" pitchFamily="18" charset="0"/>
                <a:cs typeface="Times New Roman" panose="02020603050405020304" pitchFamily="18" charset="0"/>
              </a:rPr>
              <a:t>CIBÁKOVÁ, V. a kol. 2014. </a:t>
            </a:r>
            <a:r>
              <a:rPr lang="sk-SK" sz="1400" i="1" dirty="0">
                <a:solidFill>
                  <a:srgbClr val="FF0000"/>
                </a:solidFill>
                <a:latin typeface="Times New Roman" panose="02020603050405020304" pitchFamily="18" charset="0"/>
                <a:cs typeface="Times New Roman" panose="02020603050405020304" pitchFamily="18" charset="0"/>
              </a:rPr>
              <a:t>Marketing služieb</a:t>
            </a:r>
            <a:r>
              <a:rPr lang="sk-SK" sz="1400" dirty="0">
                <a:solidFill>
                  <a:srgbClr val="FF0000"/>
                </a:solidFill>
                <a:latin typeface="Times New Roman" panose="02020603050405020304" pitchFamily="18" charset="0"/>
                <a:cs typeface="Times New Roman" panose="02020603050405020304" pitchFamily="18" charset="0"/>
              </a:rPr>
              <a:t>, s.205</a:t>
            </a:r>
          </a:p>
          <a:p>
            <a:r>
              <a:rPr lang="sk-SK" sz="1400" baseline="30000" dirty="0">
                <a:solidFill>
                  <a:srgbClr val="FF0000"/>
                </a:solidFill>
                <a:latin typeface="Times New Roman" panose="02020603050405020304" pitchFamily="18" charset="0"/>
                <a:cs typeface="Times New Roman" panose="02020603050405020304" pitchFamily="18" charset="0"/>
              </a:rPr>
              <a:t>28 </a:t>
            </a:r>
            <a:r>
              <a:rPr lang="sk-SK" sz="1400" dirty="0">
                <a:solidFill>
                  <a:srgbClr val="FF0000"/>
                </a:solidFill>
                <a:latin typeface="Times New Roman" panose="02020603050405020304" pitchFamily="18" charset="0"/>
                <a:cs typeface="Times New Roman" panose="02020603050405020304" pitchFamily="18" charset="0"/>
              </a:rPr>
              <a:t>KOTLER, P. 2004. </a:t>
            </a:r>
            <a:r>
              <a:rPr lang="sk-SK" sz="1400" i="1" dirty="0">
                <a:solidFill>
                  <a:srgbClr val="FF0000"/>
                </a:solidFill>
                <a:latin typeface="Times New Roman" panose="02020603050405020304" pitchFamily="18" charset="0"/>
                <a:cs typeface="Times New Roman" panose="02020603050405020304" pitchFamily="18" charset="0"/>
              </a:rPr>
              <a:t>Marketing</a:t>
            </a:r>
            <a:r>
              <a:rPr lang="sk-SK" sz="1400" dirty="0">
                <a:solidFill>
                  <a:srgbClr val="FF0000"/>
                </a:solidFill>
                <a:latin typeface="Times New Roman" panose="02020603050405020304" pitchFamily="18" charset="0"/>
                <a:cs typeface="Times New Roman" panose="02020603050405020304" pitchFamily="18" charset="0"/>
              </a:rPr>
              <a:t>. s.423</a:t>
            </a:r>
          </a:p>
          <a:p>
            <a:r>
              <a:rPr lang="sk-SK" sz="1400" baseline="30000" dirty="0">
                <a:solidFill>
                  <a:srgbClr val="FF0000"/>
                </a:solidFill>
                <a:latin typeface="Times New Roman" panose="02020603050405020304" pitchFamily="18" charset="0"/>
                <a:cs typeface="Times New Roman" panose="02020603050405020304" pitchFamily="18" charset="0"/>
              </a:rPr>
              <a:t>29 </a:t>
            </a:r>
            <a:r>
              <a:rPr lang="sk-SK" sz="1400" dirty="0">
                <a:solidFill>
                  <a:srgbClr val="FF0000"/>
                </a:solidFill>
                <a:latin typeface="Times New Roman" panose="02020603050405020304" pitchFamily="18" charset="0"/>
                <a:cs typeface="Times New Roman" panose="02020603050405020304" pitchFamily="18" charset="0"/>
              </a:rPr>
              <a:t>CIBÁKOVÁ, V. a kol. 2014. </a:t>
            </a:r>
            <a:r>
              <a:rPr lang="sk-SK" sz="1400" i="1" dirty="0">
                <a:solidFill>
                  <a:srgbClr val="FF0000"/>
                </a:solidFill>
                <a:latin typeface="Times New Roman" panose="02020603050405020304" pitchFamily="18" charset="0"/>
                <a:cs typeface="Times New Roman" panose="02020603050405020304" pitchFamily="18" charset="0"/>
              </a:rPr>
              <a:t>Marketing služieb</a:t>
            </a:r>
            <a:r>
              <a:rPr lang="sk-SK" sz="1400" dirty="0">
                <a:solidFill>
                  <a:srgbClr val="FF0000"/>
                </a:solidFill>
                <a:latin typeface="Times New Roman" panose="02020603050405020304" pitchFamily="18" charset="0"/>
                <a:cs typeface="Times New Roman" panose="02020603050405020304" pitchFamily="18" charset="0"/>
              </a:rPr>
              <a:t>, s.205</a:t>
            </a:r>
          </a:p>
          <a:p>
            <a:endParaRPr lang="sk-SK" sz="1400" dirty="0">
              <a:solidFill>
                <a:srgbClr val="FF0000"/>
              </a:solidFill>
            </a:endParaRPr>
          </a:p>
        </p:txBody>
      </p:sp>
      <p:cxnSp>
        <p:nvCxnSpPr>
          <p:cNvPr id="16" name="Rovná spojnica 15">
            <a:extLst>
              <a:ext uri="{FF2B5EF4-FFF2-40B4-BE49-F238E27FC236}">
                <a16:creationId xmlns:a16="http://schemas.microsoft.com/office/drawing/2014/main" id="{23527467-93A7-4670-8A6E-82C4A91B3AC4}"/>
              </a:ext>
            </a:extLst>
          </p:cNvPr>
          <p:cNvCxnSpPr/>
          <p:nvPr/>
        </p:nvCxnSpPr>
        <p:spPr>
          <a:xfrm flipH="1">
            <a:off x="6389517" y="5126699"/>
            <a:ext cx="1224000" cy="0"/>
          </a:xfrm>
          <a:prstGeom prst="line">
            <a:avLst/>
          </a:prstGeom>
        </p:spPr>
        <p:style>
          <a:lnRef idx="3">
            <a:schemeClr val="accent2"/>
          </a:lnRef>
          <a:fillRef idx="0">
            <a:schemeClr val="accent2"/>
          </a:fillRef>
          <a:effectRef idx="2">
            <a:schemeClr val="accent2"/>
          </a:effectRef>
          <a:fontRef idx="minor">
            <a:schemeClr val="tx1"/>
          </a:fontRef>
        </p:style>
      </p:cxnSp>
      <p:sp>
        <p:nvSpPr>
          <p:cNvPr id="17" name="BlokTextu 16">
            <a:extLst>
              <a:ext uri="{FF2B5EF4-FFF2-40B4-BE49-F238E27FC236}">
                <a16:creationId xmlns:a16="http://schemas.microsoft.com/office/drawing/2014/main" id="{B48C12E6-34D9-486E-B5AD-17B72CADD690}"/>
              </a:ext>
            </a:extLst>
          </p:cNvPr>
          <p:cNvSpPr txBox="1"/>
          <p:nvPr/>
        </p:nvSpPr>
        <p:spPr>
          <a:xfrm flipH="1">
            <a:off x="3661948" y="5758508"/>
            <a:ext cx="458337" cy="307777"/>
          </a:xfrm>
          <a:prstGeom prst="rect">
            <a:avLst/>
          </a:prstGeom>
          <a:noFill/>
        </p:spPr>
        <p:txBody>
          <a:bodyPr wrap="square" rtlCol="0">
            <a:spAutoFit/>
          </a:bodyPr>
          <a:lstStyle/>
          <a:p>
            <a:r>
              <a:rPr lang="sk-SK" sz="1400" dirty="0">
                <a:latin typeface="Times New Roman" panose="02020603050405020304" pitchFamily="18" charset="0"/>
                <a:cs typeface="Times New Roman" panose="02020603050405020304" pitchFamily="18" charset="0"/>
              </a:rPr>
              <a:t>26</a:t>
            </a:r>
          </a:p>
        </p:txBody>
      </p:sp>
      <p:sp>
        <p:nvSpPr>
          <p:cNvPr id="18" name="BlokTextu 17">
            <a:extLst>
              <a:ext uri="{FF2B5EF4-FFF2-40B4-BE49-F238E27FC236}">
                <a16:creationId xmlns:a16="http://schemas.microsoft.com/office/drawing/2014/main" id="{E85E429F-19CF-4A04-B1FF-1A79731E39E2}"/>
              </a:ext>
            </a:extLst>
          </p:cNvPr>
          <p:cNvSpPr txBox="1"/>
          <p:nvPr/>
        </p:nvSpPr>
        <p:spPr>
          <a:xfrm flipH="1">
            <a:off x="8091420" y="5765479"/>
            <a:ext cx="458337" cy="307777"/>
          </a:xfrm>
          <a:prstGeom prst="rect">
            <a:avLst/>
          </a:prstGeom>
          <a:noFill/>
        </p:spPr>
        <p:txBody>
          <a:bodyPr wrap="square" rtlCol="0">
            <a:spAutoFit/>
          </a:bodyPr>
          <a:lstStyle/>
          <a:p>
            <a:r>
              <a:rPr lang="sk-SK" sz="1400" dirty="0">
                <a:latin typeface="Times New Roman" panose="02020603050405020304" pitchFamily="18" charset="0"/>
                <a:cs typeface="Times New Roman" panose="02020603050405020304" pitchFamily="18" charset="0"/>
              </a:rPr>
              <a:t>27</a:t>
            </a:r>
          </a:p>
        </p:txBody>
      </p:sp>
      <p:sp>
        <p:nvSpPr>
          <p:cNvPr id="19" name="BlokTextu 18">
            <a:extLst>
              <a:ext uri="{FF2B5EF4-FFF2-40B4-BE49-F238E27FC236}">
                <a16:creationId xmlns:a16="http://schemas.microsoft.com/office/drawing/2014/main" id="{D229250B-2637-4DB0-89AB-1B7AE2770A0E}"/>
              </a:ext>
            </a:extLst>
          </p:cNvPr>
          <p:cNvSpPr txBox="1"/>
          <p:nvPr/>
        </p:nvSpPr>
        <p:spPr>
          <a:xfrm>
            <a:off x="6317509" y="1514680"/>
            <a:ext cx="4073461" cy="3323987"/>
          </a:xfrm>
          <a:prstGeom prst="rect">
            <a:avLst/>
          </a:prstGeom>
          <a:noFill/>
        </p:spPr>
        <p:txBody>
          <a:bodyPr wrap="square" rtlCol="0">
            <a:spAutoFit/>
          </a:bodyPr>
          <a:lstStyle/>
          <a:p>
            <a:r>
              <a:rPr lang="sk-SK" sz="1000" dirty="0">
                <a:latin typeface="Times New Roman" panose="02020603050405020304" pitchFamily="18" charset="0"/>
                <a:cs typeface="Times New Roman" panose="02020603050405020304" pitchFamily="18" charset="0"/>
              </a:rPr>
              <a:t>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a:t>
            </a:r>
            <a:r>
              <a:rPr lang="sk-SK" sz="1000" baseline="30000" dirty="0">
                <a:latin typeface="Times New Roman" panose="02020603050405020304" pitchFamily="18" charset="0"/>
                <a:cs typeface="Times New Roman" panose="02020603050405020304" pitchFamily="18" charset="0"/>
              </a:rPr>
              <a:t> 27.</a:t>
            </a:r>
            <a:endParaRPr lang="sk-SK" sz="1000" dirty="0">
              <a:latin typeface="Times New Roman" panose="02020603050405020304" pitchFamily="18" charset="0"/>
              <a:cs typeface="Times New Roman" panose="02020603050405020304" pitchFamily="18" charset="0"/>
            </a:endParaRPr>
          </a:p>
          <a:p>
            <a:r>
              <a:rPr lang="sk-SK" sz="1000" dirty="0">
                <a:latin typeface="Times New Roman" panose="02020603050405020304" pitchFamily="18" charset="0"/>
                <a:cs typeface="Times New Roman" panose="02020603050405020304" pitchFamily="18" charset="0"/>
              </a:rPr>
              <a:t>xxxxxxxxxxxxxxxxxxxxxxxxxxxxxxxxxxxxxxxxxxxxxxxxxxxxxxxxxxxxxxxxxxxxxxxxxxxxxxxxxxxxxxxxxxxxxxxxxxxxxxxxxxxxxxxxxxxxxxxxxxxxxxxxxxxxxxxxxxxxxxxxxxxxxxxxxxxxxxxxxxxxxxxxxxxxxxxxxxxxxxxxxxxxxxxxxxxxxxxxxxxxxxxxxxxxxxxxxxxxxxxxxxxxxxxxxxxxxxxxxxxxxxxxxxxxxxxxx</a:t>
            </a:r>
            <a:r>
              <a:rPr lang="sk-SK" sz="1000" baseline="30000" dirty="0">
                <a:latin typeface="Times New Roman" panose="02020603050405020304" pitchFamily="18" charset="0"/>
                <a:cs typeface="Times New Roman" panose="02020603050405020304" pitchFamily="18" charset="0"/>
              </a:rPr>
              <a:t> 28.</a:t>
            </a:r>
            <a:endParaRPr lang="sk-SK" sz="1000" dirty="0">
              <a:latin typeface="Times New Roman" panose="02020603050405020304" pitchFamily="18" charset="0"/>
              <a:cs typeface="Times New Roman" panose="02020603050405020304" pitchFamily="18" charset="0"/>
            </a:endParaRPr>
          </a:p>
          <a:p>
            <a:r>
              <a:rPr lang="sk-SK" sz="1000" dirty="0">
                <a:latin typeface="Times New Roman" panose="02020603050405020304" pitchFamily="18" charset="0"/>
                <a:cs typeface="Times New Roman" panose="02020603050405020304" pitchFamily="18" charset="0"/>
              </a:rPr>
              <a:t>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a:t>
            </a:r>
            <a:r>
              <a:rPr lang="sk-SK" sz="1000" baseline="30000" dirty="0">
                <a:latin typeface="Times New Roman" panose="02020603050405020304" pitchFamily="18" charset="0"/>
                <a:cs typeface="Times New Roman" panose="02020603050405020304" pitchFamily="18" charset="0"/>
              </a:rPr>
              <a:t> 29.</a:t>
            </a:r>
            <a:r>
              <a:rPr lang="sk-SK" sz="1000" dirty="0">
                <a:latin typeface="Times New Roman" panose="02020603050405020304" pitchFamily="18" charset="0"/>
                <a:cs typeface="Times New Roman" panose="02020603050405020304" pitchFamily="18" charset="0"/>
              </a:rPr>
              <a:t>.</a:t>
            </a:r>
          </a:p>
        </p:txBody>
      </p:sp>
      <p:sp>
        <p:nvSpPr>
          <p:cNvPr id="20" name="BlokTextu 19">
            <a:extLst>
              <a:ext uri="{FF2B5EF4-FFF2-40B4-BE49-F238E27FC236}">
                <a16:creationId xmlns:a16="http://schemas.microsoft.com/office/drawing/2014/main" id="{3E4CFD66-7C92-4419-AEC8-051434783E61}"/>
              </a:ext>
            </a:extLst>
          </p:cNvPr>
          <p:cNvSpPr txBox="1"/>
          <p:nvPr/>
        </p:nvSpPr>
        <p:spPr>
          <a:xfrm>
            <a:off x="1925021" y="1526299"/>
            <a:ext cx="4073461" cy="3323987"/>
          </a:xfrm>
          <a:prstGeom prst="rect">
            <a:avLst/>
          </a:prstGeom>
          <a:noFill/>
        </p:spPr>
        <p:txBody>
          <a:bodyPr wrap="square" rtlCol="0">
            <a:spAutoFit/>
          </a:bodyPr>
          <a:lstStyle/>
          <a:p>
            <a:r>
              <a:rPr lang="sk-SK" sz="1000" dirty="0">
                <a:latin typeface="Times New Roman" panose="02020603050405020304" pitchFamily="18" charset="0"/>
                <a:cs typeface="Times New Roman" panose="02020603050405020304" pitchFamily="18" charset="0"/>
              </a:rPr>
              <a:t>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a:t>
            </a:r>
            <a:r>
              <a:rPr lang="sk-SK" sz="1000" baseline="30000" dirty="0">
                <a:latin typeface="Times New Roman" panose="02020603050405020304" pitchFamily="18" charset="0"/>
                <a:cs typeface="Times New Roman" panose="02020603050405020304" pitchFamily="18" charset="0"/>
              </a:rPr>
              <a:t> 24.</a:t>
            </a:r>
            <a:endParaRPr lang="sk-SK" sz="1000" dirty="0">
              <a:latin typeface="Times New Roman" panose="02020603050405020304" pitchFamily="18" charset="0"/>
              <a:cs typeface="Times New Roman" panose="02020603050405020304" pitchFamily="18" charset="0"/>
            </a:endParaRPr>
          </a:p>
          <a:p>
            <a:r>
              <a:rPr lang="sk-SK" sz="1000" dirty="0">
                <a:latin typeface="Times New Roman" panose="02020603050405020304" pitchFamily="18" charset="0"/>
                <a:cs typeface="Times New Roman" panose="02020603050405020304" pitchFamily="18" charset="0"/>
              </a:rPr>
              <a:t>xxxxxxxxxxxxxxxxxxxxxxxxxxxxxxxxxxxxxxxxxxxxxxxxxxxxxxxxxxxxxxxxxxxxxxxxxxxxxxxxxxxxxxxxxxxxxxxxxxxxxxxxxxxxxxxxxxxxxxxxxxxxxxxxx</a:t>
            </a:r>
            <a:r>
              <a:rPr lang="sk-SK" sz="1000" baseline="30000" dirty="0">
                <a:latin typeface="Times New Roman" panose="02020603050405020304" pitchFamily="18" charset="0"/>
                <a:cs typeface="Times New Roman" panose="02020603050405020304" pitchFamily="18" charset="0"/>
              </a:rPr>
              <a:t> 25</a:t>
            </a:r>
            <a:r>
              <a:rPr lang="sk-SK" sz="1000" dirty="0">
                <a:latin typeface="Times New Roman" panose="02020603050405020304" pitchFamily="18" charset="0"/>
                <a:cs typeface="Times New Roman" panose="02020603050405020304" pitchFamily="18" charset="0"/>
              </a:rPr>
              <a:t> x </a:t>
            </a:r>
            <a:r>
              <a:rPr lang="sk-SK" sz="1000" dirty="0" err="1">
                <a:latin typeface="Times New Roman" panose="02020603050405020304" pitchFamily="18" charset="0"/>
                <a:cs typeface="Times New Roman" panose="02020603050405020304" pitchFamily="18" charset="0"/>
              </a:rPr>
              <a:t>xxxxxxxxxxxxxxxxxxxxxxxxxxxx</a:t>
            </a:r>
            <a:r>
              <a:rPr lang="sk-SK" sz="1000" baseline="30000" dirty="0">
                <a:latin typeface="Times New Roman" panose="02020603050405020304" pitchFamily="18" charset="0"/>
                <a:cs typeface="Times New Roman" panose="02020603050405020304" pitchFamily="18" charset="0"/>
              </a:rPr>
              <a:t> 26 </a:t>
            </a:r>
            <a:r>
              <a:rPr lang="sk-SK" sz="1000" dirty="0" err="1">
                <a:latin typeface="Times New Roman" panose="02020603050405020304" pitchFamily="18" charset="0"/>
                <a:cs typeface="Times New Roman" panose="02020603050405020304" pitchFamily="18" charset="0"/>
              </a:rPr>
              <a:t>xxxxxxxxxxxxxxxxxxxx</a:t>
            </a:r>
            <a:r>
              <a:rPr lang="sk-SK" sz="1000" dirty="0">
                <a:latin typeface="Times New Roman" panose="02020603050405020304" pitchFamily="18" charset="0"/>
                <a:cs typeface="Times New Roman" panose="02020603050405020304" pitchFamily="18" charset="0"/>
              </a:rPr>
              <a:t> xxxxxxxxxxxxxxxxxxxxxxxxxxxxxxxxxxxxxxxxxxxxxxxxxxxxxxxxxxxxxxxxxxxxxxxxxx.</a:t>
            </a:r>
          </a:p>
          <a:p>
            <a:r>
              <a:rPr lang="sk-SK" sz="1000" dirty="0">
                <a:latin typeface="Times New Roman" panose="02020603050405020304" pitchFamily="18" charset="0"/>
                <a:cs typeface="Times New Roman" panose="02020603050405020304" pitchFamily="18" charset="0"/>
              </a:rPr>
              <a:t>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x.</a:t>
            </a:r>
          </a:p>
        </p:txBody>
      </p:sp>
      <p:sp>
        <p:nvSpPr>
          <p:cNvPr id="21" name="Obdĺžnik 20">
            <a:extLst>
              <a:ext uri="{FF2B5EF4-FFF2-40B4-BE49-F238E27FC236}">
                <a16:creationId xmlns:a16="http://schemas.microsoft.com/office/drawing/2014/main" id="{F6F65B36-6F63-48E9-AAD6-17A75BF05C3B}"/>
              </a:ext>
            </a:extLst>
          </p:cNvPr>
          <p:cNvSpPr/>
          <p:nvPr/>
        </p:nvSpPr>
        <p:spPr>
          <a:xfrm>
            <a:off x="6282013" y="5198707"/>
            <a:ext cx="4325933" cy="523220"/>
          </a:xfrm>
          <a:prstGeom prst="rect">
            <a:avLst/>
          </a:prstGeom>
        </p:spPr>
        <p:txBody>
          <a:bodyPr wrap="square">
            <a:spAutoFit/>
          </a:bodyPr>
          <a:lstStyle/>
          <a:p>
            <a:r>
              <a:rPr lang="sk-SK" sz="1400" baseline="30000" dirty="0">
                <a:latin typeface="Times New Roman" panose="02020603050405020304" pitchFamily="18" charset="0"/>
                <a:cs typeface="Times New Roman" panose="02020603050405020304" pitchFamily="18" charset="0"/>
              </a:rPr>
              <a:t>28 </a:t>
            </a:r>
            <a:r>
              <a:rPr lang="sk-SK" sz="1400" dirty="0">
                <a:latin typeface="Times New Roman" panose="02020603050405020304" pitchFamily="18" charset="0"/>
                <a:cs typeface="Times New Roman" panose="02020603050405020304" pitchFamily="18" charset="0"/>
              </a:rPr>
              <a:t>KOTLER, P. 2004. </a:t>
            </a:r>
            <a:r>
              <a:rPr lang="sk-SK" sz="1400" i="1" dirty="0">
                <a:latin typeface="Times New Roman" panose="02020603050405020304" pitchFamily="18" charset="0"/>
                <a:cs typeface="Times New Roman" panose="02020603050405020304" pitchFamily="18" charset="0"/>
              </a:rPr>
              <a:t>Marketing</a:t>
            </a:r>
            <a:r>
              <a:rPr lang="sk-SK" sz="1400" dirty="0">
                <a:latin typeface="Times New Roman" panose="02020603050405020304" pitchFamily="18" charset="0"/>
                <a:cs typeface="Times New Roman" panose="02020603050405020304" pitchFamily="18" charset="0"/>
              </a:rPr>
              <a:t>, s.423</a:t>
            </a:r>
          </a:p>
          <a:p>
            <a:r>
              <a:rPr lang="sk-SK" sz="1400" baseline="30000" dirty="0">
                <a:latin typeface="Times New Roman" panose="02020603050405020304" pitchFamily="18" charset="0"/>
                <a:cs typeface="Times New Roman" panose="02020603050405020304" pitchFamily="18" charset="0"/>
              </a:rPr>
              <a:t>29 </a:t>
            </a:r>
            <a:r>
              <a:rPr lang="sk-SK" sz="1400" dirty="0">
                <a:latin typeface="Times New Roman" panose="02020603050405020304" pitchFamily="18" charset="0"/>
                <a:cs typeface="Times New Roman" panose="02020603050405020304" pitchFamily="18" charset="0"/>
              </a:rPr>
              <a:t>CIBÁKOVÁ, V. a kol. 2014. </a:t>
            </a:r>
            <a:r>
              <a:rPr lang="sk-SK" sz="1400" i="1" dirty="0">
                <a:latin typeface="Times New Roman" panose="02020603050405020304" pitchFamily="18" charset="0"/>
                <a:cs typeface="Times New Roman" panose="02020603050405020304" pitchFamily="18" charset="0"/>
              </a:rPr>
              <a:t>Marketing služieb,</a:t>
            </a:r>
            <a:r>
              <a:rPr lang="sk-SK" sz="1400" dirty="0">
                <a:latin typeface="Times New Roman" panose="02020603050405020304" pitchFamily="18" charset="0"/>
                <a:cs typeface="Times New Roman" panose="02020603050405020304" pitchFamily="18" charset="0"/>
              </a:rPr>
              <a:t> s.205</a:t>
            </a:r>
          </a:p>
        </p:txBody>
      </p:sp>
      <p:sp>
        <p:nvSpPr>
          <p:cNvPr id="22" name="Obdĺžnik 21">
            <a:extLst>
              <a:ext uri="{FF2B5EF4-FFF2-40B4-BE49-F238E27FC236}">
                <a16:creationId xmlns:a16="http://schemas.microsoft.com/office/drawing/2014/main" id="{725A00DB-7940-458E-AA46-2535E6AA6A1E}"/>
              </a:ext>
            </a:extLst>
          </p:cNvPr>
          <p:cNvSpPr/>
          <p:nvPr/>
        </p:nvSpPr>
        <p:spPr>
          <a:xfrm>
            <a:off x="1804891" y="888105"/>
            <a:ext cx="8572500" cy="523220"/>
          </a:xfrm>
          <a:prstGeom prst="rect">
            <a:avLst/>
          </a:prstGeom>
        </p:spPr>
        <p:txBody>
          <a:bodyPr>
            <a:spAutoFit/>
          </a:bodyPr>
          <a:lstStyle/>
          <a:p>
            <a:pPr marL="514350" indent="-514350" algn="ctr" fontAlgn="auto">
              <a:spcBef>
                <a:spcPts val="0"/>
              </a:spcBef>
              <a:spcAft>
                <a:spcPts val="0"/>
              </a:spcAft>
              <a:defRPr/>
            </a:pPr>
            <a:r>
              <a:rPr lang="sk-SK" sz="2800" b="1" dirty="0">
                <a:solidFill>
                  <a:srgbClr val="006600"/>
                </a:solidFill>
                <a:effectLst>
                  <a:outerShdw blurRad="38100" dist="38100" dir="2700000" algn="tl">
                    <a:srgbClr val="000000">
                      <a:alpha val="43137"/>
                    </a:srgbClr>
                  </a:outerShdw>
                </a:effectLst>
                <a:latin typeface="Calibri" pitchFamily="34" charset="0"/>
              </a:rPr>
              <a:t>AKO ZAPÍŠEM OPAKUJÚCU SA PUBLIKÁCIU ?</a:t>
            </a:r>
          </a:p>
        </p:txBody>
      </p:sp>
    </p:spTree>
    <p:extLst>
      <p:ext uri="{BB962C8B-B14F-4D97-AF65-F5344CB8AC3E}">
        <p14:creationId xmlns:p14="http://schemas.microsoft.com/office/powerpoint/2010/main" val="26334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217</a:t>
            </a:fld>
            <a:endParaRPr lang="sk-SK"/>
          </a:p>
        </p:txBody>
      </p:sp>
      <p:pic>
        <p:nvPicPr>
          <p:cNvPr id="7" name="Picture 2">
            <a:extLst>
              <a:ext uri="{FF2B5EF4-FFF2-40B4-BE49-F238E27FC236}">
                <a16:creationId xmlns:a16="http://schemas.microsoft.com/office/drawing/2014/main" id="{CB6F5F86-C810-4C4D-B56E-B6CE75547B8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78092" y="1119614"/>
            <a:ext cx="8192583" cy="4987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cdn.cultofandroid.com/wp-content/uploads/2012/04/shock.jpg">
            <a:extLst>
              <a:ext uri="{FF2B5EF4-FFF2-40B4-BE49-F238E27FC236}">
                <a16:creationId xmlns:a16="http://schemas.microsoft.com/office/drawing/2014/main" id="{56E2F9D9-136E-41D7-89B1-C30A9FFD14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01723" y="4667268"/>
            <a:ext cx="996902" cy="1306314"/>
          </a:xfrm>
          <a:prstGeom prst="rect">
            <a:avLst/>
          </a:prstGeom>
          <a:noFill/>
          <a:extLst>
            <a:ext uri="{909E8E84-426E-40DD-AFC4-6F175D3DCCD1}">
              <a14:hiddenFill xmlns:a14="http://schemas.microsoft.com/office/drawing/2010/main">
                <a:solidFill>
                  <a:srgbClr val="FFFFFF"/>
                </a:solidFill>
              </a14:hiddenFill>
            </a:ext>
          </a:extLst>
        </p:spPr>
      </p:pic>
      <p:sp>
        <p:nvSpPr>
          <p:cNvPr id="11" name="BlokTextu 10">
            <a:extLst>
              <a:ext uri="{FF2B5EF4-FFF2-40B4-BE49-F238E27FC236}">
                <a16:creationId xmlns:a16="http://schemas.microsoft.com/office/drawing/2014/main" id="{C348CF2C-83B6-42EA-9C3E-372654275BB1}"/>
              </a:ext>
            </a:extLst>
          </p:cNvPr>
          <p:cNvSpPr txBox="1"/>
          <p:nvPr/>
        </p:nvSpPr>
        <p:spPr>
          <a:xfrm>
            <a:off x="2854165" y="4811284"/>
            <a:ext cx="5817298" cy="338554"/>
          </a:xfrm>
          <a:prstGeom prst="rect">
            <a:avLst/>
          </a:prstGeom>
          <a:noFill/>
        </p:spPr>
        <p:txBody>
          <a:bodyPr wrap="none" rtlCol="0">
            <a:spAutoFit/>
          </a:bodyPr>
          <a:lstStyle/>
          <a:p>
            <a:r>
              <a:rPr lang="sk-SK" sz="1600" dirty="0" err="1">
                <a:solidFill>
                  <a:srgbClr val="FF0000"/>
                </a:solidFill>
                <a:latin typeface="Times New Roman" panose="02020603050405020304" pitchFamily="18" charset="0"/>
                <a:cs typeface="Times New Roman" panose="02020603050405020304" pitchFamily="18" charset="0"/>
              </a:rPr>
              <a:t>KOTLER</a:t>
            </a:r>
            <a:r>
              <a:rPr lang="sk-SK" sz="1600" dirty="0">
                <a:solidFill>
                  <a:srgbClr val="FF0000"/>
                </a:solidFill>
                <a:latin typeface="Times New Roman" panose="02020603050405020304" pitchFamily="18" charset="0"/>
                <a:cs typeface="Times New Roman" panose="02020603050405020304" pitchFamily="18" charset="0"/>
              </a:rPr>
              <a:t>, P. – </a:t>
            </a:r>
            <a:r>
              <a:rPr lang="sk-SK" sz="1600" dirty="0" err="1">
                <a:solidFill>
                  <a:srgbClr val="FF0000"/>
                </a:solidFill>
                <a:latin typeface="Times New Roman" panose="02020603050405020304" pitchFamily="18" charset="0"/>
                <a:cs typeface="Times New Roman" panose="02020603050405020304" pitchFamily="18" charset="0"/>
              </a:rPr>
              <a:t>KELLER</a:t>
            </a:r>
            <a:r>
              <a:rPr lang="sk-SK" sz="1600" dirty="0">
                <a:solidFill>
                  <a:srgbClr val="FF0000"/>
                </a:solidFill>
                <a:latin typeface="Times New Roman" panose="02020603050405020304" pitchFamily="18" charset="0"/>
                <a:cs typeface="Times New Roman" panose="02020603050405020304" pitchFamily="18" charset="0"/>
              </a:rPr>
              <a:t>, </a:t>
            </a:r>
            <a:r>
              <a:rPr lang="sk-SK" sz="1600" dirty="0" err="1">
                <a:solidFill>
                  <a:srgbClr val="FF0000"/>
                </a:solidFill>
                <a:latin typeface="Times New Roman" panose="02020603050405020304" pitchFamily="18" charset="0"/>
                <a:cs typeface="Times New Roman" panose="02020603050405020304" pitchFamily="18" charset="0"/>
              </a:rPr>
              <a:t>K.L</a:t>
            </a:r>
            <a:r>
              <a:rPr lang="sk-SK" sz="1600" dirty="0">
                <a:solidFill>
                  <a:srgbClr val="FF0000"/>
                </a:solidFill>
                <a:latin typeface="Times New Roman" panose="02020603050405020304" pitchFamily="18" charset="0"/>
                <a:cs typeface="Times New Roman" panose="02020603050405020304" pitchFamily="18" charset="0"/>
              </a:rPr>
              <a:t>. 2007. </a:t>
            </a:r>
            <a:r>
              <a:rPr lang="sk-SK" sz="1600" i="1" dirty="0">
                <a:solidFill>
                  <a:srgbClr val="FF0000"/>
                </a:solidFill>
                <a:latin typeface="Times New Roman" panose="02020603050405020304" pitchFamily="18" charset="0"/>
                <a:cs typeface="Times New Roman" panose="02020603050405020304" pitchFamily="18" charset="0"/>
              </a:rPr>
              <a:t>Marketing management, </a:t>
            </a:r>
            <a:r>
              <a:rPr lang="sk-SK" sz="1600" dirty="0">
                <a:solidFill>
                  <a:srgbClr val="FF0000"/>
                </a:solidFill>
                <a:latin typeface="Times New Roman" panose="02020603050405020304" pitchFamily="18" charset="0"/>
                <a:cs typeface="Times New Roman" panose="02020603050405020304" pitchFamily="18" charset="0"/>
              </a:rPr>
              <a:t>s. 181</a:t>
            </a:r>
          </a:p>
        </p:txBody>
      </p:sp>
      <p:sp>
        <p:nvSpPr>
          <p:cNvPr id="12" name="BlokTextu 11">
            <a:extLst>
              <a:ext uri="{FF2B5EF4-FFF2-40B4-BE49-F238E27FC236}">
                <a16:creationId xmlns:a16="http://schemas.microsoft.com/office/drawing/2014/main" id="{61C61ACB-5BFA-407A-9E4A-9D22ECA893CC}"/>
              </a:ext>
            </a:extLst>
          </p:cNvPr>
          <p:cNvSpPr txBox="1"/>
          <p:nvPr/>
        </p:nvSpPr>
        <p:spPr>
          <a:xfrm>
            <a:off x="2859885" y="5912890"/>
            <a:ext cx="7696594" cy="338554"/>
          </a:xfrm>
          <a:prstGeom prst="rect">
            <a:avLst/>
          </a:prstGeom>
          <a:noFill/>
        </p:spPr>
        <p:txBody>
          <a:bodyPr wrap="none" rtlCol="0">
            <a:spAutoFit/>
          </a:bodyPr>
          <a:lstStyle/>
          <a:p>
            <a:r>
              <a:rPr lang="sk-SK" sz="1600" dirty="0" err="1">
                <a:solidFill>
                  <a:srgbClr val="FF0000"/>
                </a:solidFill>
                <a:latin typeface="Times New Roman" panose="02020603050405020304" pitchFamily="18" charset="0"/>
                <a:cs typeface="Times New Roman" panose="02020603050405020304" pitchFamily="18" charset="0"/>
              </a:rPr>
              <a:t>BLAŽKOVÁ</a:t>
            </a:r>
            <a:r>
              <a:rPr lang="sk-SK" sz="1600" dirty="0">
                <a:solidFill>
                  <a:srgbClr val="FF0000"/>
                </a:solidFill>
                <a:latin typeface="Times New Roman" panose="02020603050405020304" pitchFamily="18" charset="0"/>
                <a:cs typeface="Times New Roman" panose="02020603050405020304" pitchFamily="18" charset="0"/>
              </a:rPr>
              <a:t>, M. 2007. </a:t>
            </a:r>
            <a:r>
              <a:rPr lang="sk-SK" sz="1600" i="1" dirty="0">
                <a:solidFill>
                  <a:srgbClr val="FF0000"/>
                </a:solidFill>
                <a:latin typeface="Times New Roman" panose="02020603050405020304" pitchFamily="18" charset="0"/>
                <a:cs typeface="Times New Roman" panose="02020603050405020304" pitchFamily="18" charset="0"/>
              </a:rPr>
              <a:t>Marketingové </a:t>
            </a:r>
            <a:r>
              <a:rPr lang="sk-SK" sz="1600" i="1" dirty="0" err="1">
                <a:solidFill>
                  <a:srgbClr val="FF0000"/>
                </a:solidFill>
                <a:latin typeface="Times New Roman" panose="02020603050405020304" pitchFamily="18" charset="0"/>
                <a:cs typeface="Times New Roman" panose="02020603050405020304" pitchFamily="18" charset="0"/>
              </a:rPr>
              <a:t>řízení</a:t>
            </a:r>
            <a:r>
              <a:rPr lang="sk-SK" sz="1600" i="1" dirty="0">
                <a:solidFill>
                  <a:srgbClr val="FF0000"/>
                </a:solidFill>
                <a:latin typeface="Times New Roman" panose="02020603050405020304" pitchFamily="18" charset="0"/>
                <a:cs typeface="Times New Roman" panose="02020603050405020304" pitchFamily="18" charset="0"/>
              </a:rPr>
              <a:t> a plánovaní pro malé a </a:t>
            </a:r>
            <a:r>
              <a:rPr lang="sk-SK" sz="1600" i="1" dirty="0" err="1">
                <a:solidFill>
                  <a:srgbClr val="FF0000"/>
                </a:solidFill>
                <a:latin typeface="Times New Roman" panose="02020603050405020304" pitchFamily="18" charset="0"/>
                <a:cs typeface="Times New Roman" panose="02020603050405020304" pitchFamily="18" charset="0"/>
              </a:rPr>
              <a:t>střední</a:t>
            </a:r>
            <a:r>
              <a:rPr lang="sk-SK" sz="1600" i="1" dirty="0">
                <a:solidFill>
                  <a:srgbClr val="FF0000"/>
                </a:solidFill>
                <a:latin typeface="Times New Roman" panose="02020603050405020304" pitchFamily="18" charset="0"/>
                <a:cs typeface="Times New Roman" panose="02020603050405020304" pitchFamily="18" charset="0"/>
              </a:rPr>
              <a:t> firmy, </a:t>
            </a:r>
            <a:r>
              <a:rPr lang="sk-SK" sz="1600" dirty="0">
                <a:solidFill>
                  <a:srgbClr val="FF0000"/>
                </a:solidFill>
                <a:latin typeface="Times New Roman" panose="02020603050405020304" pitchFamily="18" charset="0"/>
                <a:cs typeface="Times New Roman" panose="02020603050405020304" pitchFamily="18" charset="0"/>
              </a:rPr>
              <a:t>s. 202</a:t>
            </a:r>
          </a:p>
        </p:txBody>
      </p:sp>
      <p:pic>
        <p:nvPicPr>
          <p:cNvPr id="13" name="Picture 3">
            <a:extLst>
              <a:ext uri="{FF2B5EF4-FFF2-40B4-BE49-F238E27FC236}">
                <a16:creationId xmlns:a16="http://schemas.microsoft.com/office/drawing/2014/main" id="{470745D3-6B2F-42BD-8750-49A5411DF4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9346" y="-13252"/>
            <a:ext cx="9014666" cy="4905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aoblený obdĺžnik 6">
            <a:extLst>
              <a:ext uri="{FF2B5EF4-FFF2-40B4-BE49-F238E27FC236}">
                <a16:creationId xmlns:a16="http://schemas.microsoft.com/office/drawing/2014/main" id="{AB546BE7-FF58-4C0E-A881-B339762CF48C}"/>
              </a:ext>
            </a:extLst>
          </p:cNvPr>
          <p:cNvSpPr/>
          <p:nvPr/>
        </p:nvSpPr>
        <p:spPr>
          <a:xfrm>
            <a:off x="2753851" y="5665210"/>
            <a:ext cx="2304256" cy="2982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2388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218</a:t>
            </a:fld>
            <a:endParaRPr lang="sk-SK"/>
          </a:p>
        </p:txBody>
      </p:sp>
      <p:pic>
        <p:nvPicPr>
          <p:cNvPr id="15" name="Picture 2">
            <a:extLst>
              <a:ext uri="{FF2B5EF4-FFF2-40B4-BE49-F238E27FC236}">
                <a16:creationId xmlns:a16="http://schemas.microsoft.com/office/drawing/2014/main" id="{F4625DC3-70D8-47E4-AF44-2BF7917E3B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6585" y="1058653"/>
            <a:ext cx="10997215" cy="482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BlokTextu 15">
            <a:extLst>
              <a:ext uri="{FF2B5EF4-FFF2-40B4-BE49-F238E27FC236}">
                <a16:creationId xmlns:a16="http://schemas.microsoft.com/office/drawing/2014/main" id="{1237BB85-AD06-4765-9C85-A5DB9D1E3856}"/>
              </a:ext>
            </a:extLst>
          </p:cNvPr>
          <p:cNvSpPr txBox="1"/>
          <p:nvPr/>
        </p:nvSpPr>
        <p:spPr>
          <a:xfrm>
            <a:off x="1503777" y="5568514"/>
            <a:ext cx="9098080" cy="461665"/>
          </a:xfrm>
          <a:prstGeom prst="rect">
            <a:avLst/>
          </a:prstGeom>
          <a:noFill/>
        </p:spPr>
        <p:txBody>
          <a:bodyPr wrap="square" rtlCol="0">
            <a:spAutoFit/>
          </a:bodyPr>
          <a:lstStyle/>
          <a:p>
            <a:r>
              <a:rPr lang="sk-SK" sz="2400" dirty="0" err="1">
                <a:solidFill>
                  <a:srgbClr val="FF0000"/>
                </a:solidFill>
                <a:latin typeface="Times New Roman" panose="02020603050405020304" pitchFamily="18" charset="0"/>
                <a:cs typeface="Times New Roman" panose="02020603050405020304" pitchFamily="18" charset="0"/>
              </a:rPr>
              <a:t>SCHIFFMAN</a:t>
            </a:r>
            <a:r>
              <a:rPr lang="sk-SK" sz="2400" dirty="0">
                <a:solidFill>
                  <a:srgbClr val="FF0000"/>
                </a:solidFill>
                <a:latin typeface="Times New Roman" panose="02020603050405020304" pitchFamily="18" charset="0"/>
                <a:cs typeface="Times New Roman" panose="02020603050405020304" pitchFamily="18" charset="0"/>
              </a:rPr>
              <a:t>, </a:t>
            </a:r>
            <a:r>
              <a:rPr lang="sk-SK" sz="2400" dirty="0" err="1">
                <a:solidFill>
                  <a:srgbClr val="FF0000"/>
                </a:solidFill>
                <a:latin typeface="Times New Roman" panose="02020603050405020304" pitchFamily="18" charset="0"/>
                <a:cs typeface="Times New Roman" panose="02020603050405020304" pitchFamily="18" charset="0"/>
              </a:rPr>
              <a:t>L.G</a:t>
            </a:r>
            <a:r>
              <a:rPr lang="sk-SK" sz="2400" dirty="0">
                <a:solidFill>
                  <a:srgbClr val="FF0000"/>
                </a:solidFill>
                <a:latin typeface="Times New Roman" panose="02020603050405020304" pitchFamily="18" charset="0"/>
                <a:cs typeface="Times New Roman" panose="02020603050405020304" pitchFamily="18" charset="0"/>
              </a:rPr>
              <a:t>. – </a:t>
            </a:r>
            <a:r>
              <a:rPr lang="sk-SK" sz="2400" dirty="0" err="1">
                <a:solidFill>
                  <a:srgbClr val="FF0000"/>
                </a:solidFill>
                <a:latin typeface="Times New Roman" panose="02020603050405020304" pitchFamily="18" charset="0"/>
                <a:cs typeface="Times New Roman" panose="02020603050405020304" pitchFamily="18" charset="0"/>
              </a:rPr>
              <a:t>KANUK</a:t>
            </a:r>
            <a:r>
              <a:rPr lang="sk-SK" sz="2400" dirty="0">
                <a:solidFill>
                  <a:srgbClr val="FF0000"/>
                </a:solidFill>
                <a:latin typeface="Times New Roman" panose="02020603050405020304" pitchFamily="18" charset="0"/>
                <a:cs typeface="Times New Roman" panose="02020603050405020304" pitchFamily="18" charset="0"/>
              </a:rPr>
              <a:t>, </a:t>
            </a:r>
            <a:r>
              <a:rPr lang="sk-SK" sz="2400" dirty="0" err="1">
                <a:solidFill>
                  <a:srgbClr val="FF0000"/>
                </a:solidFill>
                <a:latin typeface="Times New Roman" panose="02020603050405020304" pitchFamily="18" charset="0"/>
                <a:cs typeface="Times New Roman" panose="02020603050405020304" pitchFamily="18" charset="0"/>
              </a:rPr>
              <a:t>L.L</a:t>
            </a:r>
            <a:r>
              <a:rPr lang="sk-SK" sz="2400" dirty="0">
                <a:solidFill>
                  <a:srgbClr val="FF0000"/>
                </a:solidFill>
                <a:latin typeface="Times New Roman" panose="02020603050405020304" pitchFamily="18" charset="0"/>
                <a:cs typeface="Times New Roman" panose="02020603050405020304" pitchFamily="18" charset="0"/>
              </a:rPr>
              <a:t>. 2004. </a:t>
            </a:r>
            <a:r>
              <a:rPr lang="sk-SK" sz="2400" i="1" dirty="0">
                <a:solidFill>
                  <a:srgbClr val="FF0000"/>
                </a:solidFill>
                <a:latin typeface="Times New Roman" panose="02020603050405020304" pitchFamily="18" charset="0"/>
                <a:cs typeface="Times New Roman" panose="02020603050405020304" pitchFamily="18" charset="0"/>
              </a:rPr>
              <a:t>Nákupní </a:t>
            </a:r>
            <a:r>
              <a:rPr lang="sk-SK" sz="2400" i="1" dirty="0" err="1">
                <a:solidFill>
                  <a:srgbClr val="FF0000"/>
                </a:solidFill>
                <a:latin typeface="Times New Roman" panose="02020603050405020304" pitchFamily="18" charset="0"/>
                <a:cs typeface="Times New Roman" panose="02020603050405020304" pitchFamily="18" charset="0"/>
              </a:rPr>
              <a:t>chování</a:t>
            </a:r>
            <a:r>
              <a:rPr lang="sk-SK" sz="2400" i="1" dirty="0">
                <a:solidFill>
                  <a:srgbClr val="FF0000"/>
                </a:solidFill>
                <a:latin typeface="Times New Roman" panose="02020603050405020304" pitchFamily="18" charset="0"/>
                <a:cs typeface="Times New Roman" panose="02020603050405020304" pitchFamily="18" charset="0"/>
              </a:rPr>
              <a:t>, </a:t>
            </a:r>
            <a:r>
              <a:rPr lang="sk-SK" sz="2400" dirty="0">
                <a:solidFill>
                  <a:srgbClr val="FF0000"/>
                </a:solidFill>
                <a:latin typeface="Times New Roman" panose="02020603050405020304" pitchFamily="18" charset="0"/>
                <a:cs typeface="Times New Roman" panose="02020603050405020304" pitchFamily="18" charset="0"/>
              </a:rPr>
              <a:t>s. 429</a:t>
            </a:r>
          </a:p>
        </p:txBody>
      </p:sp>
      <p:sp>
        <p:nvSpPr>
          <p:cNvPr id="17" name="BlokTextu 16">
            <a:extLst>
              <a:ext uri="{FF2B5EF4-FFF2-40B4-BE49-F238E27FC236}">
                <a16:creationId xmlns:a16="http://schemas.microsoft.com/office/drawing/2014/main" id="{B17A89FF-F26E-4559-ACD4-AF2AD0ECC92E}"/>
              </a:ext>
            </a:extLst>
          </p:cNvPr>
          <p:cNvSpPr txBox="1"/>
          <p:nvPr/>
        </p:nvSpPr>
        <p:spPr>
          <a:xfrm>
            <a:off x="1507090" y="4498690"/>
            <a:ext cx="8475110" cy="461665"/>
          </a:xfrm>
          <a:prstGeom prst="rect">
            <a:avLst/>
          </a:prstGeom>
          <a:noFill/>
        </p:spPr>
        <p:txBody>
          <a:bodyPr wrap="square" rtlCol="0">
            <a:spAutoFit/>
          </a:bodyPr>
          <a:lstStyle/>
          <a:p>
            <a:r>
              <a:rPr lang="sk-SK" sz="2400" dirty="0" err="1">
                <a:solidFill>
                  <a:srgbClr val="FF0000"/>
                </a:solidFill>
                <a:latin typeface="Times New Roman" panose="02020603050405020304" pitchFamily="18" charset="0"/>
                <a:cs typeface="Times New Roman" panose="02020603050405020304" pitchFamily="18" charset="0"/>
              </a:rPr>
              <a:t>KOTLER</a:t>
            </a:r>
            <a:r>
              <a:rPr lang="sk-SK" sz="2400" dirty="0">
                <a:solidFill>
                  <a:srgbClr val="FF0000"/>
                </a:solidFill>
                <a:latin typeface="Times New Roman" panose="02020603050405020304" pitchFamily="18" charset="0"/>
                <a:cs typeface="Times New Roman" panose="02020603050405020304" pitchFamily="18" charset="0"/>
              </a:rPr>
              <a:t>, P. – </a:t>
            </a:r>
            <a:r>
              <a:rPr lang="sk-SK" sz="2400" dirty="0" err="1">
                <a:solidFill>
                  <a:srgbClr val="FF0000"/>
                </a:solidFill>
                <a:latin typeface="Times New Roman" panose="02020603050405020304" pitchFamily="18" charset="0"/>
                <a:cs typeface="Times New Roman" panose="02020603050405020304" pitchFamily="18" charset="0"/>
              </a:rPr>
              <a:t>KELLER</a:t>
            </a:r>
            <a:r>
              <a:rPr lang="sk-SK" sz="2400" dirty="0">
                <a:solidFill>
                  <a:srgbClr val="FF0000"/>
                </a:solidFill>
                <a:latin typeface="Times New Roman" panose="02020603050405020304" pitchFamily="18" charset="0"/>
                <a:cs typeface="Times New Roman" panose="02020603050405020304" pitchFamily="18" charset="0"/>
              </a:rPr>
              <a:t>. 2007. </a:t>
            </a:r>
            <a:r>
              <a:rPr lang="sk-SK" sz="2400" i="1" dirty="0">
                <a:solidFill>
                  <a:srgbClr val="FF0000"/>
                </a:solidFill>
                <a:latin typeface="Times New Roman" panose="02020603050405020304" pitchFamily="18" charset="0"/>
                <a:cs typeface="Times New Roman" panose="02020603050405020304" pitchFamily="18" charset="0"/>
              </a:rPr>
              <a:t>Marketing management, </a:t>
            </a:r>
            <a:r>
              <a:rPr lang="sk-SK" sz="2400" dirty="0">
                <a:solidFill>
                  <a:srgbClr val="FF0000"/>
                </a:solidFill>
                <a:latin typeface="Times New Roman" panose="02020603050405020304" pitchFamily="18" charset="0"/>
                <a:cs typeface="Times New Roman" panose="02020603050405020304" pitchFamily="18" charset="0"/>
              </a:rPr>
              <a:t>s. 625</a:t>
            </a:r>
          </a:p>
        </p:txBody>
      </p:sp>
    </p:spTree>
    <p:extLst>
      <p:ext uri="{BB962C8B-B14F-4D97-AF65-F5344CB8AC3E}">
        <p14:creationId xmlns:p14="http://schemas.microsoft.com/office/powerpoint/2010/main" val="150290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219</a:t>
            </a:fld>
            <a:endParaRPr lang="sk-SK"/>
          </a:p>
        </p:txBody>
      </p:sp>
      <p:pic>
        <p:nvPicPr>
          <p:cNvPr id="5" name="Picture 2">
            <a:extLst>
              <a:ext uri="{FF2B5EF4-FFF2-40B4-BE49-F238E27FC236}">
                <a16:creationId xmlns:a16="http://schemas.microsoft.com/office/drawing/2014/main" id="{181886ED-02AF-4C10-BC15-D0F639C7AE5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684" y="1404731"/>
            <a:ext cx="11148631" cy="441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BlokTextu 6">
            <a:extLst>
              <a:ext uri="{FF2B5EF4-FFF2-40B4-BE49-F238E27FC236}">
                <a16:creationId xmlns:a16="http://schemas.microsoft.com/office/drawing/2014/main" id="{8CA0AD51-6B26-424B-9F58-5E1392E55F5A}"/>
              </a:ext>
            </a:extLst>
          </p:cNvPr>
          <p:cNvSpPr txBox="1"/>
          <p:nvPr/>
        </p:nvSpPr>
        <p:spPr>
          <a:xfrm>
            <a:off x="647700" y="4031965"/>
            <a:ext cx="11037331" cy="400110"/>
          </a:xfrm>
          <a:prstGeom prst="rect">
            <a:avLst/>
          </a:prstGeom>
          <a:noFill/>
        </p:spPr>
        <p:txBody>
          <a:bodyPr wrap="square" rtlCol="0">
            <a:spAutoFit/>
          </a:bodyPr>
          <a:lstStyle/>
          <a:p>
            <a:r>
              <a:rPr lang="sk-SK" sz="2000" dirty="0" err="1">
                <a:solidFill>
                  <a:srgbClr val="FF0000"/>
                </a:solidFill>
                <a:latin typeface="Times New Roman" panose="02020603050405020304" pitchFamily="18" charset="0"/>
                <a:cs typeface="Times New Roman" panose="02020603050405020304" pitchFamily="18" charset="0"/>
              </a:rPr>
              <a:t>TRICHET</a:t>
            </a:r>
            <a:r>
              <a:rPr lang="sk-SK" sz="2000" dirty="0">
                <a:solidFill>
                  <a:srgbClr val="FF0000"/>
                </a:solidFill>
                <a:latin typeface="Times New Roman" panose="02020603050405020304" pitchFamily="18" charset="0"/>
                <a:cs typeface="Times New Roman" panose="02020603050405020304" pitchFamily="18" charset="0"/>
              </a:rPr>
              <a:t>, </a:t>
            </a:r>
            <a:r>
              <a:rPr lang="sk-SK" sz="2000" dirty="0" err="1">
                <a:solidFill>
                  <a:srgbClr val="FF0000"/>
                </a:solidFill>
                <a:latin typeface="Times New Roman" panose="02020603050405020304" pitchFamily="18" charset="0"/>
                <a:cs typeface="Times New Roman" panose="02020603050405020304" pitchFamily="18" charset="0"/>
              </a:rPr>
              <a:t>J.C</a:t>
            </a:r>
            <a:r>
              <a:rPr lang="sk-SK" sz="2000" dirty="0">
                <a:solidFill>
                  <a:srgbClr val="FF0000"/>
                </a:solidFill>
                <a:latin typeface="Times New Roman" panose="02020603050405020304" pitchFamily="18" charset="0"/>
                <a:cs typeface="Times New Roman" panose="02020603050405020304" pitchFamily="18" charset="0"/>
              </a:rPr>
              <a:t>. 2011. </a:t>
            </a:r>
            <a:r>
              <a:rPr lang="sk-SK" sz="2000" i="1" dirty="0">
                <a:solidFill>
                  <a:srgbClr val="FF0000"/>
                </a:solidFill>
                <a:latin typeface="Times New Roman" panose="02020603050405020304" pitchFamily="18" charset="0"/>
                <a:cs typeface="Times New Roman" panose="02020603050405020304" pitchFamily="18" charset="0"/>
              </a:rPr>
              <a:t>Európska centrálna banka : Eurosystém. Európsky systém centrálnych bánk, </a:t>
            </a:r>
            <a:r>
              <a:rPr lang="sk-SK" sz="2000" dirty="0">
                <a:solidFill>
                  <a:srgbClr val="FF0000"/>
                </a:solidFill>
                <a:latin typeface="Times New Roman" panose="02020603050405020304" pitchFamily="18" charset="0"/>
                <a:cs typeface="Times New Roman" panose="02020603050405020304" pitchFamily="18" charset="0"/>
              </a:rPr>
              <a:t>s. 4</a:t>
            </a:r>
          </a:p>
        </p:txBody>
      </p:sp>
      <p:sp>
        <p:nvSpPr>
          <p:cNvPr id="10" name="BlokTextu 9">
            <a:extLst>
              <a:ext uri="{FF2B5EF4-FFF2-40B4-BE49-F238E27FC236}">
                <a16:creationId xmlns:a16="http://schemas.microsoft.com/office/drawing/2014/main" id="{74E0B884-177E-4DC3-9E4F-40C4C399C247}"/>
              </a:ext>
            </a:extLst>
          </p:cNvPr>
          <p:cNvSpPr txBox="1"/>
          <p:nvPr/>
        </p:nvSpPr>
        <p:spPr>
          <a:xfrm>
            <a:off x="647700" y="5641442"/>
            <a:ext cx="9578480" cy="400110"/>
          </a:xfrm>
          <a:prstGeom prst="rect">
            <a:avLst/>
          </a:prstGeom>
          <a:noFill/>
        </p:spPr>
        <p:txBody>
          <a:bodyPr wrap="square" rtlCol="0">
            <a:spAutoFit/>
          </a:bodyPr>
          <a:lstStyle/>
          <a:p>
            <a:r>
              <a:rPr lang="sk-SK" sz="2000" dirty="0" err="1">
                <a:solidFill>
                  <a:srgbClr val="FF0000"/>
                </a:solidFill>
                <a:latin typeface="Times New Roman" panose="02020603050405020304" pitchFamily="18" charset="0"/>
                <a:cs typeface="Times New Roman" panose="02020603050405020304" pitchFamily="18" charset="0"/>
              </a:rPr>
              <a:t>DRDLA</a:t>
            </a:r>
            <a:r>
              <a:rPr lang="sk-SK" sz="2000" dirty="0">
                <a:solidFill>
                  <a:srgbClr val="FF0000"/>
                </a:solidFill>
                <a:latin typeface="Times New Roman" panose="02020603050405020304" pitchFamily="18" charset="0"/>
                <a:cs typeface="Times New Roman" panose="02020603050405020304" pitchFamily="18" charset="0"/>
              </a:rPr>
              <a:t>, M. – RAIS, K. 1999. </a:t>
            </a:r>
            <a:r>
              <a:rPr lang="sk-SK" sz="2000" i="1" dirty="0" err="1">
                <a:solidFill>
                  <a:srgbClr val="FF0000"/>
                </a:solidFill>
                <a:latin typeface="Times New Roman" panose="02020603050405020304" pitchFamily="18" charset="0"/>
                <a:cs typeface="Times New Roman" panose="02020603050405020304" pitchFamily="18" charset="0"/>
              </a:rPr>
              <a:t>Evropská</a:t>
            </a:r>
            <a:r>
              <a:rPr lang="sk-SK" sz="2000" i="1" dirty="0">
                <a:solidFill>
                  <a:srgbClr val="FF0000"/>
                </a:solidFill>
                <a:latin typeface="Times New Roman" panose="02020603050405020304" pitchFamily="18" charset="0"/>
                <a:cs typeface="Times New Roman" panose="02020603050405020304" pitchFamily="18" charset="0"/>
              </a:rPr>
              <a:t> </a:t>
            </a:r>
            <a:r>
              <a:rPr lang="sk-SK" sz="2000" i="1" dirty="0" err="1">
                <a:solidFill>
                  <a:srgbClr val="FF0000"/>
                </a:solidFill>
                <a:latin typeface="Times New Roman" panose="02020603050405020304" pitchFamily="18" charset="0"/>
                <a:cs typeface="Times New Roman" panose="02020603050405020304" pitchFamily="18" charset="0"/>
              </a:rPr>
              <a:t>unie</a:t>
            </a:r>
            <a:r>
              <a:rPr lang="sk-SK" sz="2000" i="1" dirty="0">
                <a:solidFill>
                  <a:srgbClr val="FF0000"/>
                </a:solidFill>
                <a:latin typeface="Times New Roman" panose="02020603050405020304" pitchFamily="18" charset="0"/>
                <a:cs typeface="Times New Roman" panose="02020603050405020304" pitchFamily="18" charset="0"/>
              </a:rPr>
              <a:t> – </a:t>
            </a:r>
            <a:r>
              <a:rPr lang="sk-SK" sz="2000" i="1" dirty="0" err="1">
                <a:solidFill>
                  <a:srgbClr val="FF0000"/>
                </a:solidFill>
                <a:latin typeface="Times New Roman" panose="02020603050405020304" pitchFamily="18" charset="0"/>
                <a:cs typeface="Times New Roman" panose="02020603050405020304" pitchFamily="18" charset="0"/>
              </a:rPr>
              <a:t>evropská</a:t>
            </a:r>
            <a:r>
              <a:rPr lang="sk-SK" sz="2000" i="1" dirty="0">
                <a:solidFill>
                  <a:srgbClr val="FF0000"/>
                </a:solidFill>
                <a:latin typeface="Times New Roman" panose="02020603050405020304" pitchFamily="18" charset="0"/>
                <a:cs typeface="Times New Roman" panose="02020603050405020304" pitchFamily="18" charset="0"/>
              </a:rPr>
              <a:t> </a:t>
            </a:r>
            <a:r>
              <a:rPr lang="sk-SK" sz="2000" i="1" dirty="0" err="1">
                <a:solidFill>
                  <a:srgbClr val="FF0000"/>
                </a:solidFill>
                <a:latin typeface="Times New Roman" panose="02020603050405020304" pitchFamily="18" charset="0"/>
                <a:cs typeface="Times New Roman" panose="02020603050405020304" pitchFamily="18" charset="0"/>
              </a:rPr>
              <a:t>integrace</a:t>
            </a:r>
            <a:r>
              <a:rPr lang="sk-SK" sz="2000" i="1" dirty="0">
                <a:solidFill>
                  <a:srgbClr val="FF0000"/>
                </a:solidFill>
                <a:latin typeface="Times New Roman" panose="02020603050405020304" pitchFamily="18" charset="0"/>
                <a:cs typeface="Times New Roman" panose="02020603050405020304" pitchFamily="18" charset="0"/>
              </a:rPr>
              <a:t> a </a:t>
            </a:r>
            <a:r>
              <a:rPr lang="sk-SK" sz="2000" i="1" dirty="0" err="1">
                <a:solidFill>
                  <a:srgbClr val="FF0000"/>
                </a:solidFill>
                <a:latin typeface="Times New Roman" panose="02020603050405020304" pitchFamily="18" charset="0"/>
                <a:cs typeface="Times New Roman" panose="02020603050405020304" pitchFamily="18" charset="0"/>
              </a:rPr>
              <a:t>bankovnictví</a:t>
            </a:r>
            <a:r>
              <a:rPr lang="sk-SK" sz="2000" i="1" dirty="0">
                <a:solidFill>
                  <a:srgbClr val="FF0000"/>
                </a:solidFill>
                <a:latin typeface="Times New Roman" panose="02020603050405020304" pitchFamily="18" charset="0"/>
                <a:cs typeface="Times New Roman" panose="02020603050405020304" pitchFamily="18" charset="0"/>
              </a:rPr>
              <a:t>, </a:t>
            </a:r>
            <a:r>
              <a:rPr lang="sk-SK" sz="2000" dirty="0">
                <a:solidFill>
                  <a:srgbClr val="FF0000"/>
                </a:solidFill>
                <a:latin typeface="Times New Roman" panose="02020603050405020304" pitchFamily="18" charset="0"/>
                <a:cs typeface="Times New Roman" panose="02020603050405020304" pitchFamily="18" charset="0"/>
              </a:rPr>
              <a:t>s. 60</a:t>
            </a:r>
          </a:p>
        </p:txBody>
      </p:sp>
    </p:spTree>
    <p:extLst>
      <p:ext uri="{BB962C8B-B14F-4D97-AF65-F5344CB8AC3E}">
        <p14:creationId xmlns:p14="http://schemas.microsoft.com/office/powerpoint/2010/main" val="144222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a:t>
            </a:fld>
            <a:endParaRPr lang="sk-SK"/>
          </a:p>
        </p:txBody>
      </p:sp>
      <p:sp>
        <p:nvSpPr>
          <p:cNvPr id="5" name="Obdĺžnik 4">
            <a:extLst>
              <a:ext uri="{FF2B5EF4-FFF2-40B4-BE49-F238E27FC236}">
                <a16:creationId xmlns:a16="http://schemas.microsoft.com/office/drawing/2014/main" id="{B9FD392E-1CF3-4776-BB1B-93A1D2D5EAFD}"/>
              </a:ext>
            </a:extLst>
          </p:cNvPr>
          <p:cNvSpPr/>
          <p:nvPr/>
        </p:nvSpPr>
        <p:spPr>
          <a:xfrm>
            <a:off x="252993" y="1047172"/>
            <a:ext cx="11686014" cy="5170646"/>
          </a:xfrm>
          <a:prstGeom prst="rect">
            <a:avLst/>
          </a:prstGeom>
        </p:spPr>
        <p:txBody>
          <a:bodyPr wrap="square">
            <a:spAutoFit/>
          </a:bodyPr>
          <a:lstStyle/>
          <a:p>
            <a:pPr algn="just" fontAlgn="auto">
              <a:spcBef>
                <a:spcPts val="0"/>
              </a:spcBef>
              <a:spcAft>
                <a:spcPts val="0"/>
              </a:spcAft>
              <a:defRPr/>
            </a:pPr>
            <a:r>
              <a:rPr lang="sk-SK" sz="3000" dirty="0"/>
              <a:t>vyhľadávanie, informatívne čítanie a výber relevantných dokumentov:</a:t>
            </a:r>
          </a:p>
          <a:p>
            <a:pPr algn="just" fontAlgn="auto">
              <a:spcBef>
                <a:spcPts val="0"/>
              </a:spcBef>
              <a:spcAft>
                <a:spcPts val="0"/>
              </a:spcAft>
              <a:buFont typeface="Arial" pitchFamily="34" charset="0"/>
              <a:buChar char="•"/>
              <a:defRPr/>
            </a:pPr>
            <a:r>
              <a:rPr lang="sk-SK" sz="3000" i="1" dirty="0"/>
              <a:t>  </a:t>
            </a:r>
            <a:r>
              <a:rPr lang="sk-SK" sz="3000" b="1" i="1" dirty="0"/>
              <a:t>knižných publikácií </a:t>
            </a:r>
            <a:r>
              <a:rPr lang="sk-SK" sz="3000" i="1" dirty="0"/>
              <a:t>(monografie, učebnice, príručky, </a:t>
            </a:r>
            <a:r>
              <a:rPr lang="sk-SK" sz="3000" i="1" dirty="0" err="1"/>
              <a:t>encyklo-pédie</a:t>
            </a:r>
            <a:r>
              <a:rPr lang="sk-SK" sz="3000" i="1" dirty="0"/>
              <a:t>, slovníky), </a:t>
            </a:r>
          </a:p>
          <a:p>
            <a:pPr algn="just" fontAlgn="auto">
              <a:spcBef>
                <a:spcPts val="0"/>
              </a:spcBef>
              <a:spcAft>
                <a:spcPts val="0"/>
              </a:spcAft>
              <a:buFont typeface="Arial" pitchFamily="34" charset="0"/>
              <a:buChar char="•"/>
              <a:defRPr/>
            </a:pPr>
            <a:r>
              <a:rPr lang="sk-SK" sz="3000" i="1" dirty="0"/>
              <a:t>  </a:t>
            </a:r>
            <a:r>
              <a:rPr lang="sk-SK" sz="3000" b="1" i="1" dirty="0"/>
              <a:t>periodických publikácií </a:t>
            </a:r>
            <a:r>
              <a:rPr lang="sk-SK" sz="3000" i="1" dirty="0"/>
              <a:t>(odborné časopisy, noviny, ročenky, zborníky  vedeckých prác), </a:t>
            </a:r>
          </a:p>
          <a:p>
            <a:pPr algn="just" fontAlgn="auto">
              <a:spcBef>
                <a:spcPts val="0"/>
              </a:spcBef>
              <a:spcAft>
                <a:spcPts val="0"/>
              </a:spcAft>
              <a:buFont typeface="Arial" pitchFamily="34" charset="0"/>
              <a:buChar char="•"/>
              <a:defRPr/>
            </a:pPr>
            <a:r>
              <a:rPr lang="sk-SK" sz="3000" i="1" dirty="0"/>
              <a:t>  </a:t>
            </a:r>
            <a:r>
              <a:rPr lang="sk-SK" sz="3000" b="1" i="1" dirty="0"/>
              <a:t>špeciálnych druhov informačných prameňov </a:t>
            </a:r>
            <a:r>
              <a:rPr lang="sk-SK" sz="3000" i="1" dirty="0"/>
              <a:t>(patentová literatúra, normy technické a technologické, firemná literatúra, konferenčné materiály, výročné správy, cestovné správy, záverečné práce) a </a:t>
            </a:r>
          </a:p>
          <a:p>
            <a:pPr algn="just" fontAlgn="auto">
              <a:spcBef>
                <a:spcPts val="0"/>
              </a:spcBef>
              <a:spcAft>
                <a:spcPts val="0"/>
              </a:spcAft>
              <a:buFont typeface="Arial" pitchFamily="34" charset="0"/>
              <a:buChar char="•"/>
              <a:defRPr/>
            </a:pPr>
            <a:r>
              <a:rPr lang="sk-SK" sz="3000" i="1" dirty="0"/>
              <a:t>  </a:t>
            </a:r>
            <a:r>
              <a:rPr lang="sk-SK" sz="3000" b="1" i="1" dirty="0"/>
              <a:t>využívanie internetu</a:t>
            </a:r>
            <a:r>
              <a:rPr lang="sk-SK" sz="3000" i="1" dirty="0"/>
              <a:t>.</a:t>
            </a:r>
          </a:p>
        </p:txBody>
      </p:sp>
      <p:sp>
        <p:nvSpPr>
          <p:cNvPr id="7" name="Zaoblený obdĺžnik 8">
            <a:extLst>
              <a:ext uri="{FF2B5EF4-FFF2-40B4-BE49-F238E27FC236}">
                <a16:creationId xmlns:a16="http://schemas.microsoft.com/office/drawing/2014/main" id="{C0F5CA8E-7245-45FD-B245-FE25B6BF7A28}"/>
              </a:ext>
            </a:extLst>
          </p:cNvPr>
          <p:cNvSpPr/>
          <p:nvPr/>
        </p:nvSpPr>
        <p:spPr>
          <a:xfrm>
            <a:off x="247972" y="188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3. BIBLIOGRAFICKÝ PRIESKUM</a:t>
            </a:r>
          </a:p>
        </p:txBody>
      </p:sp>
    </p:spTree>
    <p:extLst>
      <p:ext uri="{BB962C8B-B14F-4D97-AF65-F5344CB8AC3E}">
        <p14:creationId xmlns:p14="http://schemas.microsoft.com/office/powerpoint/2010/main" val="5209731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220</a:t>
            </a:fld>
            <a:endParaRPr lang="sk-SK"/>
          </a:p>
        </p:txBody>
      </p:sp>
      <p:pic>
        <p:nvPicPr>
          <p:cNvPr id="5" name="Obrázok 4">
            <a:extLst>
              <a:ext uri="{FF2B5EF4-FFF2-40B4-BE49-F238E27FC236}">
                <a16:creationId xmlns:a16="http://schemas.microsoft.com/office/drawing/2014/main" id="{60A2CA28-51CC-4870-916C-D495C5BDEB83}"/>
              </a:ext>
            </a:extLst>
          </p:cNvPr>
          <p:cNvPicPr>
            <a:picLocks noChangeAspect="1"/>
          </p:cNvPicPr>
          <p:nvPr/>
        </p:nvPicPr>
        <p:blipFill>
          <a:blip r:embed="rId2"/>
          <a:stretch>
            <a:fillRect/>
          </a:stretch>
        </p:blipFill>
        <p:spPr>
          <a:xfrm>
            <a:off x="437320" y="1057639"/>
            <a:ext cx="10628243" cy="5157593"/>
          </a:xfrm>
          <a:prstGeom prst="rect">
            <a:avLst/>
          </a:prstGeom>
        </p:spPr>
      </p:pic>
      <p:cxnSp>
        <p:nvCxnSpPr>
          <p:cNvPr id="7" name="Rovná spojnica 6">
            <a:extLst>
              <a:ext uri="{FF2B5EF4-FFF2-40B4-BE49-F238E27FC236}">
                <a16:creationId xmlns:a16="http://schemas.microsoft.com/office/drawing/2014/main" id="{A4AFA5A2-3AA3-4717-8BE2-9B51ED645DFF}"/>
              </a:ext>
            </a:extLst>
          </p:cNvPr>
          <p:cNvCxnSpPr>
            <a:cxnSpLocks/>
          </p:cNvCxnSpPr>
          <p:nvPr/>
        </p:nvCxnSpPr>
        <p:spPr>
          <a:xfrm>
            <a:off x="847867" y="3261455"/>
            <a:ext cx="2664296" cy="201622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Rovná spojnica 9">
            <a:extLst>
              <a:ext uri="{FF2B5EF4-FFF2-40B4-BE49-F238E27FC236}">
                <a16:creationId xmlns:a16="http://schemas.microsoft.com/office/drawing/2014/main" id="{FAA6E600-00D5-429A-BC8F-E0B87942E056}"/>
              </a:ext>
            </a:extLst>
          </p:cNvPr>
          <p:cNvCxnSpPr>
            <a:cxnSpLocks/>
          </p:cNvCxnSpPr>
          <p:nvPr/>
        </p:nvCxnSpPr>
        <p:spPr>
          <a:xfrm flipH="1">
            <a:off x="843249" y="3261455"/>
            <a:ext cx="2664296" cy="201622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121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221</a:t>
            </a:fld>
            <a:endParaRPr lang="sk-SK"/>
          </a:p>
        </p:txBody>
      </p:sp>
      <p:pic>
        <p:nvPicPr>
          <p:cNvPr id="5" name="Picture 2">
            <a:extLst>
              <a:ext uri="{FF2B5EF4-FFF2-40B4-BE49-F238E27FC236}">
                <a16:creationId xmlns:a16="http://schemas.microsoft.com/office/drawing/2014/main" id="{C4E43666-EF21-42B7-9D21-8B0B82D40A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83972" y="2677739"/>
            <a:ext cx="8700066" cy="343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http://www.psychologos.ru/images/d/d6/Plach.jpg">
            <a:extLst>
              <a:ext uri="{FF2B5EF4-FFF2-40B4-BE49-F238E27FC236}">
                <a16:creationId xmlns:a16="http://schemas.microsoft.com/office/drawing/2014/main" id="{A821E37B-2BD7-4996-A1B4-1F4D51C676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8548" y="136525"/>
            <a:ext cx="3424622" cy="2179904"/>
          </a:xfrm>
          <a:prstGeom prst="rect">
            <a:avLst/>
          </a:prstGeom>
          <a:noFill/>
          <a:extLst>
            <a:ext uri="{909E8E84-426E-40DD-AFC4-6F175D3DCCD1}">
              <a14:hiddenFill xmlns:a14="http://schemas.microsoft.com/office/drawing/2010/main">
                <a:solidFill>
                  <a:srgbClr val="FFFFFF"/>
                </a:solidFill>
              </a14:hiddenFill>
            </a:ext>
          </a:extLst>
        </p:spPr>
      </p:pic>
      <p:sp>
        <p:nvSpPr>
          <p:cNvPr id="10" name="Obdĺžnik: zaoblené rohy 9">
            <a:extLst>
              <a:ext uri="{FF2B5EF4-FFF2-40B4-BE49-F238E27FC236}">
                <a16:creationId xmlns:a16="http://schemas.microsoft.com/office/drawing/2014/main" id="{6FF9AF12-7DE6-458E-861D-9B0D1B3E5433}"/>
              </a:ext>
            </a:extLst>
          </p:cNvPr>
          <p:cNvSpPr/>
          <p:nvPr/>
        </p:nvSpPr>
        <p:spPr>
          <a:xfrm>
            <a:off x="1988028" y="5465117"/>
            <a:ext cx="936104" cy="5040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1" name="Picture 4" descr="http://aseeker.typepad.com/.a/6a00e54eee0a9388330120a952d11a970b-pi">
            <a:extLst>
              <a:ext uri="{FF2B5EF4-FFF2-40B4-BE49-F238E27FC236}">
                <a16:creationId xmlns:a16="http://schemas.microsoft.com/office/drawing/2014/main" id="{5DAFBB4A-7BCC-4B2A-B0A0-A77D4533C8F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flipH="1">
            <a:off x="2564091" y="136525"/>
            <a:ext cx="1615555" cy="2179904"/>
          </a:xfrm>
          <a:prstGeom prst="rect">
            <a:avLst/>
          </a:prstGeom>
          <a:noFill/>
          <a:extLst>
            <a:ext uri="{909E8E84-426E-40DD-AFC4-6F175D3DCCD1}">
              <a14:hiddenFill xmlns:a14="http://schemas.microsoft.com/office/drawing/2010/main">
                <a:solidFill>
                  <a:srgbClr val="FFFFFF"/>
                </a:solidFill>
              </a14:hiddenFill>
            </a:ext>
          </a:extLst>
        </p:spPr>
      </p:pic>
      <p:sp>
        <p:nvSpPr>
          <p:cNvPr id="12" name="Obdĺžnik: zaoblené rohy 11">
            <a:extLst>
              <a:ext uri="{FF2B5EF4-FFF2-40B4-BE49-F238E27FC236}">
                <a16:creationId xmlns:a16="http://schemas.microsoft.com/office/drawing/2014/main" id="{76F146F4-6073-4DAD-8F04-6E70692C3E86}"/>
              </a:ext>
            </a:extLst>
          </p:cNvPr>
          <p:cNvSpPr/>
          <p:nvPr/>
        </p:nvSpPr>
        <p:spPr>
          <a:xfrm>
            <a:off x="7172604" y="5488632"/>
            <a:ext cx="1584176" cy="50405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59437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222</a:t>
            </a:fld>
            <a:endParaRPr lang="sk-SK"/>
          </a:p>
        </p:txBody>
      </p:sp>
      <p:pic>
        <p:nvPicPr>
          <p:cNvPr id="5" name="Picture 3">
            <a:extLst>
              <a:ext uri="{FF2B5EF4-FFF2-40B4-BE49-F238E27FC236}">
                <a16:creationId xmlns:a16="http://schemas.microsoft.com/office/drawing/2014/main" id="{A0F89027-D2D0-4575-9F1F-4E17910FDB9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54834" y="416745"/>
            <a:ext cx="7665874" cy="558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anandwils.files.wordpress.com/2011/05/shocked.png">
            <a:extLst>
              <a:ext uri="{FF2B5EF4-FFF2-40B4-BE49-F238E27FC236}">
                <a16:creationId xmlns:a16="http://schemas.microsoft.com/office/drawing/2014/main" id="{1044B795-07C8-4FC6-9297-F5C06BA5E6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 y="3397689"/>
            <a:ext cx="2244560" cy="2244560"/>
          </a:xfrm>
          <a:prstGeom prst="rect">
            <a:avLst/>
          </a:prstGeom>
          <a:noFill/>
          <a:extLst>
            <a:ext uri="{909E8E84-426E-40DD-AFC4-6F175D3DCCD1}">
              <a14:hiddenFill xmlns:a14="http://schemas.microsoft.com/office/drawing/2010/main">
                <a:solidFill>
                  <a:srgbClr val="FFFFFF"/>
                </a:solidFill>
              </a14:hiddenFill>
            </a:ext>
          </a:extLst>
        </p:spPr>
      </p:pic>
      <p:sp>
        <p:nvSpPr>
          <p:cNvPr id="10" name="Ovál 9">
            <a:extLst>
              <a:ext uri="{FF2B5EF4-FFF2-40B4-BE49-F238E27FC236}">
                <a16:creationId xmlns:a16="http://schemas.microsoft.com/office/drawing/2014/main" id="{D0527858-AB46-4EBD-94F4-34342427B567}"/>
              </a:ext>
            </a:extLst>
          </p:cNvPr>
          <p:cNvSpPr/>
          <p:nvPr/>
        </p:nvSpPr>
        <p:spPr>
          <a:xfrm>
            <a:off x="5976292" y="5642249"/>
            <a:ext cx="720080" cy="3600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0">
            <a:extLst>
              <a:ext uri="{FF2B5EF4-FFF2-40B4-BE49-F238E27FC236}">
                <a16:creationId xmlns:a16="http://schemas.microsoft.com/office/drawing/2014/main" id="{E60D48CE-0AEA-4373-A247-B58BDB98840F}"/>
              </a:ext>
            </a:extLst>
          </p:cNvPr>
          <p:cNvSpPr/>
          <p:nvPr/>
        </p:nvSpPr>
        <p:spPr>
          <a:xfrm>
            <a:off x="9144644" y="2761929"/>
            <a:ext cx="720080" cy="3600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2" name="Ovál 11">
            <a:extLst>
              <a:ext uri="{FF2B5EF4-FFF2-40B4-BE49-F238E27FC236}">
                <a16:creationId xmlns:a16="http://schemas.microsoft.com/office/drawing/2014/main" id="{1248BACD-09B3-4E4B-9175-079F80F97659}"/>
              </a:ext>
            </a:extLst>
          </p:cNvPr>
          <p:cNvSpPr/>
          <p:nvPr/>
        </p:nvSpPr>
        <p:spPr>
          <a:xfrm>
            <a:off x="7704484" y="3842049"/>
            <a:ext cx="720080" cy="36004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3" name="BlokTextu 12">
            <a:extLst>
              <a:ext uri="{FF2B5EF4-FFF2-40B4-BE49-F238E27FC236}">
                <a16:creationId xmlns:a16="http://schemas.microsoft.com/office/drawing/2014/main" id="{E910DB53-7CDF-4843-9467-899314624A6B}"/>
              </a:ext>
            </a:extLst>
          </p:cNvPr>
          <p:cNvSpPr txBox="1"/>
          <p:nvPr/>
        </p:nvSpPr>
        <p:spPr>
          <a:xfrm>
            <a:off x="315231" y="484675"/>
            <a:ext cx="11492456" cy="954107"/>
          </a:xfrm>
          <a:prstGeom prst="rect">
            <a:avLst/>
          </a:prstGeom>
          <a:solidFill>
            <a:srgbClr val="FFFF00"/>
          </a:solidFill>
        </p:spPr>
        <p:txBody>
          <a:bodyPr wrap="square" rtlCol="0">
            <a:spAutoFit/>
          </a:bodyPr>
          <a:lstStyle/>
          <a:p>
            <a:r>
              <a:rPr lang="sk-SK" sz="2800" b="1" dirty="0" err="1">
                <a:solidFill>
                  <a:srgbClr val="008000"/>
                </a:solidFill>
                <a:latin typeface="Times New Roman" panose="02020603050405020304" pitchFamily="18" charset="0"/>
                <a:cs typeface="Times New Roman" panose="02020603050405020304" pitchFamily="18" charset="0"/>
              </a:rPr>
              <a:t>KOTLER</a:t>
            </a:r>
            <a:r>
              <a:rPr lang="sk-SK" sz="2800" b="1" dirty="0">
                <a:solidFill>
                  <a:srgbClr val="008000"/>
                </a:solidFill>
                <a:latin typeface="Times New Roman" panose="02020603050405020304" pitchFamily="18" charset="0"/>
                <a:cs typeface="Times New Roman" panose="02020603050405020304" pitchFamily="18" charset="0"/>
              </a:rPr>
              <a:t>, P. 2007. </a:t>
            </a:r>
            <a:r>
              <a:rPr lang="sk-SK" sz="2800" b="1" i="1" dirty="0">
                <a:solidFill>
                  <a:srgbClr val="008000"/>
                </a:solidFill>
                <a:latin typeface="Times New Roman" panose="02020603050405020304" pitchFamily="18" charset="0"/>
                <a:cs typeface="Times New Roman" panose="02020603050405020304" pitchFamily="18" charset="0"/>
              </a:rPr>
              <a:t>Medzinárodní marketingový </a:t>
            </a:r>
            <a:r>
              <a:rPr lang="sk-SK" sz="2800" b="1" i="1" dirty="0" err="1">
                <a:solidFill>
                  <a:srgbClr val="008000"/>
                </a:solidFill>
                <a:latin typeface="Times New Roman" panose="02020603050405020304" pitchFamily="18" charset="0"/>
                <a:cs typeface="Times New Roman" panose="02020603050405020304" pitchFamily="18" charset="0"/>
              </a:rPr>
              <a:t>management</a:t>
            </a:r>
            <a:r>
              <a:rPr lang="sk-SK" sz="2800" b="1" i="1" dirty="0">
                <a:solidFill>
                  <a:srgbClr val="008000"/>
                </a:solidFill>
                <a:latin typeface="Times New Roman" panose="02020603050405020304" pitchFamily="18" charset="0"/>
                <a:cs typeface="Times New Roman" panose="02020603050405020304" pitchFamily="18" charset="0"/>
              </a:rPr>
              <a:t>. </a:t>
            </a:r>
            <a:r>
              <a:rPr lang="sk-SK" sz="2800" b="1" dirty="0">
                <a:solidFill>
                  <a:srgbClr val="008000"/>
                </a:solidFill>
                <a:latin typeface="Times New Roman" panose="02020603050405020304" pitchFamily="18" charset="0"/>
                <a:cs typeface="Times New Roman" panose="02020603050405020304" pitchFamily="18" charset="0"/>
              </a:rPr>
              <a:t>1. vyd. Brno : </a:t>
            </a:r>
            <a:r>
              <a:rPr lang="sk-SK" sz="2800" b="1" dirty="0" err="1">
                <a:solidFill>
                  <a:srgbClr val="008000"/>
                </a:solidFill>
                <a:latin typeface="Times New Roman" panose="02020603050405020304" pitchFamily="18" charset="0"/>
                <a:cs typeface="Times New Roman" panose="02020603050405020304" pitchFamily="18" charset="0"/>
              </a:rPr>
              <a:t>Computer</a:t>
            </a:r>
            <a:r>
              <a:rPr lang="sk-SK" sz="2800" b="1" dirty="0">
                <a:solidFill>
                  <a:srgbClr val="008000"/>
                </a:solidFill>
                <a:latin typeface="Times New Roman" panose="02020603050405020304" pitchFamily="18" charset="0"/>
                <a:cs typeface="Times New Roman" panose="02020603050405020304" pitchFamily="18" charset="0"/>
              </a:rPr>
              <a:t> Press, 2007. 720 s. ISBN 80-247-0016-6</a:t>
            </a:r>
          </a:p>
        </p:txBody>
      </p:sp>
    </p:spTree>
    <p:extLst>
      <p:ext uri="{BB962C8B-B14F-4D97-AF65-F5344CB8AC3E}">
        <p14:creationId xmlns:p14="http://schemas.microsoft.com/office/powerpoint/2010/main" val="211985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223</a:t>
            </a:fld>
            <a:endParaRPr lang="sk-SK"/>
          </a:p>
        </p:txBody>
      </p:sp>
      <p:pic>
        <p:nvPicPr>
          <p:cNvPr id="5" name="Picture 2" descr="http://cdn.cultofandroid.com/wp-content/uploads/2012/04/shock.jpg">
            <a:extLst>
              <a:ext uri="{FF2B5EF4-FFF2-40B4-BE49-F238E27FC236}">
                <a16:creationId xmlns:a16="http://schemas.microsoft.com/office/drawing/2014/main" id="{45A6AB04-EB4A-408D-856D-19AFD66D458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398712" y="2152749"/>
            <a:ext cx="996902" cy="13063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61B366B-FAE6-4A5C-B630-581BBDE576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14681" y="136525"/>
            <a:ext cx="7781925" cy="5886450"/>
          </a:xfrm>
          <a:prstGeom prst="rect">
            <a:avLst/>
          </a:prstGeom>
          <a:noFill/>
          <a:ln w="9525">
            <a:noFill/>
            <a:miter lim="800000"/>
            <a:headEnd/>
            <a:tailEnd/>
          </a:ln>
        </p:spPr>
      </p:pic>
      <p:cxnSp>
        <p:nvCxnSpPr>
          <p:cNvPr id="10" name="Rovná spojnica 9">
            <a:extLst>
              <a:ext uri="{FF2B5EF4-FFF2-40B4-BE49-F238E27FC236}">
                <a16:creationId xmlns:a16="http://schemas.microsoft.com/office/drawing/2014/main" id="{EFCCD58B-8EF5-44DA-88FD-B02BE6A47FAD}"/>
              </a:ext>
            </a:extLst>
          </p:cNvPr>
          <p:cNvCxnSpPr/>
          <p:nvPr/>
        </p:nvCxnSpPr>
        <p:spPr>
          <a:xfrm>
            <a:off x="3054896" y="1720701"/>
            <a:ext cx="6408712"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ovná spojnica 10">
            <a:extLst>
              <a:ext uri="{FF2B5EF4-FFF2-40B4-BE49-F238E27FC236}">
                <a16:creationId xmlns:a16="http://schemas.microsoft.com/office/drawing/2014/main" id="{A9B8FA4D-6F40-432D-8743-702D6E1F14FA}"/>
              </a:ext>
            </a:extLst>
          </p:cNvPr>
          <p:cNvCxnSpPr/>
          <p:nvPr/>
        </p:nvCxnSpPr>
        <p:spPr>
          <a:xfrm>
            <a:off x="8959552" y="2080741"/>
            <a:ext cx="1044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ovná spojnica 11">
            <a:extLst>
              <a:ext uri="{FF2B5EF4-FFF2-40B4-BE49-F238E27FC236}">
                <a16:creationId xmlns:a16="http://schemas.microsoft.com/office/drawing/2014/main" id="{4938F06C-037F-425A-8446-7575275A41AD}"/>
              </a:ext>
            </a:extLst>
          </p:cNvPr>
          <p:cNvCxnSpPr/>
          <p:nvPr/>
        </p:nvCxnSpPr>
        <p:spPr>
          <a:xfrm>
            <a:off x="3054896" y="2800821"/>
            <a:ext cx="1152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Rovná spojnica 12">
            <a:extLst>
              <a:ext uri="{FF2B5EF4-FFF2-40B4-BE49-F238E27FC236}">
                <a16:creationId xmlns:a16="http://schemas.microsoft.com/office/drawing/2014/main" id="{A50BDB92-A352-4828-8103-25CC79781BC5}"/>
              </a:ext>
            </a:extLst>
          </p:cNvPr>
          <p:cNvCxnSpPr/>
          <p:nvPr/>
        </p:nvCxnSpPr>
        <p:spPr>
          <a:xfrm>
            <a:off x="3054896" y="2440781"/>
            <a:ext cx="39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ovná spojnica 13">
            <a:extLst>
              <a:ext uri="{FF2B5EF4-FFF2-40B4-BE49-F238E27FC236}">
                <a16:creationId xmlns:a16="http://schemas.microsoft.com/office/drawing/2014/main" id="{2C9E866A-5593-4C5D-A2F0-8421CFD1228C}"/>
              </a:ext>
            </a:extLst>
          </p:cNvPr>
          <p:cNvCxnSpPr/>
          <p:nvPr/>
        </p:nvCxnSpPr>
        <p:spPr>
          <a:xfrm>
            <a:off x="6151240" y="2800821"/>
            <a:ext cx="468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ovná spojnica 14">
            <a:extLst>
              <a:ext uri="{FF2B5EF4-FFF2-40B4-BE49-F238E27FC236}">
                <a16:creationId xmlns:a16="http://schemas.microsoft.com/office/drawing/2014/main" id="{CF139606-DE72-48CE-AE77-821BB662EECB}"/>
              </a:ext>
            </a:extLst>
          </p:cNvPr>
          <p:cNvCxnSpPr/>
          <p:nvPr/>
        </p:nvCxnSpPr>
        <p:spPr>
          <a:xfrm>
            <a:off x="7231384" y="2800821"/>
            <a:ext cx="21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Rovná spojnica 15">
            <a:extLst>
              <a:ext uri="{FF2B5EF4-FFF2-40B4-BE49-F238E27FC236}">
                <a16:creationId xmlns:a16="http://schemas.microsoft.com/office/drawing/2014/main" id="{7598BB6B-6918-4575-A9B7-A772A0237404}"/>
              </a:ext>
            </a:extLst>
          </p:cNvPr>
          <p:cNvCxnSpPr/>
          <p:nvPr/>
        </p:nvCxnSpPr>
        <p:spPr>
          <a:xfrm>
            <a:off x="8887544" y="2800821"/>
            <a:ext cx="1152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Rovná spojnica 16">
            <a:extLst>
              <a:ext uri="{FF2B5EF4-FFF2-40B4-BE49-F238E27FC236}">
                <a16:creationId xmlns:a16="http://schemas.microsoft.com/office/drawing/2014/main" id="{20F200DF-E786-4D1C-B226-2A376A164CC9}"/>
              </a:ext>
            </a:extLst>
          </p:cNvPr>
          <p:cNvCxnSpPr/>
          <p:nvPr/>
        </p:nvCxnSpPr>
        <p:spPr>
          <a:xfrm>
            <a:off x="3091016" y="3520901"/>
            <a:ext cx="687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ovná spojnica 17">
            <a:extLst>
              <a:ext uri="{FF2B5EF4-FFF2-40B4-BE49-F238E27FC236}">
                <a16:creationId xmlns:a16="http://schemas.microsoft.com/office/drawing/2014/main" id="{1DD70618-2007-47D0-BC30-2B4688B73769}"/>
              </a:ext>
            </a:extLst>
          </p:cNvPr>
          <p:cNvCxnSpPr/>
          <p:nvPr/>
        </p:nvCxnSpPr>
        <p:spPr>
          <a:xfrm>
            <a:off x="6871320" y="3880941"/>
            <a:ext cx="21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Rovná spojnica 18">
            <a:extLst>
              <a:ext uri="{FF2B5EF4-FFF2-40B4-BE49-F238E27FC236}">
                <a16:creationId xmlns:a16="http://schemas.microsoft.com/office/drawing/2014/main" id="{CE750F76-CE43-4CFB-90BB-FEB02E743A00}"/>
              </a:ext>
            </a:extLst>
          </p:cNvPr>
          <p:cNvCxnSpPr/>
          <p:nvPr/>
        </p:nvCxnSpPr>
        <p:spPr>
          <a:xfrm>
            <a:off x="3054896" y="4529013"/>
            <a:ext cx="165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Rovná spojnica 19">
            <a:extLst>
              <a:ext uri="{FF2B5EF4-FFF2-40B4-BE49-F238E27FC236}">
                <a16:creationId xmlns:a16="http://schemas.microsoft.com/office/drawing/2014/main" id="{D63E1110-1942-4E33-8987-5E171DE519D3}"/>
              </a:ext>
            </a:extLst>
          </p:cNvPr>
          <p:cNvCxnSpPr/>
          <p:nvPr/>
        </p:nvCxnSpPr>
        <p:spPr>
          <a:xfrm>
            <a:off x="7663408" y="4533602"/>
            <a:ext cx="540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Rovná spojnica 20">
            <a:extLst>
              <a:ext uri="{FF2B5EF4-FFF2-40B4-BE49-F238E27FC236}">
                <a16:creationId xmlns:a16="http://schemas.microsoft.com/office/drawing/2014/main" id="{62FBF7F2-3A9A-46EF-97CD-3D821A4B77B7}"/>
              </a:ext>
            </a:extLst>
          </p:cNvPr>
          <p:cNvCxnSpPr/>
          <p:nvPr/>
        </p:nvCxnSpPr>
        <p:spPr>
          <a:xfrm>
            <a:off x="8365544" y="3880941"/>
            <a:ext cx="165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2" name="Rovná spojnica 21">
            <a:extLst>
              <a:ext uri="{FF2B5EF4-FFF2-40B4-BE49-F238E27FC236}">
                <a16:creationId xmlns:a16="http://schemas.microsoft.com/office/drawing/2014/main" id="{A8A482FF-CD83-4551-A347-1FBDF82C8AF1}"/>
              </a:ext>
            </a:extLst>
          </p:cNvPr>
          <p:cNvCxnSpPr/>
          <p:nvPr/>
        </p:nvCxnSpPr>
        <p:spPr>
          <a:xfrm>
            <a:off x="3540000" y="4889053"/>
            <a:ext cx="1584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Rovná spojnica 22">
            <a:extLst>
              <a:ext uri="{FF2B5EF4-FFF2-40B4-BE49-F238E27FC236}">
                <a16:creationId xmlns:a16="http://schemas.microsoft.com/office/drawing/2014/main" id="{E6654BB0-B284-4A74-A335-D6F2ADA9F229}"/>
              </a:ext>
            </a:extLst>
          </p:cNvPr>
          <p:cNvCxnSpPr/>
          <p:nvPr/>
        </p:nvCxnSpPr>
        <p:spPr>
          <a:xfrm>
            <a:off x="3054896" y="5249093"/>
            <a:ext cx="4680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Rovná spojnica 23">
            <a:extLst>
              <a:ext uri="{FF2B5EF4-FFF2-40B4-BE49-F238E27FC236}">
                <a16:creationId xmlns:a16="http://schemas.microsoft.com/office/drawing/2014/main" id="{7ACF3530-582A-49AA-AE79-C739D827170A}"/>
              </a:ext>
            </a:extLst>
          </p:cNvPr>
          <p:cNvCxnSpPr/>
          <p:nvPr/>
        </p:nvCxnSpPr>
        <p:spPr>
          <a:xfrm>
            <a:off x="9031584" y="4529013"/>
            <a:ext cx="21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5" name="Rovná spojnica 24">
            <a:extLst>
              <a:ext uri="{FF2B5EF4-FFF2-40B4-BE49-F238E27FC236}">
                <a16:creationId xmlns:a16="http://schemas.microsoft.com/office/drawing/2014/main" id="{F2BA8A2E-68BB-416D-8AA3-CD348E6D68FA}"/>
              </a:ext>
            </a:extLst>
          </p:cNvPr>
          <p:cNvCxnSpPr/>
          <p:nvPr/>
        </p:nvCxnSpPr>
        <p:spPr>
          <a:xfrm>
            <a:off x="5575200" y="5609133"/>
            <a:ext cx="216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Rovná spojnica 25">
            <a:extLst>
              <a:ext uri="{FF2B5EF4-FFF2-40B4-BE49-F238E27FC236}">
                <a16:creationId xmlns:a16="http://schemas.microsoft.com/office/drawing/2014/main" id="{2E2E93E3-EB74-4087-BEDD-FE38A5CC6BA4}"/>
              </a:ext>
            </a:extLst>
          </p:cNvPr>
          <p:cNvCxnSpPr/>
          <p:nvPr/>
        </p:nvCxnSpPr>
        <p:spPr>
          <a:xfrm>
            <a:off x="8455584" y="5609133"/>
            <a:ext cx="1584000"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27" name="BlokTextu 26">
            <a:extLst>
              <a:ext uri="{FF2B5EF4-FFF2-40B4-BE49-F238E27FC236}">
                <a16:creationId xmlns:a16="http://schemas.microsoft.com/office/drawing/2014/main" id="{8B23DE38-57A5-4154-934F-449BE58A764F}"/>
              </a:ext>
            </a:extLst>
          </p:cNvPr>
          <p:cNvSpPr txBox="1"/>
          <p:nvPr/>
        </p:nvSpPr>
        <p:spPr>
          <a:xfrm>
            <a:off x="349772" y="260244"/>
            <a:ext cx="11492456" cy="954107"/>
          </a:xfrm>
          <a:prstGeom prst="rect">
            <a:avLst/>
          </a:prstGeom>
          <a:solidFill>
            <a:srgbClr val="FFFF00"/>
          </a:solidFill>
        </p:spPr>
        <p:txBody>
          <a:bodyPr wrap="square" rtlCol="0">
            <a:spAutoFit/>
          </a:bodyPr>
          <a:lstStyle/>
          <a:p>
            <a:r>
              <a:rPr lang="sk-SK" sz="2800" b="1" dirty="0">
                <a:solidFill>
                  <a:srgbClr val="008000"/>
                </a:solidFill>
                <a:latin typeface="Times New Roman" panose="02020603050405020304" pitchFamily="18" charset="0"/>
                <a:cs typeface="Times New Roman" panose="02020603050405020304" pitchFamily="18" charset="0"/>
              </a:rPr>
              <a:t>GRÚŇ, Ľ. a kol. 2005. </a:t>
            </a:r>
            <a:r>
              <a:rPr lang="sk-SK" sz="2800" b="1" i="1" dirty="0">
                <a:solidFill>
                  <a:srgbClr val="008000"/>
                </a:solidFill>
                <a:latin typeface="Times New Roman" panose="02020603050405020304" pitchFamily="18" charset="0"/>
                <a:cs typeface="Times New Roman" panose="02020603050405020304" pitchFamily="18" charset="0"/>
              </a:rPr>
              <a:t>Samospráva ako súčasť verejnej správy. </a:t>
            </a:r>
            <a:r>
              <a:rPr lang="sk-SK" sz="2800" b="1" dirty="0">
                <a:solidFill>
                  <a:srgbClr val="008000"/>
                </a:solidFill>
                <a:latin typeface="Times New Roman" panose="02020603050405020304" pitchFamily="18" charset="0"/>
                <a:cs typeface="Times New Roman" panose="02020603050405020304" pitchFamily="18" charset="0"/>
              </a:rPr>
              <a:t>Bratislava : </a:t>
            </a:r>
            <a:r>
              <a:rPr lang="sk-SK" sz="2800" b="1" dirty="0" err="1">
                <a:solidFill>
                  <a:srgbClr val="008000"/>
                </a:solidFill>
                <a:latin typeface="Times New Roman" panose="02020603050405020304" pitchFamily="18" charset="0"/>
                <a:cs typeface="Times New Roman" panose="02020603050405020304" pitchFamily="18" charset="0"/>
              </a:rPr>
              <a:t>Eurounion</a:t>
            </a:r>
            <a:r>
              <a:rPr lang="sk-SK" sz="2800" b="1" dirty="0">
                <a:solidFill>
                  <a:srgbClr val="008000"/>
                </a:solidFill>
                <a:latin typeface="Times New Roman" panose="02020603050405020304" pitchFamily="18" charset="0"/>
                <a:cs typeface="Times New Roman" panose="02020603050405020304" pitchFamily="18" charset="0"/>
              </a:rPr>
              <a:t>, 2005. 122 s. ISBN 80-88984-82-3</a:t>
            </a:r>
          </a:p>
        </p:txBody>
      </p:sp>
    </p:spTree>
    <p:extLst>
      <p:ext uri="{BB962C8B-B14F-4D97-AF65-F5344CB8AC3E}">
        <p14:creationId xmlns:p14="http://schemas.microsoft.com/office/powerpoint/2010/main" val="74319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224</a:t>
            </a:fld>
            <a:endParaRPr lang="sk-SK"/>
          </a:p>
        </p:txBody>
      </p:sp>
      <p:pic>
        <p:nvPicPr>
          <p:cNvPr id="5" name="Picture 3">
            <a:extLst>
              <a:ext uri="{FF2B5EF4-FFF2-40B4-BE49-F238E27FC236}">
                <a16:creationId xmlns:a16="http://schemas.microsoft.com/office/drawing/2014/main" id="{58AC6BBF-A1F8-4940-9688-F03473AE35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2307" y="277720"/>
            <a:ext cx="10077305" cy="5419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ázok 6">
            <a:extLst>
              <a:ext uri="{FF2B5EF4-FFF2-40B4-BE49-F238E27FC236}">
                <a16:creationId xmlns:a16="http://schemas.microsoft.com/office/drawing/2014/main" id="{2ADDB145-7C71-461F-B9F1-E23B533916A1}"/>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0528" y="3775586"/>
            <a:ext cx="3564220" cy="2499131"/>
          </a:xfrm>
          <a:prstGeom prst="rect">
            <a:avLst/>
          </a:prstGeom>
        </p:spPr>
      </p:pic>
    </p:spTree>
    <p:extLst>
      <p:ext uri="{BB962C8B-B14F-4D97-AF65-F5344CB8AC3E}">
        <p14:creationId xmlns:p14="http://schemas.microsoft.com/office/powerpoint/2010/main" val="143785970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225</a:t>
            </a:fld>
            <a:endParaRPr lang="sk-SK"/>
          </a:p>
        </p:txBody>
      </p:sp>
      <p:pic>
        <p:nvPicPr>
          <p:cNvPr id="10" name="Obrázok 9">
            <a:extLst>
              <a:ext uri="{FF2B5EF4-FFF2-40B4-BE49-F238E27FC236}">
                <a16:creationId xmlns:a16="http://schemas.microsoft.com/office/drawing/2014/main" id="{4998B033-3DA4-41C3-AE15-1042656EEE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934" y="1515499"/>
            <a:ext cx="11954131" cy="4380271"/>
          </a:xfrm>
          <a:prstGeom prst="rect">
            <a:avLst/>
          </a:prstGeom>
          <a:ln>
            <a:noFill/>
          </a:ln>
          <a:effectLst>
            <a:outerShdw blurRad="292100" dist="139700" dir="2700000" algn="tl" rotWithShape="0">
              <a:srgbClr val="333333">
                <a:alpha val="65000"/>
              </a:srgbClr>
            </a:outerShdw>
          </a:effectLst>
        </p:spPr>
      </p:pic>
      <p:pic>
        <p:nvPicPr>
          <p:cNvPr id="11" name="Obrázok 10">
            <a:extLst>
              <a:ext uri="{FF2B5EF4-FFF2-40B4-BE49-F238E27FC236}">
                <a16:creationId xmlns:a16="http://schemas.microsoft.com/office/drawing/2014/main" id="{145158A9-C00A-43DD-A637-B4C6C064AECC}"/>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39324" y="3313739"/>
            <a:ext cx="801605" cy="783790"/>
          </a:xfrm>
          <a:prstGeom prst="rect">
            <a:avLst/>
          </a:prstGeom>
        </p:spPr>
      </p:pic>
      <p:pic>
        <p:nvPicPr>
          <p:cNvPr id="12" name="Obrázok 11">
            <a:extLst>
              <a:ext uri="{FF2B5EF4-FFF2-40B4-BE49-F238E27FC236}">
                <a16:creationId xmlns:a16="http://schemas.microsoft.com/office/drawing/2014/main" id="{7214AF70-4367-4C28-80ED-10F51FE69F65}"/>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54590" y="3935924"/>
            <a:ext cx="801605" cy="783790"/>
          </a:xfrm>
          <a:prstGeom prst="rect">
            <a:avLst/>
          </a:prstGeom>
        </p:spPr>
      </p:pic>
    </p:spTree>
    <p:extLst>
      <p:ext uri="{BB962C8B-B14F-4D97-AF65-F5344CB8AC3E}">
        <p14:creationId xmlns:p14="http://schemas.microsoft.com/office/powerpoint/2010/main" val="38646789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199" y="2268537"/>
            <a:ext cx="10723685" cy="1855788"/>
          </a:xfrm>
          <a:noFill/>
        </p:spPr>
        <p:txBody>
          <a:bodyPr>
            <a:normAutofit/>
          </a:bodyPr>
          <a:lstStyle/>
          <a:p>
            <a:r>
              <a:rPr lang="sk-SK" dirty="0"/>
              <a:t>Kontrola originality záverečnej práce</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226</a:t>
            </a:fld>
            <a:endParaRPr lang="sk-SK"/>
          </a:p>
        </p:txBody>
      </p:sp>
    </p:spTree>
    <p:extLst>
      <p:ext uri="{BB962C8B-B14F-4D97-AF65-F5344CB8AC3E}">
        <p14:creationId xmlns:p14="http://schemas.microsoft.com/office/powerpoint/2010/main" val="100258507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227</a:t>
            </a:fld>
            <a:endParaRPr lang="sk-SK"/>
          </a:p>
        </p:txBody>
      </p:sp>
      <p:sp>
        <p:nvSpPr>
          <p:cNvPr id="13" name="Podnadpis 2">
            <a:extLst>
              <a:ext uri="{FF2B5EF4-FFF2-40B4-BE49-F238E27FC236}">
                <a16:creationId xmlns:a16="http://schemas.microsoft.com/office/drawing/2014/main" id="{9B6D56E1-8355-4AC7-B493-CD05B729A6E3}"/>
              </a:ext>
            </a:extLst>
          </p:cNvPr>
          <p:cNvSpPr txBox="1">
            <a:spLocks/>
          </p:cNvSpPr>
          <p:nvPr/>
        </p:nvSpPr>
        <p:spPr bwMode="auto">
          <a:xfrm>
            <a:off x="525532" y="1480413"/>
            <a:ext cx="10513529" cy="3897173"/>
          </a:xfrm>
          <a:prstGeom prst="rect">
            <a:avLst/>
          </a:prstGeom>
          <a:noFill/>
          <a:ln w="9525">
            <a:noFill/>
            <a:miter lim="800000"/>
            <a:headEnd/>
            <a:tailEnd/>
          </a:ln>
        </p:spPr>
        <p:txBody>
          <a:bodyPr/>
          <a:lstStyle/>
          <a:p>
            <a:pPr marL="361950" indent="-361950" algn="just">
              <a:buFont typeface="Arial" pitchFamily="34" charset="0"/>
              <a:buChar char="•"/>
              <a:defRPr/>
            </a:pPr>
            <a:r>
              <a:rPr lang="sk-SK" sz="4800" dirty="0">
                <a:latin typeface="Calibri" pitchFamily="34" charset="0"/>
              </a:rPr>
              <a:t>Metodické usmernenie </a:t>
            </a:r>
            <a:r>
              <a:rPr lang="sk-SK" sz="4800" dirty="0" err="1">
                <a:latin typeface="Calibri" pitchFamily="34" charset="0"/>
              </a:rPr>
              <a:t>MŠVVaŠ</a:t>
            </a:r>
            <a:r>
              <a:rPr lang="sk-SK" sz="4800" dirty="0">
                <a:latin typeface="Calibri" pitchFamily="34" charset="0"/>
              </a:rPr>
              <a:t> SR č. 56/2011 o náležitostiach záverečných prác, ich bibliografickej registrácii, uchovávaní a sprístupňovaní</a:t>
            </a:r>
          </a:p>
          <a:p>
            <a:pPr marL="361950" indent="-361950" algn="just">
              <a:buFont typeface="Arial" pitchFamily="34" charset="0"/>
              <a:buChar char="•"/>
              <a:defRPr/>
            </a:pPr>
            <a:r>
              <a:rPr lang="sk-SK" sz="4800" dirty="0">
                <a:latin typeface="Calibri" pitchFamily="34" charset="0"/>
              </a:rPr>
              <a:t>Porušenie autorského zákona</a:t>
            </a:r>
          </a:p>
        </p:txBody>
      </p:sp>
    </p:spTree>
    <p:extLst>
      <p:ext uri="{BB962C8B-B14F-4D97-AF65-F5344CB8AC3E}">
        <p14:creationId xmlns:p14="http://schemas.microsoft.com/office/powerpoint/2010/main" val="394627453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228</a:t>
            </a:fld>
            <a:endParaRPr lang="sk-SK"/>
          </a:p>
        </p:txBody>
      </p:sp>
      <p:sp>
        <p:nvSpPr>
          <p:cNvPr id="5" name="BlokTextu 4">
            <a:extLst>
              <a:ext uri="{FF2B5EF4-FFF2-40B4-BE49-F238E27FC236}">
                <a16:creationId xmlns:a16="http://schemas.microsoft.com/office/drawing/2014/main" id="{F8B222C7-5C1A-4009-823D-7AF0A9397461}"/>
              </a:ext>
            </a:extLst>
          </p:cNvPr>
          <p:cNvSpPr txBox="1"/>
          <p:nvPr/>
        </p:nvSpPr>
        <p:spPr>
          <a:xfrm>
            <a:off x="357673" y="1414533"/>
            <a:ext cx="11476654" cy="4524315"/>
          </a:xfrm>
          <a:prstGeom prst="rect">
            <a:avLst/>
          </a:prstGeom>
          <a:noFill/>
        </p:spPr>
        <p:txBody>
          <a:bodyPr wrap="square" rtlCol="0">
            <a:spAutoFit/>
          </a:bodyPr>
          <a:lstStyle/>
          <a:p>
            <a:pPr algn="just"/>
            <a:r>
              <a:rPr lang="sk-SK" sz="3200" b="1" dirty="0">
                <a:solidFill>
                  <a:srgbClr val="FF0000"/>
                </a:solidFill>
              </a:rPr>
              <a:t>Plagiát</a:t>
            </a:r>
            <a:r>
              <a:rPr lang="sk-SK" sz="3200" dirty="0"/>
              <a:t> je nedovolené napodobenie, preberanie umeleckého alebo vedeckého diela bez uvedenia vzoru alebo autora; kópia cudzieho diela vydávaná za vlastnú bez priznania sa k predlohe.</a:t>
            </a:r>
          </a:p>
          <a:p>
            <a:pPr algn="just"/>
            <a:endParaRPr lang="sk-SK" sz="3200" dirty="0"/>
          </a:p>
          <a:p>
            <a:pPr algn="just"/>
            <a:r>
              <a:rPr lang="sk-SK" sz="3200" b="1" dirty="0">
                <a:solidFill>
                  <a:srgbClr val="FF0000"/>
                </a:solidFill>
              </a:rPr>
              <a:t>Plagiátorstvo</a:t>
            </a:r>
            <a:r>
              <a:rPr lang="sk-SK" sz="3200" dirty="0"/>
              <a:t> je potom nedovolené používanie cudzích publikovaných i nepublikovaných myšlienok, formulácií, poznatkov, výsledkov bádania alebo iných výsledkov tvorivej práce, ako aj ilustrácií, tabuliek, fotografií bez referencie.</a:t>
            </a:r>
          </a:p>
        </p:txBody>
      </p:sp>
    </p:spTree>
    <p:extLst>
      <p:ext uri="{BB962C8B-B14F-4D97-AF65-F5344CB8AC3E}">
        <p14:creationId xmlns:p14="http://schemas.microsoft.com/office/powerpoint/2010/main" val="342830273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229</a:t>
            </a:fld>
            <a:endParaRPr lang="sk-SK"/>
          </a:p>
        </p:txBody>
      </p:sp>
      <p:sp>
        <p:nvSpPr>
          <p:cNvPr id="5" name="BlokTextu 2">
            <a:extLst>
              <a:ext uri="{FF2B5EF4-FFF2-40B4-BE49-F238E27FC236}">
                <a16:creationId xmlns:a16="http://schemas.microsoft.com/office/drawing/2014/main" id="{0A8EA8D4-2894-4EDC-ADE2-287F1BCADEC2}"/>
              </a:ext>
            </a:extLst>
          </p:cNvPr>
          <p:cNvSpPr txBox="1">
            <a:spLocks noChangeArrowheads="1"/>
          </p:cNvSpPr>
          <p:nvPr/>
        </p:nvSpPr>
        <p:spPr bwMode="auto">
          <a:xfrm>
            <a:off x="2723118" y="-111191"/>
            <a:ext cx="7272808" cy="1446212"/>
          </a:xfrm>
          <a:prstGeom prst="rect">
            <a:avLst/>
          </a:prstGeom>
          <a:noFill/>
          <a:ln w="9525">
            <a:noFill/>
            <a:miter lim="800000"/>
            <a:headEnd/>
            <a:tailEnd/>
          </a:ln>
        </p:spPr>
        <p:txBody>
          <a:bodyPr wrap="square">
            <a:spAutoFit/>
          </a:bodyPr>
          <a:lstStyle/>
          <a:p>
            <a:pPr algn="ctr"/>
            <a:r>
              <a:rPr lang="sk-SK" sz="8800" b="1" dirty="0" err="1">
                <a:solidFill>
                  <a:srgbClr val="008000"/>
                </a:solidFill>
                <a:latin typeface="Calibri" pitchFamily="34" charset="0"/>
              </a:rPr>
              <a:t>www.crzp.sk</a:t>
            </a:r>
            <a:endParaRPr lang="sk-SK" sz="6000" b="1" dirty="0">
              <a:solidFill>
                <a:srgbClr val="008000"/>
              </a:solidFill>
              <a:latin typeface="Calibri" pitchFamily="34" charset="0"/>
            </a:endParaRPr>
          </a:p>
        </p:txBody>
      </p:sp>
      <p:pic>
        <p:nvPicPr>
          <p:cNvPr id="7" name="Obrázok 6">
            <a:extLst>
              <a:ext uri="{FF2B5EF4-FFF2-40B4-BE49-F238E27FC236}">
                <a16:creationId xmlns:a16="http://schemas.microsoft.com/office/drawing/2014/main" id="{2DD315D9-46A0-4046-84DC-DEA0C02F79A6}"/>
              </a:ext>
            </a:extLst>
          </p:cNvPr>
          <p:cNvPicPr>
            <a:picLocks noChangeAspect="1"/>
          </p:cNvPicPr>
          <p:nvPr/>
        </p:nvPicPr>
        <p:blipFill>
          <a:blip r:embed="rId2"/>
          <a:stretch>
            <a:fillRect/>
          </a:stretch>
        </p:blipFill>
        <p:spPr>
          <a:xfrm>
            <a:off x="1751518" y="1263013"/>
            <a:ext cx="8460432" cy="4839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2039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a:t>
            </a:fld>
            <a:endParaRPr lang="sk-SK"/>
          </a:p>
        </p:txBody>
      </p:sp>
      <p:sp>
        <p:nvSpPr>
          <p:cNvPr id="5" name="Obdĺžnik 4">
            <a:extLst>
              <a:ext uri="{FF2B5EF4-FFF2-40B4-BE49-F238E27FC236}">
                <a16:creationId xmlns:a16="http://schemas.microsoft.com/office/drawing/2014/main" id="{A6A62E00-A9AD-4373-83B7-0078883C9684}"/>
              </a:ext>
            </a:extLst>
          </p:cNvPr>
          <p:cNvSpPr/>
          <p:nvPr/>
        </p:nvSpPr>
        <p:spPr>
          <a:xfrm>
            <a:off x="182655" y="308618"/>
            <a:ext cx="10728599" cy="1015663"/>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knižné publikácie </a:t>
            </a:r>
            <a:r>
              <a:rPr lang="sk-SK" sz="3000" i="1" dirty="0">
                <a:solidFill>
                  <a:schemeClr val="bg1"/>
                </a:solidFill>
              </a:rPr>
              <a:t>(monografie, učebnice, príručky, encyklopédie, slovníky), </a:t>
            </a:r>
          </a:p>
        </p:txBody>
      </p:sp>
      <p:pic>
        <p:nvPicPr>
          <p:cNvPr id="10" name="Obrázok 9">
            <a:extLst>
              <a:ext uri="{FF2B5EF4-FFF2-40B4-BE49-F238E27FC236}">
                <a16:creationId xmlns:a16="http://schemas.microsoft.com/office/drawing/2014/main" id="{6ED36341-7274-413E-BD85-FF4DADBB22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655" y="1477515"/>
            <a:ext cx="2381288" cy="3372668"/>
          </a:xfrm>
          <a:prstGeom prst="rect">
            <a:avLst/>
          </a:prstGeom>
          <a:ln>
            <a:noFill/>
          </a:ln>
          <a:effectLst>
            <a:outerShdw blurRad="292100" dist="139700" dir="2700000" algn="tl" rotWithShape="0">
              <a:srgbClr val="333333">
                <a:alpha val="65000"/>
              </a:srgbClr>
            </a:outerShdw>
          </a:effectLst>
        </p:spPr>
      </p:pic>
      <p:pic>
        <p:nvPicPr>
          <p:cNvPr id="11" name="Obrázok 10">
            <a:extLst>
              <a:ext uri="{FF2B5EF4-FFF2-40B4-BE49-F238E27FC236}">
                <a16:creationId xmlns:a16="http://schemas.microsoft.com/office/drawing/2014/main" id="{7CCFBDCA-D049-4676-883E-D181E54355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90847" y="2830448"/>
            <a:ext cx="2381104" cy="3372668"/>
          </a:xfrm>
          <a:prstGeom prst="rect">
            <a:avLst/>
          </a:prstGeom>
          <a:ln>
            <a:noFill/>
          </a:ln>
          <a:effectLst>
            <a:outerShdw blurRad="292100" dist="139700" dir="2700000" algn="tl" rotWithShape="0">
              <a:srgbClr val="333333">
                <a:alpha val="65000"/>
              </a:srgbClr>
            </a:outerShdw>
          </a:effectLst>
        </p:spPr>
      </p:pic>
      <p:pic>
        <p:nvPicPr>
          <p:cNvPr id="13" name="Obrázok 12" descr="Obrázok, na ktorom je text&#10;&#10;Automaticky generovaný popis">
            <a:extLst>
              <a:ext uri="{FF2B5EF4-FFF2-40B4-BE49-F238E27FC236}">
                <a16:creationId xmlns:a16="http://schemas.microsoft.com/office/drawing/2014/main" id="{F2EDB0A9-1A64-4E36-A3E7-451DE67975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6389" y="1477515"/>
            <a:ext cx="2387216" cy="3372668"/>
          </a:xfrm>
          <a:prstGeom prst="rect">
            <a:avLst/>
          </a:prstGeom>
          <a:ln>
            <a:noFill/>
          </a:ln>
          <a:effectLst>
            <a:outerShdw blurRad="292100" dist="139700" dir="2700000" algn="tl" rotWithShape="0">
              <a:srgbClr val="333333">
                <a:alpha val="65000"/>
              </a:srgbClr>
            </a:outerShdw>
          </a:effectLst>
        </p:spPr>
      </p:pic>
      <p:pic>
        <p:nvPicPr>
          <p:cNvPr id="17" name="Obrázok 16">
            <a:extLst>
              <a:ext uri="{FF2B5EF4-FFF2-40B4-BE49-F238E27FC236}">
                <a16:creationId xmlns:a16="http://schemas.microsoft.com/office/drawing/2014/main" id="{110DF568-68FE-416F-AA3B-B039C1DF37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64161" y="1477515"/>
            <a:ext cx="2445184" cy="3372668"/>
          </a:xfrm>
          <a:prstGeom prst="rect">
            <a:avLst/>
          </a:prstGeom>
          <a:ln>
            <a:noFill/>
          </a:ln>
          <a:effectLst>
            <a:outerShdw blurRad="292100" dist="139700" dir="2700000" algn="tl" rotWithShape="0">
              <a:srgbClr val="333333">
                <a:alpha val="65000"/>
              </a:srgbClr>
            </a:outerShdw>
          </a:effectLst>
        </p:spPr>
      </p:pic>
      <p:pic>
        <p:nvPicPr>
          <p:cNvPr id="19" name="Obrázok 18">
            <a:extLst>
              <a:ext uri="{FF2B5EF4-FFF2-40B4-BE49-F238E27FC236}">
                <a16:creationId xmlns:a16="http://schemas.microsoft.com/office/drawing/2014/main" id="{A5A88743-8F9D-4E09-9A06-6E33CC2799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2507" y="2830448"/>
            <a:ext cx="2376677" cy="3372668"/>
          </a:xfrm>
          <a:prstGeom prst="rect">
            <a:avLst/>
          </a:prstGeom>
        </p:spPr>
      </p:pic>
    </p:spTree>
    <p:extLst>
      <p:ext uri="{BB962C8B-B14F-4D97-AF65-F5344CB8AC3E}">
        <p14:creationId xmlns:p14="http://schemas.microsoft.com/office/powerpoint/2010/main" val="213508828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230</a:t>
            </a:fld>
            <a:endParaRPr lang="sk-SK"/>
          </a:p>
        </p:txBody>
      </p:sp>
      <p:pic>
        <p:nvPicPr>
          <p:cNvPr id="5" name="Obrázok 4">
            <a:extLst>
              <a:ext uri="{FF2B5EF4-FFF2-40B4-BE49-F238E27FC236}">
                <a16:creationId xmlns:a16="http://schemas.microsoft.com/office/drawing/2014/main" id="{97C92B94-9348-482A-8F72-6863C3D161B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6536" y="40772"/>
            <a:ext cx="4628481" cy="6858000"/>
          </a:xfrm>
          <a:prstGeom prst="rect">
            <a:avLst/>
          </a:prstGeom>
        </p:spPr>
      </p:pic>
      <p:sp>
        <p:nvSpPr>
          <p:cNvPr id="10" name="Bublina reči: oválna 9">
            <a:extLst>
              <a:ext uri="{FF2B5EF4-FFF2-40B4-BE49-F238E27FC236}">
                <a16:creationId xmlns:a16="http://schemas.microsoft.com/office/drawing/2014/main" id="{E8465836-0DEE-425D-8C77-A5C868430609}"/>
              </a:ext>
            </a:extLst>
          </p:cNvPr>
          <p:cNvSpPr/>
          <p:nvPr/>
        </p:nvSpPr>
        <p:spPr>
          <a:xfrm>
            <a:off x="3753678" y="4523003"/>
            <a:ext cx="5053542" cy="1408926"/>
          </a:xfrm>
          <a:prstGeom prst="wedgeEllipseCallout">
            <a:avLst>
              <a:gd name="adj1" fmla="val -30493"/>
              <a:gd name="adj2" fmla="val -60521"/>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sk-SK" sz="2200" b="1" dirty="0"/>
              <a:t>41,83 % z uvedenej práce sa nachádza v predloženej práci</a:t>
            </a:r>
          </a:p>
        </p:txBody>
      </p:sp>
      <p:pic>
        <p:nvPicPr>
          <p:cNvPr id="11" name="Obrázok 10">
            <a:extLst>
              <a:ext uri="{FF2B5EF4-FFF2-40B4-BE49-F238E27FC236}">
                <a16:creationId xmlns:a16="http://schemas.microsoft.com/office/drawing/2014/main" id="{7CD2782D-3627-4274-993A-B45BE47C25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815" y="105194"/>
            <a:ext cx="7996585" cy="3093367"/>
          </a:xfrm>
          <a:prstGeom prst="rect">
            <a:avLst/>
          </a:prstGeom>
        </p:spPr>
      </p:pic>
      <p:sp>
        <p:nvSpPr>
          <p:cNvPr id="7" name="Bublina reči: oválna 6">
            <a:extLst>
              <a:ext uri="{FF2B5EF4-FFF2-40B4-BE49-F238E27FC236}">
                <a16:creationId xmlns:a16="http://schemas.microsoft.com/office/drawing/2014/main" id="{8FCE8281-B07D-4807-9B94-6EB6E2F64854}"/>
              </a:ext>
            </a:extLst>
          </p:cNvPr>
          <p:cNvSpPr/>
          <p:nvPr/>
        </p:nvSpPr>
        <p:spPr>
          <a:xfrm>
            <a:off x="6761922" y="2610158"/>
            <a:ext cx="5053542" cy="1584176"/>
          </a:xfrm>
          <a:prstGeom prst="wedgeEllipseCallout">
            <a:avLst>
              <a:gd name="adj1" fmla="val -30493"/>
              <a:gd name="adj2" fmla="val -60521"/>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sk-SK" sz="2200" b="1" dirty="0"/>
              <a:t>59,50 % predloženej práce sa nachádza v rôznych zdrojoch v </a:t>
            </a:r>
            <a:r>
              <a:rPr lang="sk-SK" sz="2200" b="1" dirty="0" err="1"/>
              <a:t>CRZP</a:t>
            </a:r>
            <a:endParaRPr lang="sk-SK" sz="2200" b="1" dirty="0"/>
          </a:p>
        </p:txBody>
      </p:sp>
    </p:spTree>
    <p:extLst>
      <p:ext uri="{BB962C8B-B14F-4D97-AF65-F5344CB8AC3E}">
        <p14:creationId xmlns:p14="http://schemas.microsoft.com/office/powerpoint/2010/main" val="97719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231</a:t>
            </a:fld>
            <a:endParaRPr lang="sk-SK"/>
          </a:p>
        </p:txBody>
      </p:sp>
      <p:pic>
        <p:nvPicPr>
          <p:cNvPr id="5" name="Obrázok 4">
            <a:extLst>
              <a:ext uri="{FF2B5EF4-FFF2-40B4-BE49-F238E27FC236}">
                <a16:creationId xmlns:a16="http://schemas.microsoft.com/office/drawing/2014/main" id="{0AA83C46-9030-44F9-B18C-329B69F078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55980" y="40772"/>
            <a:ext cx="4628481" cy="6165304"/>
          </a:xfrm>
          <a:prstGeom prst="rect">
            <a:avLst/>
          </a:prstGeom>
        </p:spPr>
      </p:pic>
      <p:sp>
        <p:nvSpPr>
          <p:cNvPr id="7" name="BlokTextu 6">
            <a:extLst>
              <a:ext uri="{FF2B5EF4-FFF2-40B4-BE49-F238E27FC236}">
                <a16:creationId xmlns:a16="http://schemas.microsoft.com/office/drawing/2014/main" id="{A29D4E79-8C23-4475-8672-5695AC1E2259}"/>
              </a:ext>
            </a:extLst>
          </p:cNvPr>
          <p:cNvSpPr txBox="1"/>
          <p:nvPr/>
        </p:nvSpPr>
        <p:spPr>
          <a:xfrm>
            <a:off x="6680516" y="1873397"/>
            <a:ext cx="3907971" cy="4185761"/>
          </a:xfrm>
          <a:prstGeom prst="rect">
            <a:avLst/>
          </a:prstGeom>
          <a:solidFill>
            <a:srgbClr val="FF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endParaRPr lang="sk-SK" sz="1200" b="1" dirty="0">
              <a:solidFill>
                <a:schemeClr val="bg1"/>
              </a:solidFill>
              <a:latin typeface="+mj-lt"/>
            </a:endParaRPr>
          </a:p>
          <a:p>
            <a:pPr algn="ctr"/>
            <a:r>
              <a:rPr lang="sk-SK" sz="2400" b="1">
                <a:solidFill>
                  <a:schemeClr val="bg1"/>
                </a:solidFill>
                <a:latin typeface="+mj-lt"/>
              </a:rPr>
              <a:t>2023/2024</a:t>
            </a:r>
            <a:endParaRPr lang="sk-SK" sz="2400" b="1" dirty="0">
              <a:solidFill>
                <a:schemeClr val="bg1"/>
              </a:solidFill>
              <a:latin typeface="+mj-lt"/>
            </a:endParaRPr>
          </a:p>
          <a:p>
            <a:pPr algn="ctr"/>
            <a:endParaRPr lang="sk-SK" sz="2400" dirty="0">
              <a:solidFill>
                <a:schemeClr val="bg1"/>
              </a:solidFill>
              <a:latin typeface="+mj-lt"/>
            </a:endParaRPr>
          </a:p>
          <a:p>
            <a:pPr algn="ctr"/>
            <a:r>
              <a:rPr lang="sk-SK" sz="2400" dirty="0">
                <a:solidFill>
                  <a:schemeClr val="bg1"/>
                </a:solidFill>
                <a:latin typeface="+mj-lt"/>
              </a:rPr>
              <a:t>BAKALÁRSKA PRÁCA:</a:t>
            </a:r>
          </a:p>
          <a:p>
            <a:pPr algn="ctr"/>
            <a:r>
              <a:rPr lang="sk-SK" sz="2400" dirty="0">
                <a:solidFill>
                  <a:schemeClr val="bg1"/>
                </a:solidFill>
                <a:latin typeface="+mj-lt"/>
              </a:rPr>
              <a:t>maximálne </a:t>
            </a:r>
            <a:r>
              <a:rPr lang="sk-SK" sz="2400" b="1" dirty="0">
                <a:solidFill>
                  <a:schemeClr val="bg1"/>
                </a:solidFill>
                <a:latin typeface="+mj-lt"/>
              </a:rPr>
              <a:t>35 %</a:t>
            </a:r>
          </a:p>
          <a:p>
            <a:pPr algn="ctr"/>
            <a:endParaRPr lang="sk-SK" sz="2400" dirty="0">
              <a:solidFill>
                <a:schemeClr val="bg1"/>
              </a:solidFill>
              <a:latin typeface="+mj-lt"/>
            </a:endParaRPr>
          </a:p>
          <a:p>
            <a:pPr algn="ctr"/>
            <a:r>
              <a:rPr lang="sk-SK" sz="2400" dirty="0">
                <a:solidFill>
                  <a:schemeClr val="bg1"/>
                </a:solidFill>
                <a:latin typeface="+mj-lt"/>
              </a:rPr>
              <a:t>DIPLOMOVÁ PRÁCA:</a:t>
            </a:r>
          </a:p>
          <a:p>
            <a:pPr algn="ctr"/>
            <a:r>
              <a:rPr lang="sk-SK" sz="2400" dirty="0">
                <a:solidFill>
                  <a:schemeClr val="bg1"/>
                </a:solidFill>
                <a:latin typeface="+mj-lt"/>
              </a:rPr>
              <a:t>maximálne </a:t>
            </a:r>
            <a:r>
              <a:rPr lang="sk-SK" sz="2400" b="1" dirty="0">
                <a:solidFill>
                  <a:schemeClr val="bg1"/>
                </a:solidFill>
                <a:latin typeface="+mj-lt"/>
              </a:rPr>
              <a:t>30 %</a:t>
            </a:r>
          </a:p>
          <a:p>
            <a:pPr algn="ctr"/>
            <a:endParaRPr lang="sk-SK" sz="2400" dirty="0">
              <a:solidFill>
                <a:schemeClr val="bg1"/>
              </a:solidFill>
              <a:latin typeface="+mj-lt"/>
            </a:endParaRPr>
          </a:p>
          <a:p>
            <a:pPr algn="ctr"/>
            <a:r>
              <a:rPr lang="sk-SK" sz="2400" dirty="0">
                <a:solidFill>
                  <a:schemeClr val="bg1"/>
                </a:solidFill>
                <a:latin typeface="+mj-lt"/>
              </a:rPr>
              <a:t>RIGORÓZNA PRÁCA:</a:t>
            </a:r>
          </a:p>
          <a:p>
            <a:pPr algn="ctr"/>
            <a:r>
              <a:rPr lang="sk-SK" sz="2400" dirty="0">
                <a:solidFill>
                  <a:schemeClr val="bg1"/>
                </a:solidFill>
                <a:latin typeface="+mj-lt"/>
              </a:rPr>
              <a:t>maximálne </a:t>
            </a:r>
            <a:r>
              <a:rPr lang="sk-SK" sz="2400" b="1" dirty="0">
                <a:solidFill>
                  <a:schemeClr val="bg1"/>
                </a:solidFill>
                <a:latin typeface="+mj-lt"/>
              </a:rPr>
              <a:t>25 %</a:t>
            </a:r>
          </a:p>
          <a:p>
            <a:pPr algn="ctr"/>
            <a:endParaRPr lang="sk-SK" sz="1400" b="1" dirty="0">
              <a:solidFill>
                <a:schemeClr val="bg1"/>
              </a:solidFill>
              <a:latin typeface="+mj-lt"/>
            </a:endParaRPr>
          </a:p>
        </p:txBody>
      </p:sp>
      <p:cxnSp>
        <p:nvCxnSpPr>
          <p:cNvPr id="10" name="Rovná spojovacia šípka 9">
            <a:extLst>
              <a:ext uri="{FF2B5EF4-FFF2-40B4-BE49-F238E27FC236}">
                <a16:creationId xmlns:a16="http://schemas.microsoft.com/office/drawing/2014/main" id="{80E4235E-664F-4011-A0FA-751B3AC4346D}"/>
              </a:ext>
            </a:extLst>
          </p:cNvPr>
          <p:cNvCxnSpPr/>
          <p:nvPr/>
        </p:nvCxnSpPr>
        <p:spPr>
          <a:xfrm>
            <a:off x="6248468" y="1309532"/>
            <a:ext cx="720080" cy="504056"/>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1026675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232</a:t>
            </a:fld>
            <a:endParaRPr lang="sk-SK"/>
          </a:p>
        </p:txBody>
      </p:sp>
      <p:sp>
        <p:nvSpPr>
          <p:cNvPr id="5" name="BlokTextu 4">
            <a:extLst>
              <a:ext uri="{FF2B5EF4-FFF2-40B4-BE49-F238E27FC236}">
                <a16:creationId xmlns:a16="http://schemas.microsoft.com/office/drawing/2014/main" id="{39E6D30A-BAED-4C1B-BD70-9DBC3BBC4567}"/>
              </a:ext>
            </a:extLst>
          </p:cNvPr>
          <p:cNvSpPr txBox="1"/>
          <p:nvPr/>
        </p:nvSpPr>
        <p:spPr>
          <a:xfrm>
            <a:off x="292687" y="262145"/>
            <a:ext cx="11606626" cy="5909310"/>
          </a:xfrm>
          <a:prstGeom prst="rect">
            <a:avLst/>
          </a:prstGeom>
          <a:noFill/>
        </p:spPr>
        <p:txBody>
          <a:bodyPr wrap="square">
            <a:spAutoFit/>
          </a:bodyPr>
          <a:lstStyle/>
          <a:p>
            <a:pPr>
              <a:defRPr/>
            </a:pPr>
            <a:r>
              <a:rPr lang="sk-SK" sz="2100" b="1" u="sng" dirty="0">
                <a:solidFill>
                  <a:srgbClr val="008000"/>
                </a:solidFill>
                <a:latin typeface="Calibri" pitchFamily="34" charset="0"/>
              </a:rPr>
              <a:t>AKADEMICKÝ TREST</a:t>
            </a:r>
          </a:p>
          <a:p>
            <a:pPr>
              <a:defRPr/>
            </a:pPr>
            <a:r>
              <a:rPr lang="sk-SK" sz="2100" dirty="0">
                <a:latin typeface="Calibri" pitchFamily="34" charset="0"/>
              </a:rPr>
              <a:t>V zmysle Disciplinárneho  poriadku VŠEMvs:</a:t>
            </a:r>
          </a:p>
          <a:p>
            <a:pPr marL="361950" indent="-361950">
              <a:buFont typeface="Arial" pitchFamily="34" charset="0"/>
              <a:buChar char="•"/>
              <a:defRPr/>
            </a:pPr>
            <a:r>
              <a:rPr lang="sk-SK" sz="2100" dirty="0">
                <a:latin typeface="Calibri" pitchFamily="34" charset="0"/>
              </a:rPr>
              <a:t>Za disciplinárny priestupok možno uložiť študentovi VŠEMvs niektoré z týchto disciplinárnych opatrení:</a:t>
            </a:r>
          </a:p>
          <a:p>
            <a:pPr>
              <a:defRPr/>
            </a:pPr>
            <a:r>
              <a:rPr lang="sk-SK" sz="2100" dirty="0">
                <a:latin typeface="Calibri" pitchFamily="34" charset="0"/>
              </a:rPr>
              <a:t>	a) pokarhanie,</a:t>
            </a:r>
          </a:p>
          <a:p>
            <a:pPr>
              <a:defRPr/>
            </a:pPr>
            <a:r>
              <a:rPr lang="sk-SK" sz="2100" dirty="0">
                <a:latin typeface="Calibri" pitchFamily="34" charset="0"/>
              </a:rPr>
              <a:t>	b) podmienečné vylúčenie zo štúdia,</a:t>
            </a:r>
          </a:p>
          <a:p>
            <a:pPr>
              <a:defRPr/>
            </a:pPr>
            <a:r>
              <a:rPr lang="sk-SK" sz="2100" dirty="0">
                <a:latin typeface="Calibri" pitchFamily="34" charset="0"/>
              </a:rPr>
              <a:t>	</a:t>
            </a:r>
            <a:r>
              <a:rPr lang="sk-SK" sz="2100" b="1" u="sng" dirty="0">
                <a:solidFill>
                  <a:srgbClr val="008000"/>
                </a:solidFill>
                <a:latin typeface="Calibri" pitchFamily="34" charset="0"/>
              </a:rPr>
              <a:t>c) vylúčenie zo štúdia</a:t>
            </a:r>
            <a:r>
              <a:rPr lang="sk-SK" sz="2100" dirty="0">
                <a:latin typeface="Calibri" pitchFamily="34" charset="0"/>
              </a:rPr>
              <a:t>,</a:t>
            </a:r>
          </a:p>
          <a:p>
            <a:pPr>
              <a:defRPr/>
            </a:pPr>
            <a:r>
              <a:rPr lang="sk-SK" sz="2100" dirty="0">
                <a:latin typeface="Calibri" pitchFamily="34" charset="0"/>
              </a:rPr>
              <a:t>	d) iné opatrenie.</a:t>
            </a:r>
          </a:p>
          <a:p>
            <a:pPr marL="361950" indent="-361950" algn="just">
              <a:buFont typeface="Arial" pitchFamily="34" charset="0"/>
              <a:buChar char="•"/>
              <a:defRPr/>
            </a:pPr>
            <a:r>
              <a:rPr lang="sk-SK" sz="2100" dirty="0">
                <a:latin typeface="Calibri" pitchFamily="34" charset="0"/>
              </a:rPr>
              <a:t>Disciplinárne opatrenie - vylúčenie zo školy – možno študentovi VŠEMvs uložiť ak:</a:t>
            </a:r>
          </a:p>
          <a:p>
            <a:pPr lvl="2">
              <a:defRPr/>
            </a:pPr>
            <a:r>
              <a:rPr lang="sk-SK" sz="2100" b="1" u="sng" dirty="0">
                <a:solidFill>
                  <a:srgbClr val="008000"/>
                </a:solidFill>
                <a:latin typeface="Calibri" pitchFamily="34" charset="0"/>
              </a:rPr>
              <a:t>a) úmyselne spáchal závažný disciplinárny priestupok,</a:t>
            </a:r>
          </a:p>
          <a:p>
            <a:pPr lvl="2">
              <a:defRPr/>
            </a:pPr>
            <a:r>
              <a:rPr lang="sk-SK" sz="2100" dirty="0">
                <a:latin typeface="Calibri" pitchFamily="34" charset="0"/>
              </a:rPr>
              <a:t>b) opakovane spáchal disciplinárny priestupok,</a:t>
            </a:r>
          </a:p>
          <a:p>
            <a:pPr lvl="2">
              <a:defRPr/>
            </a:pPr>
            <a:r>
              <a:rPr lang="sk-SK" sz="2100" dirty="0">
                <a:latin typeface="Calibri" pitchFamily="34" charset="0"/>
              </a:rPr>
              <a:t>c) bol právoplatne odsúdený za trestný čin.</a:t>
            </a:r>
          </a:p>
          <a:p>
            <a:pPr>
              <a:defRPr/>
            </a:pPr>
            <a:endParaRPr lang="sk-SK" sz="2100" dirty="0">
              <a:latin typeface="Calibri" pitchFamily="34" charset="0"/>
            </a:endParaRPr>
          </a:p>
          <a:p>
            <a:pPr>
              <a:defRPr/>
            </a:pPr>
            <a:r>
              <a:rPr lang="sk-SK" sz="2100" b="1" u="sng" dirty="0">
                <a:solidFill>
                  <a:srgbClr val="008000"/>
                </a:solidFill>
                <a:latin typeface="Calibri" pitchFamily="34" charset="0"/>
              </a:rPr>
              <a:t>PRÁVNY POSTIH</a:t>
            </a:r>
          </a:p>
          <a:p>
            <a:pPr algn="just">
              <a:defRPr/>
            </a:pPr>
            <a:r>
              <a:rPr lang="sk-SK" sz="2100" dirty="0">
                <a:latin typeface="Calibri" pitchFamily="34" charset="0"/>
              </a:rPr>
              <a:t>Plagiátor sa môže svojím konaním dopustiť trestného činu </a:t>
            </a:r>
            <a:r>
              <a:rPr lang="sk-SK" sz="2100" b="1" dirty="0">
                <a:latin typeface="Calibri" pitchFamily="34" charset="0"/>
              </a:rPr>
              <a:t>porušovania autorského práva</a:t>
            </a:r>
            <a:r>
              <a:rPr lang="sk-SK" sz="2100" dirty="0">
                <a:latin typeface="Calibri" pitchFamily="34" charset="0"/>
              </a:rPr>
              <a:t>. Za tento trestný čin hrozí páchateľovi už pri naplnení základnej skutkovej podstaty </a:t>
            </a:r>
            <a:r>
              <a:rPr lang="sk-SK" sz="2100" b="1" dirty="0">
                <a:latin typeface="Calibri" pitchFamily="34" charset="0"/>
              </a:rPr>
              <a:t>trest odňatia slobody až na dva roky</a:t>
            </a:r>
            <a:r>
              <a:rPr lang="sk-SK" sz="2100" dirty="0">
                <a:latin typeface="Calibri" pitchFamily="34" charset="0"/>
              </a:rPr>
              <a:t>. Súd nemá v tomto prípade povinnosť uložiť iba trest odňatia slobody, ale môže ukladať aj takzvané alternatívne tresty.</a:t>
            </a:r>
          </a:p>
        </p:txBody>
      </p:sp>
    </p:spTree>
    <p:extLst>
      <p:ext uri="{BB962C8B-B14F-4D97-AF65-F5344CB8AC3E}">
        <p14:creationId xmlns:p14="http://schemas.microsoft.com/office/powerpoint/2010/main" val="294465729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233</a:t>
            </a:fld>
            <a:endParaRPr lang="sk-SK"/>
          </a:p>
        </p:txBody>
      </p:sp>
      <p:pic>
        <p:nvPicPr>
          <p:cNvPr id="5" name="Picture 3">
            <a:extLst>
              <a:ext uri="{FF2B5EF4-FFF2-40B4-BE49-F238E27FC236}">
                <a16:creationId xmlns:a16="http://schemas.microsoft.com/office/drawing/2014/main" id="{88C2D80A-329F-46EF-8932-F2E3C14D793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729" y="778430"/>
            <a:ext cx="10656558" cy="501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87827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234</a:t>
            </a:fld>
            <a:endParaRPr lang="sk-SK"/>
          </a:p>
        </p:txBody>
      </p:sp>
      <p:pic>
        <p:nvPicPr>
          <p:cNvPr id="5" name="Picture 2">
            <a:extLst>
              <a:ext uri="{FF2B5EF4-FFF2-40B4-BE49-F238E27FC236}">
                <a16:creationId xmlns:a16="http://schemas.microsoft.com/office/drawing/2014/main" id="{5465F784-9532-4486-AE4B-B945593B2EA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0147" y="1974303"/>
            <a:ext cx="10378086" cy="4038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CB38E3AE-0FF2-4B98-8EDA-11F45B15D3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372" y="318052"/>
            <a:ext cx="10263861" cy="1656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279421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235</a:t>
            </a:fld>
            <a:endParaRPr lang="sk-SK"/>
          </a:p>
        </p:txBody>
      </p:sp>
      <p:pic>
        <p:nvPicPr>
          <p:cNvPr id="5" name="Picture 2">
            <a:extLst>
              <a:ext uri="{FF2B5EF4-FFF2-40B4-BE49-F238E27FC236}">
                <a16:creationId xmlns:a16="http://schemas.microsoft.com/office/drawing/2014/main" id="{A0E31007-4120-47AB-AFDD-17CBB6F70E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19300" y="136525"/>
            <a:ext cx="7653287" cy="58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737506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236</a:t>
            </a:fld>
            <a:endParaRPr lang="sk-SK"/>
          </a:p>
        </p:txBody>
      </p:sp>
      <p:pic>
        <p:nvPicPr>
          <p:cNvPr id="5" name="Obrázok 4">
            <a:extLst>
              <a:ext uri="{FF2B5EF4-FFF2-40B4-BE49-F238E27FC236}">
                <a16:creationId xmlns:a16="http://schemas.microsoft.com/office/drawing/2014/main" id="{EB62AD20-05A3-4DF1-91E2-880B33F016E7}"/>
              </a:ext>
            </a:extLst>
          </p:cNvPr>
          <p:cNvPicPr>
            <a:picLocks noChangeAspect="1"/>
          </p:cNvPicPr>
          <p:nvPr/>
        </p:nvPicPr>
        <p:blipFill>
          <a:blip r:embed="rId2"/>
          <a:stretch>
            <a:fillRect/>
          </a:stretch>
        </p:blipFill>
        <p:spPr>
          <a:xfrm>
            <a:off x="8053387" y="277889"/>
            <a:ext cx="3857625" cy="5286375"/>
          </a:xfrm>
          <a:prstGeom prst="rect">
            <a:avLst/>
          </a:prstGeom>
        </p:spPr>
      </p:pic>
      <p:pic>
        <p:nvPicPr>
          <p:cNvPr id="10" name="Obrázok 9">
            <a:extLst>
              <a:ext uri="{FF2B5EF4-FFF2-40B4-BE49-F238E27FC236}">
                <a16:creationId xmlns:a16="http://schemas.microsoft.com/office/drawing/2014/main" id="{659168B3-2430-4FE9-9304-1AC062306111}"/>
              </a:ext>
            </a:extLst>
          </p:cNvPr>
          <p:cNvPicPr>
            <a:picLocks noChangeAspect="1"/>
          </p:cNvPicPr>
          <p:nvPr/>
        </p:nvPicPr>
        <p:blipFill>
          <a:blip r:embed="rId3"/>
          <a:stretch>
            <a:fillRect/>
          </a:stretch>
        </p:blipFill>
        <p:spPr>
          <a:xfrm rot="21394486">
            <a:off x="2462661" y="254258"/>
            <a:ext cx="4057635" cy="3897202"/>
          </a:xfrm>
          <a:prstGeom prst="rect">
            <a:avLst/>
          </a:prstGeom>
        </p:spPr>
      </p:pic>
      <p:pic>
        <p:nvPicPr>
          <p:cNvPr id="7" name="Obrázok 6">
            <a:extLst>
              <a:ext uri="{FF2B5EF4-FFF2-40B4-BE49-F238E27FC236}">
                <a16:creationId xmlns:a16="http://schemas.microsoft.com/office/drawing/2014/main" id="{BAE483D9-A685-4FA6-BB27-C3ECEEF055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2989">
            <a:off x="626260" y="3714539"/>
            <a:ext cx="4677869" cy="2559914"/>
          </a:xfrm>
          <a:prstGeom prst="rect">
            <a:avLst/>
          </a:prstGeom>
        </p:spPr>
      </p:pic>
    </p:spTree>
    <p:extLst>
      <p:ext uri="{BB962C8B-B14F-4D97-AF65-F5344CB8AC3E}">
        <p14:creationId xmlns:p14="http://schemas.microsoft.com/office/powerpoint/2010/main" val="265662948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237</a:t>
            </a:fld>
            <a:endParaRPr lang="sk-SK"/>
          </a:p>
        </p:txBody>
      </p:sp>
      <p:pic>
        <p:nvPicPr>
          <p:cNvPr id="5" name="Obrázok 4">
            <a:extLst>
              <a:ext uri="{FF2B5EF4-FFF2-40B4-BE49-F238E27FC236}">
                <a16:creationId xmlns:a16="http://schemas.microsoft.com/office/drawing/2014/main" id="{BEB1ED94-CD7D-4C3C-AD7D-35DD7E350827}"/>
              </a:ext>
            </a:extLst>
          </p:cNvPr>
          <p:cNvPicPr>
            <a:picLocks noChangeAspect="1"/>
          </p:cNvPicPr>
          <p:nvPr/>
        </p:nvPicPr>
        <p:blipFill>
          <a:blip r:embed="rId2"/>
          <a:stretch>
            <a:fillRect/>
          </a:stretch>
        </p:blipFill>
        <p:spPr>
          <a:xfrm>
            <a:off x="1618516" y="295806"/>
            <a:ext cx="5184576" cy="2832676"/>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FBE931A6-3FCA-4D75-BC53-0DBACBA9B284}"/>
              </a:ext>
            </a:extLst>
          </p:cNvPr>
          <p:cNvPicPr>
            <a:picLocks noChangeAspect="1"/>
          </p:cNvPicPr>
          <p:nvPr/>
        </p:nvPicPr>
        <p:blipFill>
          <a:blip r:embed="rId3"/>
          <a:stretch>
            <a:fillRect/>
          </a:stretch>
        </p:blipFill>
        <p:spPr>
          <a:xfrm rot="21135343">
            <a:off x="1720945" y="2972151"/>
            <a:ext cx="5401656" cy="2411578"/>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B747EE41-1746-414B-BA04-EA53A842CB24}"/>
              </a:ext>
            </a:extLst>
          </p:cNvPr>
          <p:cNvPicPr>
            <a:picLocks noChangeAspect="1"/>
          </p:cNvPicPr>
          <p:nvPr/>
        </p:nvPicPr>
        <p:blipFill>
          <a:blip r:embed="rId4"/>
          <a:stretch>
            <a:fillRect/>
          </a:stretch>
        </p:blipFill>
        <p:spPr>
          <a:xfrm rot="466774">
            <a:off x="5655350" y="3591011"/>
            <a:ext cx="4592467" cy="2832676"/>
          </a:xfrm>
          <a:prstGeom prst="rect">
            <a:avLst/>
          </a:prstGeom>
        </p:spPr>
      </p:pic>
      <p:pic>
        <p:nvPicPr>
          <p:cNvPr id="11" name="Obrázok 10">
            <a:extLst>
              <a:ext uri="{FF2B5EF4-FFF2-40B4-BE49-F238E27FC236}">
                <a16:creationId xmlns:a16="http://schemas.microsoft.com/office/drawing/2014/main" id="{D77E3E08-0B37-42E2-9FFF-E19AF029B930}"/>
              </a:ext>
            </a:extLst>
          </p:cNvPr>
          <p:cNvPicPr>
            <a:picLocks noChangeAspect="1"/>
          </p:cNvPicPr>
          <p:nvPr/>
        </p:nvPicPr>
        <p:blipFill>
          <a:blip r:embed="rId5"/>
          <a:stretch>
            <a:fillRect/>
          </a:stretch>
        </p:blipFill>
        <p:spPr>
          <a:xfrm>
            <a:off x="6880604" y="262836"/>
            <a:ext cx="3537798" cy="3398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241551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238</a:t>
            </a:fld>
            <a:endParaRPr lang="sk-SK"/>
          </a:p>
        </p:txBody>
      </p:sp>
      <p:pic>
        <p:nvPicPr>
          <p:cNvPr id="5" name="Picture 2">
            <a:extLst>
              <a:ext uri="{FF2B5EF4-FFF2-40B4-BE49-F238E27FC236}">
                <a16:creationId xmlns:a16="http://schemas.microsoft.com/office/drawing/2014/main" id="{32BDEC57-6893-4B53-8ACC-3471391E785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7830" y="40772"/>
            <a:ext cx="7346755" cy="611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431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24</a:t>
            </a:fld>
            <a:endParaRPr lang="sk-SK"/>
          </a:p>
        </p:txBody>
      </p:sp>
      <p:sp>
        <p:nvSpPr>
          <p:cNvPr id="5" name="Obdĺžnik 4">
            <a:extLst>
              <a:ext uri="{FF2B5EF4-FFF2-40B4-BE49-F238E27FC236}">
                <a16:creationId xmlns:a16="http://schemas.microsoft.com/office/drawing/2014/main" id="{A6A62E00-A9AD-4373-83B7-0078883C9684}"/>
              </a:ext>
            </a:extLst>
          </p:cNvPr>
          <p:cNvSpPr/>
          <p:nvPr/>
        </p:nvSpPr>
        <p:spPr>
          <a:xfrm>
            <a:off x="217824" y="291034"/>
            <a:ext cx="10667053" cy="1015663"/>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periodické publikácie </a:t>
            </a:r>
            <a:r>
              <a:rPr lang="sk-SK" sz="3000" i="1" dirty="0">
                <a:solidFill>
                  <a:schemeClr val="bg1"/>
                </a:solidFill>
              </a:rPr>
              <a:t>(odborné časopisy, noviny, ročenky, zborníky vedeckých prác),</a:t>
            </a:r>
          </a:p>
        </p:txBody>
      </p:sp>
      <p:pic>
        <p:nvPicPr>
          <p:cNvPr id="3" name="Obrázok 2" descr="Obrázok, na ktorom je text, noviny&#10;&#10;Automaticky generovaný popis">
            <a:extLst>
              <a:ext uri="{FF2B5EF4-FFF2-40B4-BE49-F238E27FC236}">
                <a16:creationId xmlns:a16="http://schemas.microsoft.com/office/drawing/2014/main" id="{C8614B1E-6060-41EB-8B5F-552E35F20B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88204" y="1412984"/>
            <a:ext cx="2355564" cy="3370032"/>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1A05044D-040F-467E-BB6D-450E194E91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531" y="1412984"/>
            <a:ext cx="2520754" cy="3370032"/>
          </a:xfrm>
          <a:prstGeom prst="rect">
            <a:avLst/>
          </a:prstGeom>
          <a:ln>
            <a:noFill/>
          </a:ln>
          <a:effectLst>
            <a:outerShdw blurRad="292100" dist="139700" dir="2700000" algn="tl" rotWithShape="0">
              <a:srgbClr val="333333">
                <a:alpha val="65000"/>
              </a:srgbClr>
            </a:outerShdw>
          </a:effectLst>
        </p:spPr>
      </p:pic>
      <p:pic>
        <p:nvPicPr>
          <p:cNvPr id="11" name="Obrázok 10" descr="Obrázok, na ktorom je text, noviny&#10;&#10;Automaticky generovaný popis">
            <a:extLst>
              <a:ext uri="{FF2B5EF4-FFF2-40B4-BE49-F238E27FC236}">
                <a16:creationId xmlns:a16="http://schemas.microsoft.com/office/drawing/2014/main" id="{D4594A68-1955-4AF2-B970-ACFA1CF9F3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0687" y="1412984"/>
            <a:ext cx="2438736" cy="3391844"/>
          </a:xfrm>
          <a:prstGeom prst="rect">
            <a:avLst/>
          </a:prstGeom>
          <a:ln>
            <a:noFill/>
          </a:ln>
          <a:effectLst>
            <a:outerShdw blurRad="292100" dist="139700" dir="2700000" algn="tl" rotWithShape="0">
              <a:srgbClr val="333333">
                <a:alpha val="65000"/>
              </a:srgbClr>
            </a:outerShdw>
          </a:effectLst>
        </p:spPr>
      </p:pic>
      <p:pic>
        <p:nvPicPr>
          <p:cNvPr id="13" name="Obrázok 12" descr="Obrázok, na ktorom je text&#10;&#10;Automaticky generovaný popis">
            <a:extLst>
              <a:ext uri="{FF2B5EF4-FFF2-40B4-BE49-F238E27FC236}">
                <a16:creationId xmlns:a16="http://schemas.microsoft.com/office/drawing/2014/main" id="{7386EE6D-F276-4D4F-9D86-785A898EBD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2760" y="2805468"/>
            <a:ext cx="2403969" cy="3391844"/>
          </a:xfrm>
          <a:prstGeom prst="rect">
            <a:avLst/>
          </a:prstGeom>
        </p:spPr>
      </p:pic>
      <p:pic>
        <p:nvPicPr>
          <p:cNvPr id="17" name="Obrázok 16" descr="Obrázok, na ktorom je text, elektronika, snímka obrazovky&#10;&#10;Automaticky generovaný popis">
            <a:extLst>
              <a:ext uri="{FF2B5EF4-FFF2-40B4-BE49-F238E27FC236}">
                <a16:creationId xmlns:a16="http://schemas.microsoft.com/office/drawing/2014/main" id="{1DB8476B-AFCC-43CA-B5C1-402A47C6A2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8703" y="2805467"/>
            <a:ext cx="2329100" cy="3391845"/>
          </a:xfrm>
          <a:prstGeom prst="rect">
            <a:avLst/>
          </a:prstGeom>
        </p:spPr>
      </p:pic>
      <p:pic>
        <p:nvPicPr>
          <p:cNvPr id="23" name="Obrázok 22">
            <a:extLst>
              <a:ext uri="{FF2B5EF4-FFF2-40B4-BE49-F238E27FC236}">
                <a16:creationId xmlns:a16="http://schemas.microsoft.com/office/drawing/2014/main" id="{DB159521-DEEA-4623-8E2A-EAFDF3C1B5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6342" y="1421723"/>
            <a:ext cx="2410160" cy="3384000"/>
          </a:xfrm>
          <a:prstGeom prst="rect">
            <a:avLst/>
          </a:prstGeom>
          <a:ln>
            <a:noFill/>
          </a:ln>
          <a:effectLst>
            <a:outerShdw blurRad="292100" dist="139700" dir="2700000" algn="tl" rotWithShape="0">
              <a:srgbClr val="333333">
                <a:alpha val="65000"/>
              </a:srgbClr>
            </a:outerShdw>
          </a:effectLst>
        </p:spPr>
      </p:pic>
      <p:pic>
        <p:nvPicPr>
          <p:cNvPr id="27" name="Obrázok 26">
            <a:extLst>
              <a:ext uri="{FF2B5EF4-FFF2-40B4-BE49-F238E27FC236}">
                <a16:creationId xmlns:a16="http://schemas.microsoft.com/office/drawing/2014/main" id="{F2000FD8-E653-446D-B8C7-BB5991BE2E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6222" y="2804572"/>
            <a:ext cx="2375200" cy="3384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2585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25</a:t>
            </a:fld>
            <a:endParaRPr lang="sk-SK"/>
          </a:p>
        </p:txBody>
      </p:sp>
      <p:sp>
        <p:nvSpPr>
          <p:cNvPr id="5" name="Obdĺžnik 4">
            <a:extLst>
              <a:ext uri="{FF2B5EF4-FFF2-40B4-BE49-F238E27FC236}">
                <a16:creationId xmlns:a16="http://schemas.microsoft.com/office/drawing/2014/main" id="{A6A62E00-A9AD-4373-83B7-0078883C9684}"/>
              </a:ext>
            </a:extLst>
          </p:cNvPr>
          <p:cNvSpPr/>
          <p:nvPr/>
        </p:nvSpPr>
        <p:spPr>
          <a:xfrm>
            <a:off x="217824" y="291034"/>
            <a:ext cx="10667053" cy="1015663"/>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periodické publikácie </a:t>
            </a:r>
            <a:r>
              <a:rPr lang="sk-SK" sz="3000" i="1" dirty="0">
                <a:solidFill>
                  <a:schemeClr val="bg1"/>
                </a:solidFill>
              </a:rPr>
              <a:t>(odborné časopisy, noviny, ročenky, </a:t>
            </a:r>
            <a:r>
              <a:rPr lang="sk-SK" sz="3000" b="1" i="1" dirty="0">
                <a:solidFill>
                  <a:srgbClr val="FFFF00"/>
                </a:solidFill>
              </a:rPr>
              <a:t>zborníky vedeckých prác</a:t>
            </a:r>
            <a:r>
              <a:rPr lang="sk-SK" sz="3000" i="1" dirty="0">
                <a:solidFill>
                  <a:schemeClr val="bg1"/>
                </a:solidFill>
              </a:rPr>
              <a:t>),</a:t>
            </a:r>
          </a:p>
        </p:txBody>
      </p:sp>
      <p:pic>
        <p:nvPicPr>
          <p:cNvPr id="4" name="Obrázok 3" descr="Obrázok, na ktorom je text&#10;&#10;Automaticky generovaný popis">
            <a:extLst>
              <a:ext uri="{FF2B5EF4-FFF2-40B4-BE49-F238E27FC236}">
                <a16:creationId xmlns:a16="http://schemas.microsoft.com/office/drawing/2014/main" id="{B939D7D0-976B-4C2C-BCE9-2361AAAE3D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600" y="1405238"/>
            <a:ext cx="3276600" cy="4629150"/>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06A079E9-8A53-4258-BA82-6AD2AA80AADC}"/>
              </a:ext>
            </a:extLst>
          </p:cNvPr>
          <p:cNvPicPr>
            <a:picLocks noChangeAspect="1"/>
          </p:cNvPicPr>
          <p:nvPr/>
        </p:nvPicPr>
        <p:blipFill>
          <a:blip r:embed="rId3"/>
          <a:stretch>
            <a:fillRect/>
          </a:stretch>
        </p:blipFill>
        <p:spPr>
          <a:xfrm>
            <a:off x="217824" y="1405238"/>
            <a:ext cx="3264299" cy="4628484"/>
          </a:xfrm>
          <a:prstGeom prst="rect">
            <a:avLst/>
          </a:prstGeom>
        </p:spPr>
      </p:pic>
      <p:pic>
        <p:nvPicPr>
          <p:cNvPr id="15" name="Obrázok 14">
            <a:extLst>
              <a:ext uri="{FF2B5EF4-FFF2-40B4-BE49-F238E27FC236}">
                <a16:creationId xmlns:a16="http://schemas.microsoft.com/office/drawing/2014/main" id="{EEE7647A-4C36-4FE6-A283-92861525F47F}"/>
              </a:ext>
            </a:extLst>
          </p:cNvPr>
          <p:cNvPicPr>
            <a:picLocks noChangeAspect="1"/>
          </p:cNvPicPr>
          <p:nvPr/>
        </p:nvPicPr>
        <p:blipFill>
          <a:blip r:embed="rId4"/>
          <a:stretch>
            <a:fillRect/>
          </a:stretch>
        </p:blipFill>
        <p:spPr>
          <a:xfrm>
            <a:off x="7871677" y="1405238"/>
            <a:ext cx="3228610" cy="4628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8937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26</a:t>
            </a:fld>
            <a:endParaRPr lang="sk-SK"/>
          </a:p>
        </p:txBody>
      </p:sp>
      <p:sp>
        <p:nvSpPr>
          <p:cNvPr id="5" name="Obdĺžnik 4">
            <a:extLst>
              <a:ext uri="{FF2B5EF4-FFF2-40B4-BE49-F238E27FC236}">
                <a16:creationId xmlns:a16="http://schemas.microsoft.com/office/drawing/2014/main" id="{A6A62E00-A9AD-4373-83B7-0078883C9684}"/>
              </a:ext>
            </a:extLst>
          </p:cNvPr>
          <p:cNvSpPr/>
          <p:nvPr/>
        </p:nvSpPr>
        <p:spPr>
          <a:xfrm>
            <a:off x="217824" y="291034"/>
            <a:ext cx="10667053" cy="1015663"/>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periodické publikácie </a:t>
            </a:r>
            <a:r>
              <a:rPr lang="sk-SK" sz="3000" i="1" dirty="0">
                <a:solidFill>
                  <a:schemeClr val="bg1"/>
                </a:solidFill>
              </a:rPr>
              <a:t>(odborné časopisy, noviny, ročenky, zborníky vedeckých prác),</a:t>
            </a:r>
          </a:p>
        </p:txBody>
      </p:sp>
      <p:pic>
        <p:nvPicPr>
          <p:cNvPr id="12" name="Obrázok 11">
            <a:extLst>
              <a:ext uri="{FF2B5EF4-FFF2-40B4-BE49-F238E27FC236}">
                <a16:creationId xmlns:a16="http://schemas.microsoft.com/office/drawing/2014/main" id="{06A079E9-8A53-4258-BA82-6AD2AA80AADC}"/>
              </a:ext>
            </a:extLst>
          </p:cNvPr>
          <p:cNvPicPr>
            <a:picLocks noChangeAspect="1"/>
          </p:cNvPicPr>
          <p:nvPr/>
        </p:nvPicPr>
        <p:blipFill>
          <a:blip r:embed="rId2"/>
          <a:stretch>
            <a:fillRect/>
          </a:stretch>
        </p:blipFill>
        <p:spPr>
          <a:xfrm>
            <a:off x="217824" y="1405238"/>
            <a:ext cx="3264299" cy="4628484"/>
          </a:xfrm>
          <a:prstGeom prst="rect">
            <a:avLst/>
          </a:prstGeom>
        </p:spPr>
      </p:pic>
      <p:pic>
        <p:nvPicPr>
          <p:cNvPr id="3" name="Obrázok 2">
            <a:extLst>
              <a:ext uri="{FF2B5EF4-FFF2-40B4-BE49-F238E27FC236}">
                <a16:creationId xmlns:a16="http://schemas.microsoft.com/office/drawing/2014/main" id="{5B2945A3-F9B6-4958-8881-3ADDBE616F70}"/>
              </a:ext>
            </a:extLst>
          </p:cNvPr>
          <p:cNvPicPr>
            <a:picLocks noChangeAspect="1"/>
          </p:cNvPicPr>
          <p:nvPr/>
        </p:nvPicPr>
        <p:blipFill>
          <a:blip r:embed="rId3"/>
          <a:stretch>
            <a:fillRect/>
          </a:stretch>
        </p:blipFill>
        <p:spPr>
          <a:xfrm>
            <a:off x="3896131" y="1398584"/>
            <a:ext cx="3287369" cy="4628484"/>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0FDE6CCA-DF1C-4970-B73D-2B38EDE97D47}"/>
              </a:ext>
            </a:extLst>
          </p:cNvPr>
          <p:cNvPicPr>
            <a:picLocks noChangeAspect="1"/>
          </p:cNvPicPr>
          <p:nvPr/>
        </p:nvPicPr>
        <p:blipFill>
          <a:blip r:embed="rId4"/>
          <a:stretch>
            <a:fillRect/>
          </a:stretch>
        </p:blipFill>
        <p:spPr>
          <a:xfrm>
            <a:off x="7597508" y="1401911"/>
            <a:ext cx="3287369" cy="4625157"/>
          </a:xfrm>
          <a:prstGeom prst="rect">
            <a:avLst/>
          </a:prstGeom>
          <a:ln>
            <a:noFill/>
          </a:ln>
          <a:effectLst>
            <a:outerShdw blurRad="292100" dist="139700" dir="2700000" algn="tl" rotWithShape="0">
              <a:srgbClr val="333333">
                <a:alpha val="65000"/>
              </a:srgbClr>
            </a:outerShdw>
          </a:effectLst>
        </p:spPr>
      </p:pic>
      <p:sp>
        <p:nvSpPr>
          <p:cNvPr id="11" name="Obdĺžnik 10">
            <a:extLst>
              <a:ext uri="{FF2B5EF4-FFF2-40B4-BE49-F238E27FC236}">
                <a16:creationId xmlns:a16="http://schemas.microsoft.com/office/drawing/2014/main" id="{38EFF310-AE58-4D00-8082-ED17418FE8B0}"/>
              </a:ext>
            </a:extLst>
          </p:cNvPr>
          <p:cNvSpPr/>
          <p:nvPr/>
        </p:nvSpPr>
        <p:spPr>
          <a:xfrm>
            <a:off x="4141177" y="4457700"/>
            <a:ext cx="2839915" cy="5275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4" name="Obrázok 13">
            <a:extLst>
              <a:ext uri="{FF2B5EF4-FFF2-40B4-BE49-F238E27FC236}">
                <a16:creationId xmlns:a16="http://schemas.microsoft.com/office/drawing/2014/main" id="{16E5E639-E6AD-463C-84C5-502CEB5B6C4F}"/>
              </a:ext>
            </a:extLst>
          </p:cNvPr>
          <p:cNvPicPr>
            <a:picLocks noChangeAspect="1"/>
          </p:cNvPicPr>
          <p:nvPr/>
        </p:nvPicPr>
        <p:blipFill>
          <a:blip r:embed="rId5"/>
          <a:stretch>
            <a:fillRect/>
          </a:stretch>
        </p:blipFill>
        <p:spPr>
          <a:xfrm>
            <a:off x="1007399" y="2435291"/>
            <a:ext cx="9881874" cy="1839425"/>
          </a:xfrm>
          <a:prstGeom prst="rect">
            <a:avLst/>
          </a:prstGeom>
          <a:ln>
            <a:noFill/>
          </a:ln>
          <a:effectLst>
            <a:softEdge rad="112500"/>
          </a:effectLst>
        </p:spPr>
      </p:pic>
      <p:pic>
        <p:nvPicPr>
          <p:cNvPr id="17" name="Obrázok 16">
            <a:extLst>
              <a:ext uri="{FF2B5EF4-FFF2-40B4-BE49-F238E27FC236}">
                <a16:creationId xmlns:a16="http://schemas.microsoft.com/office/drawing/2014/main" id="{DA87BC7A-D538-44C1-9364-20A47F6289D5}"/>
              </a:ext>
            </a:extLst>
          </p:cNvPr>
          <p:cNvPicPr>
            <a:picLocks noChangeAspect="1"/>
          </p:cNvPicPr>
          <p:nvPr/>
        </p:nvPicPr>
        <p:blipFill>
          <a:blip r:embed="rId6"/>
          <a:stretch>
            <a:fillRect/>
          </a:stretch>
        </p:blipFill>
        <p:spPr>
          <a:xfrm>
            <a:off x="2823429" y="444256"/>
            <a:ext cx="3829050" cy="5457825"/>
          </a:xfrm>
          <a:prstGeom prst="rect">
            <a:avLst/>
          </a:prstGeom>
          <a:ln>
            <a:noFill/>
          </a:ln>
          <a:effectLst>
            <a:outerShdw blurRad="292100" dist="139700" dir="2700000" algn="tl" rotWithShape="0">
              <a:srgbClr val="333333">
                <a:alpha val="65000"/>
              </a:srgbClr>
            </a:outerShdw>
          </a:effectLst>
        </p:spPr>
      </p:pic>
      <p:pic>
        <p:nvPicPr>
          <p:cNvPr id="19" name="Obrázok 18">
            <a:extLst>
              <a:ext uri="{FF2B5EF4-FFF2-40B4-BE49-F238E27FC236}">
                <a16:creationId xmlns:a16="http://schemas.microsoft.com/office/drawing/2014/main" id="{71873439-B400-4598-9B45-D36BBD88185A}"/>
              </a:ext>
            </a:extLst>
          </p:cNvPr>
          <p:cNvPicPr>
            <a:picLocks noChangeAspect="1"/>
          </p:cNvPicPr>
          <p:nvPr/>
        </p:nvPicPr>
        <p:blipFill>
          <a:blip r:embed="rId7"/>
          <a:stretch>
            <a:fillRect/>
          </a:stretch>
        </p:blipFill>
        <p:spPr>
          <a:xfrm>
            <a:off x="6795354" y="463306"/>
            <a:ext cx="3829050" cy="5438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07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27</a:t>
            </a:fld>
            <a:endParaRPr lang="sk-SK"/>
          </a:p>
        </p:txBody>
      </p:sp>
      <p:sp>
        <p:nvSpPr>
          <p:cNvPr id="5" name="Obdĺžnik 4">
            <a:extLst>
              <a:ext uri="{FF2B5EF4-FFF2-40B4-BE49-F238E27FC236}">
                <a16:creationId xmlns:a16="http://schemas.microsoft.com/office/drawing/2014/main" id="{A6A62E00-A9AD-4373-83B7-0078883C9684}"/>
              </a:ext>
            </a:extLst>
          </p:cNvPr>
          <p:cNvSpPr/>
          <p:nvPr/>
        </p:nvSpPr>
        <p:spPr>
          <a:xfrm>
            <a:off x="200240" y="291034"/>
            <a:ext cx="10807730" cy="1477328"/>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špeciálne druhy informačných prameňov </a:t>
            </a:r>
            <a:r>
              <a:rPr lang="sk-SK" sz="3000" i="1" dirty="0">
                <a:solidFill>
                  <a:schemeClr val="bg1"/>
                </a:solidFill>
              </a:rPr>
              <a:t>(patentová literatúra, normy technické a technologické, firemná literatúra, konferenčné materiály, výročné správy, cestovné správy, ...)</a:t>
            </a:r>
          </a:p>
        </p:txBody>
      </p:sp>
      <p:pic>
        <p:nvPicPr>
          <p:cNvPr id="3" name="Obrázok 2">
            <a:extLst>
              <a:ext uri="{FF2B5EF4-FFF2-40B4-BE49-F238E27FC236}">
                <a16:creationId xmlns:a16="http://schemas.microsoft.com/office/drawing/2014/main" id="{F5FE36CA-8709-4E78-AE18-C7ECBBFB04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0593" y="1825270"/>
            <a:ext cx="2261487" cy="2970869"/>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1B299A96-DFDF-4351-A294-6FCE405DE8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1773" y="1825270"/>
            <a:ext cx="2743200" cy="2753139"/>
          </a:xfrm>
          <a:prstGeom prst="rect">
            <a:avLst/>
          </a:prstGeom>
          <a:ln>
            <a:noFill/>
          </a:ln>
          <a:effectLst>
            <a:outerShdw blurRad="292100" dist="139700" dir="2700000" algn="tl" rotWithShape="0">
              <a:srgbClr val="333333">
                <a:alpha val="65000"/>
              </a:srgbClr>
            </a:outerShdw>
          </a:effectLst>
        </p:spPr>
      </p:pic>
      <p:pic>
        <p:nvPicPr>
          <p:cNvPr id="11" name="Obrázok 10">
            <a:extLst>
              <a:ext uri="{FF2B5EF4-FFF2-40B4-BE49-F238E27FC236}">
                <a16:creationId xmlns:a16="http://schemas.microsoft.com/office/drawing/2014/main" id="{555E850D-D0AE-4854-97FE-14E98E3DE12C}"/>
              </a:ext>
            </a:extLst>
          </p:cNvPr>
          <p:cNvPicPr>
            <a:picLocks noChangeAspect="1"/>
          </p:cNvPicPr>
          <p:nvPr/>
        </p:nvPicPr>
        <p:blipFill>
          <a:blip r:embed="rId4"/>
          <a:stretch>
            <a:fillRect/>
          </a:stretch>
        </p:blipFill>
        <p:spPr>
          <a:xfrm>
            <a:off x="343415" y="1825270"/>
            <a:ext cx="3047485" cy="4351084"/>
          </a:xfrm>
          <a:prstGeom prst="rect">
            <a:avLst/>
          </a:prstGeom>
          <a:ln>
            <a:noFill/>
          </a:ln>
          <a:effectLst>
            <a:outerShdw blurRad="292100" dist="139700" dir="2700000" algn="tl" rotWithShape="0">
              <a:srgbClr val="333333">
                <a:alpha val="65000"/>
              </a:srgbClr>
            </a:outerShdw>
          </a:effectLst>
        </p:spPr>
      </p:pic>
      <p:pic>
        <p:nvPicPr>
          <p:cNvPr id="13" name="Obrázok 12">
            <a:extLst>
              <a:ext uri="{FF2B5EF4-FFF2-40B4-BE49-F238E27FC236}">
                <a16:creationId xmlns:a16="http://schemas.microsoft.com/office/drawing/2014/main" id="{5D8B73D3-BB5D-42F0-A604-0767174F7479}"/>
              </a:ext>
            </a:extLst>
          </p:cNvPr>
          <p:cNvPicPr>
            <a:picLocks noChangeAspect="1"/>
          </p:cNvPicPr>
          <p:nvPr/>
        </p:nvPicPr>
        <p:blipFill>
          <a:blip r:embed="rId5"/>
          <a:stretch>
            <a:fillRect/>
          </a:stretch>
        </p:blipFill>
        <p:spPr>
          <a:xfrm>
            <a:off x="8853824" y="1825270"/>
            <a:ext cx="3047484" cy="4326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4937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28</a:t>
            </a:fld>
            <a:endParaRPr lang="sk-SK"/>
          </a:p>
        </p:txBody>
      </p:sp>
      <p:sp>
        <p:nvSpPr>
          <p:cNvPr id="5" name="Obdĺžnik 4">
            <a:extLst>
              <a:ext uri="{FF2B5EF4-FFF2-40B4-BE49-F238E27FC236}">
                <a16:creationId xmlns:a16="http://schemas.microsoft.com/office/drawing/2014/main" id="{64342A1A-FE6A-4FC7-8FE7-6A9A6955F2AF}"/>
              </a:ext>
            </a:extLst>
          </p:cNvPr>
          <p:cNvSpPr/>
          <p:nvPr/>
        </p:nvSpPr>
        <p:spPr>
          <a:xfrm>
            <a:off x="156277" y="422917"/>
            <a:ext cx="10842899" cy="553998"/>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využívanie internetu</a:t>
            </a:r>
            <a:endParaRPr lang="sk-SK" sz="3000" i="1" dirty="0">
              <a:solidFill>
                <a:schemeClr val="bg1"/>
              </a:solidFill>
            </a:endParaRPr>
          </a:p>
        </p:txBody>
      </p:sp>
      <p:pic>
        <p:nvPicPr>
          <p:cNvPr id="3" name="Obrázok 2">
            <a:extLst>
              <a:ext uri="{FF2B5EF4-FFF2-40B4-BE49-F238E27FC236}">
                <a16:creationId xmlns:a16="http://schemas.microsoft.com/office/drawing/2014/main" id="{B4A45F25-8F20-4E0F-A6DE-CFB9D26E49F0}"/>
              </a:ext>
            </a:extLst>
          </p:cNvPr>
          <p:cNvPicPr>
            <a:picLocks noChangeAspect="1"/>
          </p:cNvPicPr>
          <p:nvPr/>
        </p:nvPicPr>
        <p:blipFill>
          <a:blip r:embed="rId2"/>
          <a:stretch>
            <a:fillRect/>
          </a:stretch>
        </p:blipFill>
        <p:spPr>
          <a:xfrm>
            <a:off x="249516" y="1168824"/>
            <a:ext cx="8146447" cy="4995617"/>
          </a:xfrm>
          <a:prstGeom prst="rect">
            <a:avLst/>
          </a:prstGeom>
          <a:ln>
            <a:noFill/>
          </a:ln>
          <a:effectLst>
            <a:outerShdw blurRad="292100" dist="139700" dir="2700000" algn="tl" rotWithShape="0">
              <a:srgbClr val="333333">
                <a:alpha val="65000"/>
              </a:srgbClr>
            </a:outerShdw>
          </a:effectLst>
        </p:spPr>
      </p:pic>
      <p:pic>
        <p:nvPicPr>
          <p:cNvPr id="7" name="Obrázok 6">
            <a:extLst>
              <a:ext uri="{FF2B5EF4-FFF2-40B4-BE49-F238E27FC236}">
                <a16:creationId xmlns:a16="http://schemas.microsoft.com/office/drawing/2014/main" id="{23DB9CF4-295B-41BD-B8B9-6A288EFC3D2A}"/>
              </a:ext>
            </a:extLst>
          </p:cNvPr>
          <p:cNvPicPr>
            <a:picLocks noChangeAspect="1"/>
          </p:cNvPicPr>
          <p:nvPr/>
        </p:nvPicPr>
        <p:blipFill>
          <a:blip r:embed="rId3"/>
          <a:stretch>
            <a:fillRect/>
          </a:stretch>
        </p:blipFill>
        <p:spPr>
          <a:xfrm rot="271549">
            <a:off x="5464933" y="1268659"/>
            <a:ext cx="6012888" cy="4891700"/>
          </a:xfrm>
          <a:prstGeom prst="rect">
            <a:avLst/>
          </a:prstGeom>
          <a:ln>
            <a:noFill/>
          </a:ln>
          <a:effectLst>
            <a:outerShdw blurRad="292100" dist="139700" dir="2700000" algn="tl" rotWithShape="0">
              <a:srgbClr val="333333">
                <a:alpha val="65000"/>
              </a:srgbClr>
            </a:outerShdw>
          </a:effectLst>
        </p:spPr>
      </p:pic>
      <p:sp>
        <p:nvSpPr>
          <p:cNvPr id="10" name="Obdĺžnik: zaoblené rohy 9">
            <a:extLst>
              <a:ext uri="{FF2B5EF4-FFF2-40B4-BE49-F238E27FC236}">
                <a16:creationId xmlns:a16="http://schemas.microsoft.com/office/drawing/2014/main" id="{2FCECBF2-65D0-48A6-845F-E7A629890ACA}"/>
              </a:ext>
            </a:extLst>
          </p:cNvPr>
          <p:cNvSpPr/>
          <p:nvPr/>
        </p:nvSpPr>
        <p:spPr>
          <a:xfrm rot="304296">
            <a:off x="5577726" y="1758462"/>
            <a:ext cx="1623174" cy="589084"/>
          </a:xfrm>
          <a:prstGeom prst="roundRect">
            <a:avLst>
              <a:gd name="adj" fmla="val 4613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29432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3C717A73-3D8D-4039-9609-2915D871C33B}"/>
              </a:ext>
            </a:extLst>
          </p:cNvPr>
          <p:cNvPicPr>
            <a:picLocks noChangeAspect="1"/>
          </p:cNvPicPr>
          <p:nvPr/>
        </p:nvPicPr>
        <p:blipFill>
          <a:blip r:embed="rId2"/>
          <a:stretch>
            <a:fillRect/>
          </a:stretch>
        </p:blipFill>
        <p:spPr>
          <a:xfrm>
            <a:off x="0" y="1016583"/>
            <a:ext cx="12192000" cy="5204346"/>
          </a:xfrm>
          <a:prstGeom prst="rect">
            <a:avLst/>
          </a:prstGeom>
        </p:spPr>
      </p:pic>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29</a:t>
            </a:fld>
            <a:endParaRPr lang="sk-SK"/>
          </a:p>
        </p:txBody>
      </p:sp>
      <p:sp>
        <p:nvSpPr>
          <p:cNvPr id="5" name="Obdĺžnik 4">
            <a:extLst>
              <a:ext uri="{FF2B5EF4-FFF2-40B4-BE49-F238E27FC236}">
                <a16:creationId xmlns:a16="http://schemas.microsoft.com/office/drawing/2014/main" id="{64342A1A-FE6A-4FC7-8FE7-6A9A6955F2AF}"/>
              </a:ext>
            </a:extLst>
          </p:cNvPr>
          <p:cNvSpPr/>
          <p:nvPr/>
        </p:nvSpPr>
        <p:spPr>
          <a:xfrm>
            <a:off x="156277" y="422917"/>
            <a:ext cx="10842899" cy="553998"/>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využívanie internetu</a:t>
            </a:r>
            <a:endParaRPr lang="sk-SK" sz="3000" i="1" dirty="0">
              <a:solidFill>
                <a:schemeClr val="bg1"/>
              </a:solidFill>
            </a:endParaRPr>
          </a:p>
        </p:txBody>
      </p:sp>
      <p:pic>
        <p:nvPicPr>
          <p:cNvPr id="12" name="Obrázok 11">
            <a:extLst>
              <a:ext uri="{FF2B5EF4-FFF2-40B4-BE49-F238E27FC236}">
                <a16:creationId xmlns:a16="http://schemas.microsoft.com/office/drawing/2014/main" id="{1C5AA60C-E3E2-4FF7-9FC2-AFC73A2BF21C}"/>
              </a:ext>
            </a:extLst>
          </p:cNvPr>
          <p:cNvPicPr>
            <a:picLocks noChangeAspect="1"/>
          </p:cNvPicPr>
          <p:nvPr/>
        </p:nvPicPr>
        <p:blipFill>
          <a:blip r:embed="rId3"/>
          <a:stretch>
            <a:fillRect/>
          </a:stretch>
        </p:blipFill>
        <p:spPr>
          <a:xfrm>
            <a:off x="5577726" y="1084294"/>
            <a:ext cx="5431809" cy="5204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269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ĺžnik 9">
            <a:extLst>
              <a:ext uri="{FF2B5EF4-FFF2-40B4-BE49-F238E27FC236}">
                <a16:creationId xmlns:a16="http://schemas.microsoft.com/office/drawing/2014/main" id="{F5094CBB-ADCD-4842-A868-0E72209F925A}"/>
              </a:ext>
            </a:extLst>
          </p:cNvPr>
          <p:cNvSpPr/>
          <p:nvPr/>
        </p:nvSpPr>
        <p:spPr>
          <a:xfrm>
            <a:off x="0" y="1551963"/>
            <a:ext cx="12192000" cy="3154261"/>
          </a:xfrm>
          <a:prstGeom prst="rect">
            <a:avLst/>
          </a:prstGeom>
          <a:solidFill>
            <a:srgbClr val="FFF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3</a:t>
            </a:fld>
            <a:endParaRPr lang="sk-SK"/>
          </a:p>
        </p:txBody>
      </p:sp>
      <p:pic>
        <p:nvPicPr>
          <p:cNvPr id="8" name="Obrázok 7">
            <a:extLst>
              <a:ext uri="{FF2B5EF4-FFF2-40B4-BE49-F238E27FC236}">
                <a16:creationId xmlns:a16="http://schemas.microsoft.com/office/drawing/2014/main" id="{56A93F2E-98ED-44F3-843E-4EE801A972A7}"/>
              </a:ext>
            </a:extLst>
          </p:cNvPr>
          <p:cNvPicPr>
            <a:picLocks noChangeAspect="1"/>
          </p:cNvPicPr>
          <p:nvPr/>
        </p:nvPicPr>
        <p:blipFill rotWithShape="1">
          <a:blip r:embed="rId2"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399790" y="1770077"/>
            <a:ext cx="2628636" cy="2678945"/>
          </a:xfrm>
          <a:prstGeom prst="rect">
            <a:avLst/>
          </a:prstGeom>
          <a:ln>
            <a:noFill/>
          </a:ln>
          <a:effectLst>
            <a:outerShdw blurRad="292100" dist="139700" dir="2700000" algn="tl" rotWithShape="0">
              <a:srgbClr val="333333">
                <a:alpha val="65000"/>
              </a:srgbClr>
            </a:outerShdw>
          </a:effectLst>
        </p:spPr>
      </p:pic>
      <p:sp>
        <p:nvSpPr>
          <p:cNvPr id="9" name="BlokTextu 8">
            <a:extLst>
              <a:ext uri="{FF2B5EF4-FFF2-40B4-BE49-F238E27FC236}">
                <a16:creationId xmlns:a16="http://schemas.microsoft.com/office/drawing/2014/main" id="{DF569B28-205D-4794-8854-E435901F9A07}"/>
              </a:ext>
            </a:extLst>
          </p:cNvPr>
          <p:cNvSpPr txBox="1"/>
          <p:nvPr/>
        </p:nvSpPr>
        <p:spPr>
          <a:xfrm>
            <a:off x="3288484" y="1770077"/>
            <a:ext cx="8503726" cy="2862322"/>
          </a:xfrm>
          <a:prstGeom prst="rect">
            <a:avLst/>
          </a:prstGeom>
          <a:noFill/>
        </p:spPr>
        <p:txBody>
          <a:bodyPr wrap="square" rtlCol="0">
            <a:spAutoFit/>
          </a:bodyPr>
          <a:lstStyle/>
          <a:p>
            <a:pPr algn="ctr"/>
            <a:r>
              <a:rPr lang="sk-SK" sz="3600" dirty="0"/>
              <a:t>Pri </a:t>
            </a:r>
            <a:r>
              <a:rPr lang="sk-SK" sz="3600" dirty="0" err="1"/>
              <a:t>slajdoch</a:t>
            </a:r>
            <a:r>
              <a:rPr lang="sk-SK" sz="3600" dirty="0"/>
              <a:t> označených týmto symbolom odporúčame, aby ste si tento </a:t>
            </a:r>
            <a:r>
              <a:rPr lang="sk-SK" sz="3600" dirty="0" err="1"/>
              <a:t>slajd</a:t>
            </a:r>
            <a:r>
              <a:rPr lang="sk-SK" sz="3600" dirty="0"/>
              <a:t> vytlačili a mali k dispozícii pri tvorbe samotnej práce ako predlohu. </a:t>
            </a:r>
          </a:p>
          <a:p>
            <a:pPr algn="ctr"/>
            <a:r>
              <a:rPr lang="sk-SK" sz="3600" dirty="0"/>
              <a:t>Určite vám to uľahčí prácu.</a:t>
            </a:r>
          </a:p>
        </p:txBody>
      </p:sp>
    </p:spTree>
    <p:extLst>
      <p:ext uri="{BB962C8B-B14F-4D97-AF65-F5344CB8AC3E}">
        <p14:creationId xmlns:p14="http://schemas.microsoft.com/office/powerpoint/2010/main" val="3668642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30</a:t>
            </a:fld>
            <a:endParaRPr lang="sk-SK"/>
          </a:p>
        </p:txBody>
      </p:sp>
      <p:sp>
        <p:nvSpPr>
          <p:cNvPr id="5" name="Obdĺžnik 4">
            <a:extLst>
              <a:ext uri="{FF2B5EF4-FFF2-40B4-BE49-F238E27FC236}">
                <a16:creationId xmlns:a16="http://schemas.microsoft.com/office/drawing/2014/main" id="{64342A1A-FE6A-4FC7-8FE7-6A9A6955F2AF}"/>
              </a:ext>
            </a:extLst>
          </p:cNvPr>
          <p:cNvSpPr/>
          <p:nvPr/>
        </p:nvSpPr>
        <p:spPr>
          <a:xfrm>
            <a:off x="156277" y="422917"/>
            <a:ext cx="10842899" cy="553998"/>
          </a:xfrm>
          <a:prstGeom prst="rect">
            <a:avLst/>
          </a:prstGeom>
          <a:solidFill>
            <a:srgbClr val="088022"/>
          </a:solidFill>
        </p:spPr>
        <p:txBody>
          <a:bodyPr wrap="square">
            <a:spAutoFit/>
          </a:bodyPr>
          <a:lstStyle/>
          <a:p>
            <a:pPr algn="ctr" fontAlgn="auto">
              <a:spcBef>
                <a:spcPts val="0"/>
              </a:spcBef>
              <a:spcAft>
                <a:spcPts val="0"/>
              </a:spcAft>
              <a:defRPr/>
            </a:pPr>
            <a:r>
              <a:rPr lang="sk-SK" sz="3000" b="1" i="1" dirty="0">
                <a:solidFill>
                  <a:schemeClr val="bg1"/>
                </a:solidFill>
              </a:rPr>
              <a:t>využívanie internetu</a:t>
            </a:r>
            <a:endParaRPr lang="sk-SK" sz="3000" i="1" dirty="0">
              <a:solidFill>
                <a:schemeClr val="bg1"/>
              </a:solidFill>
            </a:endParaRPr>
          </a:p>
        </p:txBody>
      </p:sp>
      <p:pic>
        <p:nvPicPr>
          <p:cNvPr id="10" name="Obrázok 9">
            <a:extLst>
              <a:ext uri="{FF2B5EF4-FFF2-40B4-BE49-F238E27FC236}">
                <a16:creationId xmlns:a16="http://schemas.microsoft.com/office/drawing/2014/main" id="{F80FA35A-4444-4C60-AE66-2E0C8CD72E97}"/>
              </a:ext>
            </a:extLst>
          </p:cNvPr>
          <p:cNvPicPr>
            <a:picLocks noChangeAspect="1"/>
          </p:cNvPicPr>
          <p:nvPr/>
        </p:nvPicPr>
        <p:blipFill>
          <a:blip r:embed="rId2"/>
          <a:stretch>
            <a:fillRect/>
          </a:stretch>
        </p:blipFill>
        <p:spPr>
          <a:xfrm>
            <a:off x="165068" y="1178963"/>
            <a:ext cx="9743861" cy="4928022"/>
          </a:xfrm>
          <a:prstGeom prst="rect">
            <a:avLst/>
          </a:prstGeom>
          <a:ln>
            <a:noFill/>
          </a:ln>
          <a:effectLst>
            <a:outerShdw blurRad="292100" dist="139700" dir="2700000" algn="tl" rotWithShape="0">
              <a:srgbClr val="333333">
                <a:alpha val="65000"/>
              </a:srgbClr>
            </a:outerShdw>
          </a:effectLst>
        </p:spPr>
      </p:pic>
      <p:pic>
        <p:nvPicPr>
          <p:cNvPr id="3" name="Obrázok 2">
            <a:extLst>
              <a:ext uri="{FF2B5EF4-FFF2-40B4-BE49-F238E27FC236}">
                <a16:creationId xmlns:a16="http://schemas.microsoft.com/office/drawing/2014/main" id="{C072EDA5-AEA9-4B5C-82A2-7AC1424696FC}"/>
              </a:ext>
            </a:extLst>
          </p:cNvPr>
          <p:cNvPicPr>
            <a:picLocks noChangeAspect="1"/>
          </p:cNvPicPr>
          <p:nvPr/>
        </p:nvPicPr>
        <p:blipFill>
          <a:blip r:embed="rId3"/>
          <a:stretch>
            <a:fillRect/>
          </a:stretch>
        </p:blipFill>
        <p:spPr>
          <a:xfrm rot="255010">
            <a:off x="3801886" y="250774"/>
            <a:ext cx="6997934" cy="6209771"/>
          </a:xfrm>
          <a:prstGeom prst="rect">
            <a:avLst/>
          </a:prstGeom>
          <a:ln>
            <a:noFill/>
          </a:ln>
          <a:effectLst>
            <a:outerShdw blurRad="292100" dist="139700" dir="2700000" algn="tl" rotWithShape="0">
              <a:srgbClr val="333333">
                <a:alpha val="65000"/>
              </a:srgbClr>
            </a:outerShdw>
          </a:effectLst>
        </p:spPr>
      </p:pic>
      <p:sp>
        <p:nvSpPr>
          <p:cNvPr id="13" name="Obdĺžnik: zaoblené rohy 12">
            <a:extLst>
              <a:ext uri="{FF2B5EF4-FFF2-40B4-BE49-F238E27FC236}">
                <a16:creationId xmlns:a16="http://schemas.microsoft.com/office/drawing/2014/main" id="{16EE6120-24E4-410C-925D-FC84D55F5817}"/>
              </a:ext>
            </a:extLst>
          </p:cNvPr>
          <p:cNvSpPr/>
          <p:nvPr/>
        </p:nvSpPr>
        <p:spPr>
          <a:xfrm rot="304296">
            <a:off x="3693738" y="3425038"/>
            <a:ext cx="827999" cy="288000"/>
          </a:xfrm>
          <a:prstGeom prst="roundRect">
            <a:avLst>
              <a:gd name="adj" fmla="val 4613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4" name="Obdĺžnik: zaoblené rohy 13">
            <a:extLst>
              <a:ext uri="{FF2B5EF4-FFF2-40B4-BE49-F238E27FC236}">
                <a16:creationId xmlns:a16="http://schemas.microsoft.com/office/drawing/2014/main" id="{5DD88582-21EE-41B8-9FBC-7E877A03801C}"/>
              </a:ext>
            </a:extLst>
          </p:cNvPr>
          <p:cNvSpPr/>
          <p:nvPr/>
        </p:nvSpPr>
        <p:spPr>
          <a:xfrm rot="304296">
            <a:off x="3832476" y="3903278"/>
            <a:ext cx="1154555" cy="894221"/>
          </a:xfrm>
          <a:prstGeom prst="roundRect">
            <a:avLst>
              <a:gd name="adj" fmla="val 4613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96263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31</a:t>
            </a:fld>
            <a:endParaRPr lang="sk-SK"/>
          </a:p>
        </p:txBody>
      </p:sp>
      <p:sp>
        <p:nvSpPr>
          <p:cNvPr id="5" name="Obdĺžnik 4">
            <a:extLst>
              <a:ext uri="{FF2B5EF4-FFF2-40B4-BE49-F238E27FC236}">
                <a16:creationId xmlns:a16="http://schemas.microsoft.com/office/drawing/2014/main" id="{B9FD392E-1CF3-4776-BB1B-93A1D2D5EAFD}"/>
              </a:ext>
            </a:extLst>
          </p:cNvPr>
          <p:cNvSpPr/>
          <p:nvPr/>
        </p:nvSpPr>
        <p:spPr>
          <a:xfrm>
            <a:off x="252993" y="1047172"/>
            <a:ext cx="11686014" cy="5170646"/>
          </a:xfrm>
          <a:prstGeom prst="rect">
            <a:avLst/>
          </a:prstGeom>
        </p:spPr>
        <p:txBody>
          <a:bodyPr wrap="square">
            <a:spAutoFit/>
          </a:bodyPr>
          <a:lstStyle/>
          <a:p>
            <a:pPr algn="just" fontAlgn="auto">
              <a:spcBef>
                <a:spcPts val="0"/>
              </a:spcBef>
              <a:spcAft>
                <a:spcPts val="0"/>
              </a:spcAft>
              <a:defRPr/>
            </a:pPr>
            <a:r>
              <a:rPr lang="sk-SK" sz="3000" dirty="0"/>
              <a:t>vyhľadávanie, informatívne čítanie a výber relevantných dokumentov:</a:t>
            </a:r>
          </a:p>
          <a:p>
            <a:pPr algn="just" fontAlgn="auto">
              <a:spcBef>
                <a:spcPts val="0"/>
              </a:spcBef>
              <a:spcAft>
                <a:spcPts val="0"/>
              </a:spcAft>
              <a:buFont typeface="Arial" pitchFamily="34" charset="0"/>
              <a:buChar char="•"/>
              <a:defRPr/>
            </a:pPr>
            <a:r>
              <a:rPr lang="sk-SK" sz="3000" i="1" dirty="0"/>
              <a:t>  </a:t>
            </a:r>
            <a:r>
              <a:rPr lang="sk-SK" sz="3000" b="1" i="1" dirty="0"/>
              <a:t>knižných publikácií </a:t>
            </a:r>
            <a:r>
              <a:rPr lang="sk-SK" sz="3000" i="1" dirty="0"/>
              <a:t>(monografie, učebnice, príručky, </a:t>
            </a:r>
            <a:r>
              <a:rPr lang="sk-SK" sz="3000" i="1" dirty="0" err="1"/>
              <a:t>encyklo-pédie</a:t>
            </a:r>
            <a:r>
              <a:rPr lang="sk-SK" sz="3000" i="1" dirty="0"/>
              <a:t>, slovníky), </a:t>
            </a:r>
          </a:p>
          <a:p>
            <a:pPr algn="just" fontAlgn="auto">
              <a:spcBef>
                <a:spcPts val="0"/>
              </a:spcBef>
              <a:spcAft>
                <a:spcPts val="0"/>
              </a:spcAft>
              <a:buFont typeface="Arial" pitchFamily="34" charset="0"/>
              <a:buChar char="•"/>
              <a:defRPr/>
            </a:pPr>
            <a:r>
              <a:rPr lang="sk-SK" sz="3000" i="1" dirty="0"/>
              <a:t>  </a:t>
            </a:r>
            <a:r>
              <a:rPr lang="sk-SK" sz="3000" b="1" i="1" dirty="0"/>
              <a:t>periodických publikácií </a:t>
            </a:r>
            <a:r>
              <a:rPr lang="sk-SK" sz="3000" i="1" dirty="0"/>
              <a:t>(odborné časopisy, noviny, ročenky, zborníky  vedeckých prác), </a:t>
            </a:r>
          </a:p>
          <a:p>
            <a:pPr algn="just" fontAlgn="auto">
              <a:spcBef>
                <a:spcPts val="0"/>
              </a:spcBef>
              <a:spcAft>
                <a:spcPts val="0"/>
              </a:spcAft>
              <a:buFont typeface="Arial" pitchFamily="34" charset="0"/>
              <a:buChar char="•"/>
              <a:defRPr/>
            </a:pPr>
            <a:r>
              <a:rPr lang="sk-SK" sz="3000" i="1" dirty="0"/>
              <a:t>  </a:t>
            </a:r>
            <a:r>
              <a:rPr lang="sk-SK" sz="3000" b="1" i="1" dirty="0"/>
              <a:t>špeciálnych druhov informačných prameňov </a:t>
            </a:r>
            <a:r>
              <a:rPr lang="sk-SK" sz="3000" i="1" dirty="0"/>
              <a:t>(patentová literatúra, normy technické a technologické, firemná literatúra, konferenčné materiály, výročné správy, cestovné správy, záverečné práce) a </a:t>
            </a:r>
          </a:p>
          <a:p>
            <a:pPr algn="just" fontAlgn="auto">
              <a:spcBef>
                <a:spcPts val="0"/>
              </a:spcBef>
              <a:spcAft>
                <a:spcPts val="0"/>
              </a:spcAft>
              <a:buFont typeface="Arial" pitchFamily="34" charset="0"/>
              <a:buChar char="•"/>
              <a:defRPr/>
            </a:pPr>
            <a:r>
              <a:rPr lang="sk-SK" sz="3000" i="1" dirty="0"/>
              <a:t>  </a:t>
            </a:r>
            <a:r>
              <a:rPr lang="sk-SK" sz="3000" b="1" i="1" dirty="0"/>
              <a:t>využívanie internetu</a:t>
            </a:r>
            <a:r>
              <a:rPr lang="sk-SK" sz="3000" i="1" dirty="0"/>
              <a:t>.</a:t>
            </a:r>
          </a:p>
        </p:txBody>
      </p:sp>
      <p:sp>
        <p:nvSpPr>
          <p:cNvPr id="7" name="Zaoblený obdĺžnik 8">
            <a:extLst>
              <a:ext uri="{FF2B5EF4-FFF2-40B4-BE49-F238E27FC236}">
                <a16:creationId xmlns:a16="http://schemas.microsoft.com/office/drawing/2014/main" id="{C0F5CA8E-7245-45FD-B245-FE25B6BF7A28}"/>
              </a:ext>
            </a:extLst>
          </p:cNvPr>
          <p:cNvSpPr/>
          <p:nvPr/>
        </p:nvSpPr>
        <p:spPr>
          <a:xfrm>
            <a:off x="247972" y="188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3. BIBLIOGRAFICKÝ PRIESKUM</a:t>
            </a:r>
          </a:p>
        </p:txBody>
      </p:sp>
    </p:spTree>
    <p:extLst>
      <p:ext uri="{BB962C8B-B14F-4D97-AF65-F5344CB8AC3E}">
        <p14:creationId xmlns:p14="http://schemas.microsoft.com/office/powerpoint/2010/main" val="71811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32</a:t>
            </a:fld>
            <a:endParaRPr lang="sk-SK"/>
          </a:p>
        </p:txBody>
      </p:sp>
      <p:pic>
        <p:nvPicPr>
          <p:cNvPr id="3" name="Obrázok 2">
            <a:extLst>
              <a:ext uri="{FF2B5EF4-FFF2-40B4-BE49-F238E27FC236}">
                <a16:creationId xmlns:a16="http://schemas.microsoft.com/office/drawing/2014/main" id="{E544296D-3C8C-424F-9D43-D10E8194D9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114800" cy="6258358"/>
          </a:xfrm>
          <a:prstGeom prst="rect">
            <a:avLst/>
          </a:prstGeom>
        </p:spPr>
      </p:pic>
      <p:pic>
        <p:nvPicPr>
          <p:cNvPr id="50" name="Obrázok 49" descr="Obrázok, na ktorom je osoba, stena, muž, pózujúci&#10;&#10;Automaticky generovaný popis">
            <a:extLst>
              <a:ext uri="{FF2B5EF4-FFF2-40B4-BE49-F238E27FC236}">
                <a16:creationId xmlns:a16="http://schemas.microsoft.com/office/drawing/2014/main" id="{CD604987-D54B-4AF4-BBDC-A7A778CFC58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24947" y="0"/>
            <a:ext cx="8267053" cy="6258357"/>
          </a:xfrm>
          <a:prstGeom prst="rect">
            <a:avLst/>
          </a:prstGeom>
        </p:spPr>
      </p:pic>
    </p:spTree>
    <p:extLst>
      <p:ext uri="{BB962C8B-B14F-4D97-AF65-F5344CB8AC3E}">
        <p14:creationId xmlns:p14="http://schemas.microsoft.com/office/powerpoint/2010/main" val="2905702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33</a:t>
            </a:fld>
            <a:endParaRPr lang="sk-SK"/>
          </a:p>
        </p:txBody>
      </p:sp>
      <p:pic>
        <p:nvPicPr>
          <p:cNvPr id="3" name="Obrázok 2">
            <a:extLst>
              <a:ext uri="{FF2B5EF4-FFF2-40B4-BE49-F238E27FC236}">
                <a16:creationId xmlns:a16="http://schemas.microsoft.com/office/drawing/2014/main" id="{E544296D-3C8C-424F-9D43-D10E8194D9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114800" cy="6258358"/>
          </a:xfrm>
          <a:prstGeom prst="rect">
            <a:avLst/>
          </a:prstGeom>
        </p:spPr>
      </p:pic>
      <p:cxnSp>
        <p:nvCxnSpPr>
          <p:cNvPr id="5" name="Rovná spojovacia šípka 4">
            <a:extLst>
              <a:ext uri="{FF2B5EF4-FFF2-40B4-BE49-F238E27FC236}">
                <a16:creationId xmlns:a16="http://schemas.microsoft.com/office/drawing/2014/main" id="{33B5CD8B-941C-4FA1-B511-A44581B69420}"/>
              </a:ext>
            </a:extLst>
          </p:cNvPr>
          <p:cNvCxnSpPr>
            <a:cxnSpLocks/>
          </p:cNvCxnSpPr>
          <p:nvPr/>
        </p:nvCxnSpPr>
        <p:spPr>
          <a:xfrm>
            <a:off x="2087418" y="599642"/>
            <a:ext cx="6835201" cy="257006"/>
          </a:xfrm>
          <a:prstGeom prst="straightConnector1">
            <a:avLst/>
          </a:prstGeom>
          <a:ln w="127000">
            <a:solidFill>
              <a:srgbClr val="088022"/>
            </a:solidFill>
            <a:tailEnd type="triangle"/>
          </a:ln>
        </p:spPr>
        <p:style>
          <a:lnRef idx="3">
            <a:schemeClr val="dk1"/>
          </a:lnRef>
          <a:fillRef idx="0">
            <a:schemeClr val="dk1"/>
          </a:fillRef>
          <a:effectRef idx="2">
            <a:schemeClr val="dk1"/>
          </a:effectRef>
          <a:fontRef idx="minor">
            <a:schemeClr val="tx1"/>
          </a:fontRef>
        </p:style>
      </p:cxnSp>
      <p:cxnSp>
        <p:nvCxnSpPr>
          <p:cNvPr id="10" name="Rovná spojovacia šípka 9">
            <a:extLst>
              <a:ext uri="{FF2B5EF4-FFF2-40B4-BE49-F238E27FC236}">
                <a16:creationId xmlns:a16="http://schemas.microsoft.com/office/drawing/2014/main" id="{FBE65C9E-D146-498D-A725-1281E1ED9392}"/>
              </a:ext>
            </a:extLst>
          </p:cNvPr>
          <p:cNvCxnSpPr>
            <a:cxnSpLocks/>
          </p:cNvCxnSpPr>
          <p:nvPr/>
        </p:nvCxnSpPr>
        <p:spPr>
          <a:xfrm>
            <a:off x="1941195" y="1560564"/>
            <a:ext cx="5162249" cy="220110"/>
          </a:xfrm>
          <a:prstGeom prst="straightConnector1">
            <a:avLst/>
          </a:prstGeom>
          <a:ln w="127000">
            <a:solidFill>
              <a:srgbClr val="088022"/>
            </a:solidFill>
            <a:tailEnd type="triangle"/>
          </a:ln>
        </p:spPr>
        <p:style>
          <a:lnRef idx="3">
            <a:schemeClr val="dk1"/>
          </a:lnRef>
          <a:fillRef idx="0">
            <a:schemeClr val="dk1"/>
          </a:fillRef>
          <a:effectRef idx="2">
            <a:schemeClr val="dk1"/>
          </a:effectRef>
          <a:fontRef idx="minor">
            <a:schemeClr val="tx1"/>
          </a:fontRef>
        </p:style>
      </p:cxnSp>
      <p:pic>
        <p:nvPicPr>
          <p:cNvPr id="1026" name="Picture 2" descr="Moderní marketing (Philip Kotler) &gt; kniha | PreSkoly.sk">
            <a:extLst>
              <a:ext uri="{FF2B5EF4-FFF2-40B4-BE49-F238E27FC236}">
                <a16:creationId xmlns:a16="http://schemas.microsoft.com/office/drawing/2014/main" id="{35C75DDE-775D-44B7-B3E5-82EE484BA0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3536" y="40772"/>
            <a:ext cx="1640506" cy="232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Kniha: Takto sa robí marketing (Allan Dib) | bux.sk">
            <a:extLst>
              <a:ext uri="{FF2B5EF4-FFF2-40B4-BE49-F238E27FC236}">
                <a16:creationId xmlns:a16="http://schemas.microsoft.com/office/drawing/2014/main" id="{BDA6EA10-727C-4AE4-91F2-C6F7080C5C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32620" y="3451358"/>
            <a:ext cx="1510916" cy="2324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Obrázok 16" descr="Obrázok, na ktorom je text&#10;&#10;Automaticky generovaný popis">
            <a:extLst>
              <a:ext uri="{FF2B5EF4-FFF2-40B4-BE49-F238E27FC236}">
                <a16:creationId xmlns:a16="http://schemas.microsoft.com/office/drawing/2014/main" id="{C15F35E9-8EFE-416D-A962-4768A219C68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56842" y="2029415"/>
            <a:ext cx="1643751" cy="2322125"/>
          </a:xfrm>
          <a:prstGeom prst="rect">
            <a:avLst/>
          </a:prstGeom>
          <a:ln>
            <a:noFill/>
          </a:ln>
          <a:effectLst>
            <a:outerShdw blurRad="292100" dist="139700" dir="2700000" algn="tl" rotWithShape="0">
              <a:srgbClr val="333333">
                <a:alpha val="65000"/>
              </a:srgbClr>
            </a:outerShdw>
          </a:effectLst>
        </p:spPr>
      </p:pic>
      <p:cxnSp>
        <p:nvCxnSpPr>
          <p:cNvPr id="20" name="Rovná spojovacia šípka 19">
            <a:extLst>
              <a:ext uri="{FF2B5EF4-FFF2-40B4-BE49-F238E27FC236}">
                <a16:creationId xmlns:a16="http://schemas.microsoft.com/office/drawing/2014/main" id="{D313AB46-0DDA-40A6-A792-561C2F80C2FF}"/>
              </a:ext>
            </a:extLst>
          </p:cNvPr>
          <p:cNvCxnSpPr>
            <a:cxnSpLocks/>
          </p:cNvCxnSpPr>
          <p:nvPr/>
        </p:nvCxnSpPr>
        <p:spPr>
          <a:xfrm>
            <a:off x="1610741" y="2634166"/>
            <a:ext cx="3661609" cy="110055"/>
          </a:xfrm>
          <a:prstGeom prst="straightConnector1">
            <a:avLst/>
          </a:prstGeom>
          <a:ln w="127000">
            <a:solidFill>
              <a:srgbClr val="088022"/>
            </a:solidFill>
            <a:tailEnd type="triangle"/>
          </a:ln>
        </p:spPr>
        <p:style>
          <a:lnRef idx="3">
            <a:schemeClr val="dk1"/>
          </a:lnRef>
          <a:fillRef idx="0">
            <a:schemeClr val="dk1"/>
          </a:fillRef>
          <a:effectRef idx="2">
            <a:schemeClr val="dk1"/>
          </a:effectRef>
          <a:fontRef idx="minor">
            <a:schemeClr val="tx1"/>
          </a:fontRef>
        </p:style>
      </p:cxnSp>
      <p:cxnSp>
        <p:nvCxnSpPr>
          <p:cNvPr id="21" name="Rovná spojovacia šípka 20">
            <a:extLst>
              <a:ext uri="{FF2B5EF4-FFF2-40B4-BE49-F238E27FC236}">
                <a16:creationId xmlns:a16="http://schemas.microsoft.com/office/drawing/2014/main" id="{19272F51-A9F7-488B-8F3B-770935D1CB0A}"/>
              </a:ext>
            </a:extLst>
          </p:cNvPr>
          <p:cNvCxnSpPr>
            <a:cxnSpLocks/>
          </p:cNvCxnSpPr>
          <p:nvPr/>
        </p:nvCxnSpPr>
        <p:spPr>
          <a:xfrm>
            <a:off x="1941195" y="4296549"/>
            <a:ext cx="5547260" cy="399496"/>
          </a:xfrm>
          <a:prstGeom prst="straightConnector1">
            <a:avLst/>
          </a:prstGeom>
          <a:ln w="127000">
            <a:solidFill>
              <a:srgbClr val="088022"/>
            </a:solidFill>
            <a:tailEnd type="triangle"/>
          </a:ln>
        </p:spPr>
        <p:style>
          <a:lnRef idx="3">
            <a:schemeClr val="dk1"/>
          </a:lnRef>
          <a:fillRef idx="0">
            <a:schemeClr val="dk1"/>
          </a:fillRef>
          <a:effectRef idx="2">
            <a:schemeClr val="dk1"/>
          </a:effectRef>
          <a:fontRef idx="minor">
            <a:schemeClr val="tx1"/>
          </a:fontRef>
        </p:style>
      </p:cxnSp>
      <p:cxnSp>
        <p:nvCxnSpPr>
          <p:cNvPr id="24" name="Rovná spojovacia šípka 23">
            <a:extLst>
              <a:ext uri="{FF2B5EF4-FFF2-40B4-BE49-F238E27FC236}">
                <a16:creationId xmlns:a16="http://schemas.microsoft.com/office/drawing/2014/main" id="{0F851830-9571-4A47-813F-8825FDA07F27}"/>
              </a:ext>
            </a:extLst>
          </p:cNvPr>
          <p:cNvCxnSpPr>
            <a:cxnSpLocks/>
          </p:cNvCxnSpPr>
          <p:nvPr/>
        </p:nvCxnSpPr>
        <p:spPr>
          <a:xfrm>
            <a:off x="2326206" y="5900188"/>
            <a:ext cx="7818821" cy="25850"/>
          </a:xfrm>
          <a:prstGeom prst="straightConnector1">
            <a:avLst/>
          </a:prstGeom>
          <a:ln w="127000">
            <a:solidFill>
              <a:srgbClr val="088022"/>
            </a:solidFill>
            <a:tailEnd type="triangle"/>
          </a:ln>
        </p:spPr>
        <p:style>
          <a:lnRef idx="3">
            <a:schemeClr val="dk1"/>
          </a:lnRef>
          <a:fillRef idx="0">
            <a:schemeClr val="dk1"/>
          </a:fillRef>
          <a:effectRef idx="2">
            <a:schemeClr val="dk1"/>
          </a:effectRef>
          <a:fontRef idx="minor">
            <a:schemeClr val="tx1"/>
          </a:fontRef>
        </p:style>
      </p:cxnSp>
      <p:pic>
        <p:nvPicPr>
          <p:cNvPr id="25" name="Obrázok 24" descr="Obrázok, na ktorom je text, zelené&#10;&#10;Automaticky generovaný popis">
            <a:extLst>
              <a:ext uri="{FF2B5EF4-FFF2-40B4-BE49-F238E27FC236}">
                <a16:creationId xmlns:a16="http://schemas.microsoft.com/office/drawing/2014/main" id="{1C4985C9-9233-4BD5-9C6C-5250CEC3918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69235" y="1047242"/>
            <a:ext cx="1608287" cy="2322125"/>
          </a:xfrm>
          <a:prstGeom prst="rect">
            <a:avLst/>
          </a:prstGeom>
          <a:ln>
            <a:noFill/>
          </a:ln>
          <a:effectLst>
            <a:outerShdw blurRad="292100" dist="139700" dir="2700000" algn="tl" rotWithShape="0">
              <a:srgbClr val="333333">
                <a:alpha val="65000"/>
              </a:srgbClr>
            </a:outerShdw>
          </a:effectLst>
        </p:spPr>
      </p:pic>
      <p:pic>
        <p:nvPicPr>
          <p:cNvPr id="31" name="Obrázok 30" descr="Obrázok, na ktorom je text, snímka obrazovky, elektronika&#10;&#10;Automaticky generovaný popis">
            <a:extLst>
              <a:ext uri="{FF2B5EF4-FFF2-40B4-BE49-F238E27FC236}">
                <a16:creationId xmlns:a16="http://schemas.microsoft.com/office/drawing/2014/main" id="{51BEB018-F1EB-4D4F-A8EB-C16923E7F83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189192" y="3864585"/>
            <a:ext cx="1681730" cy="2324486"/>
          </a:xfrm>
          <a:prstGeom prst="rect">
            <a:avLst/>
          </a:prstGeom>
          <a:ln>
            <a:noFill/>
          </a:ln>
          <a:effectLst>
            <a:outerShdw blurRad="292100" dist="139700" dir="2700000" algn="tl" rotWithShape="0">
              <a:srgbClr val="333333">
                <a:alpha val="65000"/>
              </a:srgbClr>
            </a:outerShdw>
          </a:effectLst>
        </p:spPr>
      </p:pic>
      <p:cxnSp>
        <p:nvCxnSpPr>
          <p:cNvPr id="33" name="Rovná spojnica 32">
            <a:extLst>
              <a:ext uri="{FF2B5EF4-FFF2-40B4-BE49-F238E27FC236}">
                <a16:creationId xmlns:a16="http://schemas.microsoft.com/office/drawing/2014/main" id="{CBFD45D8-99A8-4403-B012-819FC9A4D2D6}"/>
              </a:ext>
            </a:extLst>
          </p:cNvPr>
          <p:cNvCxnSpPr/>
          <p:nvPr/>
        </p:nvCxnSpPr>
        <p:spPr>
          <a:xfrm flipV="1">
            <a:off x="1142298" y="969261"/>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A65EF5B8-55BC-4436-9236-D9D43413DF2F}"/>
              </a:ext>
            </a:extLst>
          </p:cNvPr>
          <p:cNvCxnSpPr>
            <a:cxnSpLocks/>
          </p:cNvCxnSpPr>
          <p:nvPr/>
        </p:nvCxnSpPr>
        <p:spPr>
          <a:xfrm>
            <a:off x="1142298" y="955777"/>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Rovná spojnica 38">
            <a:extLst>
              <a:ext uri="{FF2B5EF4-FFF2-40B4-BE49-F238E27FC236}">
                <a16:creationId xmlns:a16="http://schemas.microsoft.com/office/drawing/2014/main" id="{3261B558-9843-4BB3-8D20-77E0ED63FF1A}"/>
              </a:ext>
            </a:extLst>
          </p:cNvPr>
          <p:cNvCxnSpPr/>
          <p:nvPr/>
        </p:nvCxnSpPr>
        <p:spPr>
          <a:xfrm flipV="1">
            <a:off x="1142298" y="1855439"/>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Rovná spojnica 39">
            <a:extLst>
              <a:ext uri="{FF2B5EF4-FFF2-40B4-BE49-F238E27FC236}">
                <a16:creationId xmlns:a16="http://schemas.microsoft.com/office/drawing/2014/main" id="{14038A12-345A-4417-B28C-C5CFA5648463}"/>
              </a:ext>
            </a:extLst>
          </p:cNvPr>
          <p:cNvCxnSpPr>
            <a:cxnSpLocks/>
          </p:cNvCxnSpPr>
          <p:nvPr/>
        </p:nvCxnSpPr>
        <p:spPr>
          <a:xfrm>
            <a:off x="1142298" y="1841955"/>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Rovná spojnica 40">
            <a:extLst>
              <a:ext uri="{FF2B5EF4-FFF2-40B4-BE49-F238E27FC236}">
                <a16:creationId xmlns:a16="http://schemas.microsoft.com/office/drawing/2014/main" id="{65A8B2C7-3281-45A2-B3C9-BFC776076CED}"/>
              </a:ext>
            </a:extLst>
          </p:cNvPr>
          <p:cNvCxnSpPr/>
          <p:nvPr/>
        </p:nvCxnSpPr>
        <p:spPr>
          <a:xfrm flipV="1">
            <a:off x="1177691" y="3004656"/>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Rovná spojnica 41">
            <a:extLst>
              <a:ext uri="{FF2B5EF4-FFF2-40B4-BE49-F238E27FC236}">
                <a16:creationId xmlns:a16="http://schemas.microsoft.com/office/drawing/2014/main" id="{049E8AEF-6F8E-440E-97A6-59DBD26FE0F3}"/>
              </a:ext>
            </a:extLst>
          </p:cNvPr>
          <p:cNvCxnSpPr>
            <a:cxnSpLocks/>
          </p:cNvCxnSpPr>
          <p:nvPr/>
        </p:nvCxnSpPr>
        <p:spPr>
          <a:xfrm>
            <a:off x="1177691" y="2991172"/>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Rovná spojnica 42">
            <a:extLst>
              <a:ext uri="{FF2B5EF4-FFF2-40B4-BE49-F238E27FC236}">
                <a16:creationId xmlns:a16="http://schemas.microsoft.com/office/drawing/2014/main" id="{01AE93CE-5090-4647-AFFD-ACA50A21D4A3}"/>
              </a:ext>
            </a:extLst>
          </p:cNvPr>
          <p:cNvCxnSpPr/>
          <p:nvPr/>
        </p:nvCxnSpPr>
        <p:spPr>
          <a:xfrm flipV="1">
            <a:off x="1034816" y="3613469"/>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Rovná spojnica 43">
            <a:extLst>
              <a:ext uri="{FF2B5EF4-FFF2-40B4-BE49-F238E27FC236}">
                <a16:creationId xmlns:a16="http://schemas.microsoft.com/office/drawing/2014/main" id="{88132643-BF12-4741-8616-055A2A7D9162}"/>
              </a:ext>
            </a:extLst>
          </p:cNvPr>
          <p:cNvCxnSpPr>
            <a:cxnSpLocks/>
          </p:cNvCxnSpPr>
          <p:nvPr/>
        </p:nvCxnSpPr>
        <p:spPr>
          <a:xfrm>
            <a:off x="1034816" y="3599985"/>
            <a:ext cx="1597794" cy="500513"/>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Rovná spojnica 44">
            <a:extLst>
              <a:ext uri="{FF2B5EF4-FFF2-40B4-BE49-F238E27FC236}">
                <a16:creationId xmlns:a16="http://schemas.microsoft.com/office/drawing/2014/main" id="{C810BA8F-4BCA-4DD9-8B22-B436B4BF44BF}"/>
              </a:ext>
            </a:extLst>
          </p:cNvPr>
          <p:cNvCxnSpPr>
            <a:cxnSpLocks/>
          </p:cNvCxnSpPr>
          <p:nvPr/>
        </p:nvCxnSpPr>
        <p:spPr>
          <a:xfrm flipV="1">
            <a:off x="885524" y="4618691"/>
            <a:ext cx="1588555" cy="771474"/>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Rovná spojnica 45">
            <a:extLst>
              <a:ext uri="{FF2B5EF4-FFF2-40B4-BE49-F238E27FC236}">
                <a16:creationId xmlns:a16="http://schemas.microsoft.com/office/drawing/2014/main" id="{201F906A-A5C9-4EE4-A60A-CBD61E0EF695}"/>
              </a:ext>
            </a:extLst>
          </p:cNvPr>
          <p:cNvCxnSpPr>
            <a:cxnSpLocks/>
          </p:cNvCxnSpPr>
          <p:nvPr/>
        </p:nvCxnSpPr>
        <p:spPr>
          <a:xfrm>
            <a:off x="876285" y="4605207"/>
            <a:ext cx="1756325" cy="895702"/>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74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barn(inVertical)">
                                      <p:cBhvr>
                                        <p:cTn id="16" dur="500"/>
                                        <p:tgtEl>
                                          <p:spTgt spid="40"/>
                                        </p:tgtEl>
                                      </p:cBhvr>
                                    </p:animEffect>
                                  </p:childTnLst>
                                </p:cTn>
                              </p:par>
                              <p:par>
                                <p:cTn id="17" presetID="16" presetClass="entr" presetSubtype="21"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arn(inVertical)">
                                      <p:cBhvr>
                                        <p:cTn id="19" dur="500"/>
                                        <p:tgtEl>
                                          <p:spTgt spid="41"/>
                                        </p:tgtEl>
                                      </p:cBhvr>
                                    </p:animEffect>
                                  </p:childTnLst>
                                </p:cTn>
                              </p:par>
                              <p:par>
                                <p:cTn id="20" presetID="16" presetClass="entr" presetSubtype="21"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par>
                                <p:cTn id="23" presetID="16" presetClass="entr" presetSubtype="21"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par>
                                <p:cTn id="26" presetID="16" presetClass="entr" presetSubtype="21"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par>
                                <p:cTn id="29" presetID="16" presetClass="entr" presetSubtype="21"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par>
                                <p:cTn id="32" presetID="16" presetClass="entr" presetSubtype="21"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34</a:t>
            </a:fld>
            <a:endParaRPr lang="sk-SK"/>
          </a:p>
        </p:txBody>
      </p:sp>
      <p:pic>
        <p:nvPicPr>
          <p:cNvPr id="1026" name="Picture 2" descr="Moderní marketing (Philip Kotler) &gt; kniha | PreSkoly.sk">
            <a:extLst>
              <a:ext uri="{FF2B5EF4-FFF2-40B4-BE49-F238E27FC236}">
                <a16:creationId xmlns:a16="http://schemas.microsoft.com/office/drawing/2014/main" id="{35C75DDE-775D-44B7-B3E5-82EE484BA0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51031" y="548727"/>
            <a:ext cx="1640506" cy="232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Kniha: Takto sa robí marketing (Allan Dib) | bux.sk">
            <a:extLst>
              <a:ext uri="{FF2B5EF4-FFF2-40B4-BE49-F238E27FC236}">
                <a16:creationId xmlns:a16="http://schemas.microsoft.com/office/drawing/2014/main" id="{BDA6EA10-727C-4AE4-91F2-C6F7080C5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2417" y="3549865"/>
            <a:ext cx="1510916" cy="2324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Obrázok 16" descr="Obrázok, na ktorom je text&#10;&#10;Automaticky generovaný popis">
            <a:extLst>
              <a:ext uri="{FF2B5EF4-FFF2-40B4-BE49-F238E27FC236}">
                <a16:creationId xmlns:a16="http://schemas.microsoft.com/office/drawing/2014/main" id="{C15F35E9-8EFE-416D-A962-4768A219C6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9015" y="502429"/>
            <a:ext cx="1643751" cy="2322125"/>
          </a:xfrm>
          <a:prstGeom prst="rect">
            <a:avLst/>
          </a:prstGeom>
          <a:ln>
            <a:noFill/>
          </a:ln>
          <a:effectLst>
            <a:outerShdw blurRad="292100" dist="139700" dir="2700000" algn="tl" rotWithShape="0">
              <a:srgbClr val="333333">
                <a:alpha val="65000"/>
              </a:srgbClr>
            </a:outerShdw>
          </a:effectLst>
        </p:spPr>
      </p:pic>
      <p:pic>
        <p:nvPicPr>
          <p:cNvPr id="25" name="Obrázok 24" descr="Obrázok, na ktorom je text, zelené&#10;&#10;Automaticky generovaný popis">
            <a:extLst>
              <a:ext uri="{FF2B5EF4-FFF2-40B4-BE49-F238E27FC236}">
                <a16:creationId xmlns:a16="http://schemas.microsoft.com/office/drawing/2014/main" id="{1C4985C9-9233-4BD5-9C6C-5250CEC3918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6000" y="524398"/>
            <a:ext cx="1608287" cy="2322125"/>
          </a:xfrm>
          <a:prstGeom prst="rect">
            <a:avLst/>
          </a:prstGeom>
          <a:ln>
            <a:noFill/>
          </a:ln>
          <a:effectLst>
            <a:outerShdw blurRad="292100" dist="139700" dir="2700000" algn="tl" rotWithShape="0">
              <a:srgbClr val="333333">
                <a:alpha val="65000"/>
              </a:srgbClr>
            </a:outerShdw>
          </a:effectLst>
        </p:spPr>
      </p:pic>
      <p:pic>
        <p:nvPicPr>
          <p:cNvPr id="31" name="Obrázok 30" descr="Obrázok, na ktorom je text, snímka obrazovky, elektronika&#10;&#10;Automaticky generovaný popis">
            <a:extLst>
              <a:ext uri="{FF2B5EF4-FFF2-40B4-BE49-F238E27FC236}">
                <a16:creationId xmlns:a16="http://schemas.microsoft.com/office/drawing/2014/main" id="{51BEB018-F1EB-4D4F-A8EB-C16923E7F83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551870" y="3549865"/>
            <a:ext cx="1681730" cy="2324486"/>
          </a:xfrm>
          <a:prstGeom prst="rect">
            <a:avLst/>
          </a:prstGeom>
          <a:ln>
            <a:noFill/>
          </a:ln>
          <a:effectLst>
            <a:outerShdw blurRad="292100" dist="139700" dir="2700000" algn="tl" rotWithShape="0">
              <a:srgbClr val="333333">
                <a:alpha val="65000"/>
              </a:srgbClr>
            </a:outerShdw>
          </a:effectLst>
        </p:spPr>
      </p:pic>
      <p:pic>
        <p:nvPicPr>
          <p:cNvPr id="13" name="Obrázok 12">
            <a:extLst>
              <a:ext uri="{FF2B5EF4-FFF2-40B4-BE49-F238E27FC236}">
                <a16:creationId xmlns:a16="http://schemas.microsoft.com/office/drawing/2014/main" id="{F623558A-45BF-4428-8255-31CFE46598E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0"/>
            <a:ext cx="2890358" cy="3326984"/>
          </a:xfrm>
          <a:prstGeom prst="rect">
            <a:avLst/>
          </a:prstGeom>
        </p:spPr>
      </p:pic>
      <p:pic>
        <p:nvPicPr>
          <p:cNvPr id="15" name="Obrázok 14">
            <a:extLst>
              <a:ext uri="{FF2B5EF4-FFF2-40B4-BE49-F238E27FC236}">
                <a16:creationId xmlns:a16="http://schemas.microsoft.com/office/drawing/2014/main" id="{5D47A6A4-E0F4-4F16-B488-7DA9121A0FC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625" y="3048616"/>
            <a:ext cx="2890358" cy="3326984"/>
          </a:xfrm>
          <a:prstGeom prst="rect">
            <a:avLst/>
          </a:prstGeom>
        </p:spPr>
      </p:pic>
      <p:pic>
        <p:nvPicPr>
          <p:cNvPr id="28" name="Obrázok 27">
            <a:extLst>
              <a:ext uri="{FF2B5EF4-FFF2-40B4-BE49-F238E27FC236}">
                <a16:creationId xmlns:a16="http://schemas.microsoft.com/office/drawing/2014/main" id="{B3E32122-901B-4382-93AA-B4CCC2C2E8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99882" y="1534702"/>
            <a:ext cx="1557067" cy="1792282"/>
          </a:xfrm>
          <a:prstGeom prst="rect">
            <a:avLst/>
          </a:prstGeom>
        </p:spPr>
      </p:pic>
      <p:pic>
        <p:nvPicPr>
          <p:cNvPr id="29" name="Obrázok 28">
            <a:extLst>
              <a:ext uri="{FF2B5EF4-FFF2-40B4-BE49-F238E27FC236}">
                <a16:creationId xmlns:a16="http://schemas.microsoft.com/office/drawing/2014/main" id="{B5916354-09DF-4DAC-8CB4-49671D2BAF6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596333" y="1515853"/>
            <a:ext cx="1557067" cy="1792282"/>
          </a:xfrm>
          <a:prstGeom prst="rect">
            <a:avLst/>
          </a:prstGeom>
        </p:spPr>
      </p:pic>
      <p:pic>
        <p:nvPicPr>
          <p:cNvPr id="30" name="Obrázok 29">
            <a:extLst>
              <a:ext uri="{FF2B5EF4-FFF2-40B4-BE49-F238E27FC236}">
                <a16:creationId xmlns:a16="http://schemas.microsoft.com/office/drawing/2014/main" id="{367AFD73-49A7-48E9-A3E1-59AA8BB7E2B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17466" y="4541320"/>
            <a:ext cx="1557067" cy="1792282"/>
          </a:xfrm>
          <a:prstGeom prst="rect">
            <a:avLst/>
          </a:prstGeom>
        </p:spPr>
      </p:pic>
      <p:pic>
        <p:nvPicPr>
          <p:cNvPr id="32" name="Obrázok 31">
            <a:extLst>
              <a:ext uri="{FF2B5EF4-FFF2-40B4-BE49-F238E27FC236}">
                <a16:creationId xmlns:a16="http://schemas.microsoft.com/office/drawing/2014/main" id="{CEDE90FF-8D10-45FC-B547-C9818158EBB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78467" y="1512999"/>
            <a:ext cx="1557067" cy="1792282"/>
          </a:xfrm>
          <a:prstGeom prst="rect">
            <a:avLst/>
          </a:prstGeom>
        </p:spPr>
      </p:pic>
      <p:pic>
        <p:nvPicPr>
          <p:cNvPr id="35" name="Obrázok 34">
            <a:extLst>
              <a:ext uri="{FF2B5EF4-FFF2-40B4-BE49-F238E27FC236}">
                <a16:creationId xmlns:a16="http://schemas.microsoft.com/office/drawing/2014/main" id="{F97FE917-DBE0-466D-96CC-545FB42C37E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25133" y="4515924"/>
            <a:ext cx="1557067" cy="1792282"/>
          </a:xfrm>
          <a:prstGeom prst="rect">
            <a:avLst/>
          </a:prstGeom>
        </p:spPr>
      </p:pic>
    </p:spTree>
    <p:extLst>
      <p:ext uri="{BB962C8B-B14F-4D97-AF65-F5344CB8AC3E}">
        <p14:creationId xmlns:p14="http://schemas.microsoft.com/office/powerpoint/2010/main" val="3781118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35</a:t>
            </a:fld>
            <a:endParaRPr lang="sk-SK"/>
          </a:p>
        </p:txBody>
      </p:sp>
      <p:sp>
        <p:nvSpPr>
          <p:cNvPr id="10" name="Zaoblený obdĺžnik 10">
            <a:extLst>
              <a:ext uri="{FF2B5EF4-FFF2-40B4-BE49-F238E27FC236}">
                <a16:creationId xmlns:a16="http://schemas.microsoft.com/office/drawing/2014/main" id="{36708917-3DCC-46C6-968D-B0466E16C20C}"/>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4. SPRACOVANIE BIBLIOGRAFICKÉHO PRIESKUMU</a:t>
            </a:r>
          </a:p>
        </p:txBody>
      </p:sp>
      <p:sp>
        <p:nvSpPr>
          <p:cNvPr id="11" name="Obdĺžnik 10">
            <a:extLst>
              <a:ext uri="{FF2B5EF4-FFF2-40B4-BE49-F238E27FC236}">
                <a16:creationId xmlns:a16="http://schemas.microsoft.com/office/drawing/2014/main" id="{3D456724-867C-42DD-9B7A-CA1C766A000A}"/>
              </a:ext>
            </a:extLst>
          </p:cNvPr>
          <p:cNvSpPr/>
          <p:nvPr/>
        </p:nvSpPr>
        <p:spPr>
          <a:xfrm>
            <a:off x="251668" y="1155233"/>
            <a:ext cx="11484045" cy="1477328"/>
          </a:xfrm>
          <a:prstGeom prst="rect">
            <a:avLst/>
          </a:prstGeom>
        </p:spPr>
        <p:txBody>
          <a:bodyPr wrap="square">
            <a:spAutoFit/>
          </a:bodyPr>
          <a:lstStyle/>
          <a:p>
            <a:pPr algn="ctr" fontAlgn="auto">
              <a:spcBef>
                <a:spcPts val="0"/>
              </a:spcBef>
              <a:spcAft>
                <a:spcPts val="0"/>
              </a:spcAft>
              <a:defRPr/>
            </a:pPr>
            <a:r>
              <a:rPr lang="sk-SK" sz="3000" dirty="0">
                <a:latin typeface="Calibri" pitchFamily="34" charset="0"/>
              </a:rPr>
              <a:t>bežné čítanie informácií získaných z bibliografického prieskumu, vyselektovanie najvhodnejších informácii, tvorba vlastného textu </a:t>
            </a:r>
            <a:br>
              <a:rPr lang="sk-SK" sz="3000" dirty="0">
                <a:latin typeface="Calibri" pitchFamily="34" charset="0"/>
              </a:rPr>
            </a:br>
            <a:r>
              <a:rPr lang="sk-SK" sz="3000" dirty="0">
                <a:latin typeface="Calibri" pitchFamily="34" charset="0"/>
              </a:rPr>
              <a:t>s použitím vybraných citácií.</a:t>
            </a:r>
          </a:p>
        </p:txBody>
      </p:sp>
      <p:pic>
        <p:nvPicPr>
          <p:cNvPr id="3" name="Obrázok 2">
            <a:extLst>
              <a:ext uri="{FF2B5EF4-FFF2-40B4-BE49-F238E27FC236}">
                <a16:creationId xmlns:a16="http://schemas.microsoft.com/office/drawing/2014/main" id="{B52A1AEA-8D99-42BE-8109-87B7A5029FDC}"/>
              </a:ext>
            </a:extLst>
          </p:cNvPr>
          <p:cNvPicPr>
            <a:picLocks noChangeAspect="1"/>
          </p:cNvPicPr>
          <p:nvPr/>
        </p:nvPicPr>
        <p:blipFill>
          <a:blip r:embed="rId2"/>
          <a:stretch>
            <a:fillRect/>
          </a:stretch>
        </p:blipFill>
        <p:spPr>
          <a:xfrm>
            <a:off x="6102558" y="2805156"/>
            <a:ext cx="2426819" cy="3342077"/>
          </a:xfrm>
          <a:prstGeom prst="rect">
            <a:avLst/>
          </a:prstGeom>
          <a:ln>
            <a:noFill/>
          </a:ln>
          <a:effectLst>
            <a:outerShdw blurRad="292100" dist="139700" dir="2700000" algn="tl" rotWithShape="0">
              <a:srgbClr val="333333">
                <a:alpha val="65000"/>
              </a:srgbClr>
            </a:outerShdw>
          </a:effectLst>
        </p:spPr>
      </p:pic>
      <p:pic>
        <p:nvPicPr>
          <p:cNvPr id="14" name="Obrázok 13">
            <a:extLst>
              <a:ext uri="{FF2B5EF4-FFF2-40B4-BE49-F238E27FC236}">
                <a16:creationId xmlns:a16="http://schemas.microsoft.com/office/drawing/2014/main" id="{21E9520B-969F-4661-9A3B-EFE9EFDA8DF5}"/>
              </a:ext>
            </a:extLst>
          </p:cNvPr>
          <p:cNvPicPr>
            <a:picLocks noChangeAspect="1"/>
          </p:cNvPicPr>
          <p:nvPr/>
        </p:nvPicPr>
        <p:blipFill>
          <a:blip r:embed="rId3"/>
          <a:stretch>
            <a:fillRect/>
          </a:stretch>
        </p:blipFill>
        <p:spPr>
          <a:xfrm>
            <a:off x="8846306" y="2805155"/>
            <a:ext cx="2431865" cy="3342077"/>
          </a:xfrm>
          <a:prstGeom prst="rect">
            <a:avLst/>
          </a:prstGeom>
          <a:ln>
            <a:noFill/>
          </a:ln>
          <a:effectLst>
            <a:outerShdw blurRad="292100" dist="139700" dir="2700000" algn="tl" rotWithShape="0">
              <a:srgbClr val="333333">
                <a:alpha val="65000"/>
              </a:srgbClr>
            </a:outerShdw>
          </a:effectLst>
        </p:spPr>
      </p:pic>
      <p:pic>
        <p:nvPicPr>
          <p:cNvPr id="16" name="Obrázok 15">
            <a:extLst>
              <a:ext uri="{FF2B5EF4-FFF2-40B4-BE49-F238E27FC236}">
                <a16:creationId xmlns:a16="http://schemas.microsoft.com/office/drawing/2014/main" id="{8C2AEAEF-021B-4D0C-9FD2-577025A63A46}"/>
              </a:ext>
            </a:extLst>
          </p:cNvPr>
          <p:cNvPicPr>
            <a:picLocks noChangeAspect="1"/>
          </p:cNvPicPr>
          <p:nvPr/>
        </p:nvPicPr>
        <p:blipFill>
          <a:blip r:embed="rId4"/>
          <a:stretch>
            <a:fillRect/>
          </a:stretch>
        </p:blipFill>
        <p:spPr>
          <a:xfrm>
            <a:off x="3346816" y="2805156"/>
            <a:ext cx="2438813" cy="3342077"/>
          </a:xfrm>
          <a:prstGeom prst="rect">
            <a:avLst/>
          </a:prstGeom>
          <a:ln>
            <a:noFill/>
          </a:ln>
          <a:effectLst>
            <a:outerShdw blurRad="292100" dist="139700" dir="2700000" algn="tl" rotWithShape="0">
              <a:srgbClr val="333333">
                <a:alpha val="65000"/>
              </a:srgbClr>
            </a:outerShdw>
          </a:effectLst>
        </p:spPr>
      </p:pic>
      <p:sp>
        <p:nvSpPr>
          <p:cNvPr id="17" name="Obdĺžnik 16">
            <a:extLst>
              <a:ext uri="{FF2B5EF4-FFF2-40B4-BE49-F238E27FC236}">
                <a16:creationId xmlns:a16="http://schemas.microsoft.com/office/drawing/2014/main" id="{E21073A0-B82A-4D8D-98DB-F56ED2A5B330}"/>
              </a:ext>
            </a:extLst>
          </p:cNvPr>
          <p:cNvSpPr/>
          <p:nvPr/>
        </p:nvSpPr>
        <p:spPr>
          <a:xfrm>
            <a:off x="3498209" y="4328719"/>
            <a:ext cx="2046914" cy="13740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Obdĺžnik 17">
            <a:extLst>
              <a:ext uri="{FF2B5EF4-FFF2-40B4-BE49-F238E27FC236}">
                <a16:creationId xmlns:a16="http://schemas.microsoft.com/office/drawing/2014/main" id="{CEDB415C-57E5-4E4F-8E8A-1CA6924E73B8}"/>
              </a:ext>
            </a:extLst>
          </p:cNvPr>
          <p:cNvSpPr/>
          <p:nvPr/>
        </p:nvSpPr>
        <p:spPr>
          <a:xfrm>
            <a:off x="6220193" y="4324464"/>
            <a:ext cx="2046914" cy="16335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bdĺžnik 18">
            <a:extLst>
              <a:ext uri="{FF2B5EF4-FFF2-40B4-BE49-F238E27FC236}">
                <a16:creationId xmlns:a16="http://schemas.microsoft.com/office/drawing/2014/main" id="{62B7083E-CBCF-4A2F-A28E-E8F122E02104}"/>
              </a:ext>
            </a:extLst>
          </p:cNvPr>
          <p:cNvSpPr/>
          <p:nvPr/>
        </p:nvSpPr>
        <p:spPr>
          <a:xfrm>
            <a:off x="9038781" y="3182768"/>
            <a:ext cx="2046914" cy="3785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1" name="Obrázok 20">
            <a:extLst>
              <a:ext uri="{FF2B5EF4-FFF2-40B4-BE49-F238E27FC236}">
                <a16:creationId xmlns:a16="http://schemas.microsoft.com/office/drawing/2014/main" id="{473E367F-E74D-4DC2-8DD5-3D79F00FA5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708" y="2805153"/>
            <a:ext cx="2355622" cy="3336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8952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36</a:t>
            </a:fld>
            <a:endParaRPr lang="sk-SK"/>
          </a:p>
        </p:txBody>
      </p:sp>
      <p:sp>
        <p:nvSpPr>
          <p:cNvPr id="10" name="Zaoblený obdĺžnik 10">
            <a:extLst>
              <a:ext uri="{FF2B5EF4-FFF2-40B4-BE49-F238E27FC236}">
                <a16:creationId xmlns:a16="http://schemas.microsoft.com/office/drawing/2014/main" id="{36708917-3DCC-46C6-968D-B0466E16C20C}"/>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5. PRIESKUM, VÝSKUM</a:t>
            </a:r>
          </a:p>
        </p:txBody>
      </p:sp>
      <p:sp>
        <p:nvSpPr>
          <p:cNvPr id="11" name="Obdĺžnik 10">
            <a:extLst>
              <a:ext uri="{FF2B5EF4-FFF2-40B4-BE49-F238E27FC236}">
                <a16:creationId xmlns:a16="http://schemas.microsoft.com/office/drawing/2014/main" id="{3D456724-867C-42DD-9B7A-CA1C766A000A}"/>
              </a:ext>
            </a:extLst>
          </p:cNvPr>
          <p:cNvSpPr/>
          <p:nvPr/>
        </p:nvSpPr>
        <p:spPr>
          <a:xfrm>
            <a:off x="251668" y="1273803"/>
            <a:ext cx="11534861" cy="1815882"/>
          </a:xfrm>
          <a:prstGeom prst="rect">
            <a:avLst/>
          </a:prstGeom>
        </p:spPr>
        <p:txBody>
          <a:bodyPr wrap="square">
            <a:spAutoFit/>
          </a:bodyPr>
          <a:lstStyle/>
          <a:p>
            <a:pPr algn="just" fontAlgn="auto">
              <a:spcBef>
                <a:spcPts val="0"/>
              </a:spcBef>
              <a:spcAft>
                <a:spcPts val="0"/>
              </a:spcAft>
              <a:defRPr/>
            </a:pPr>
            <a:r>
              <a:rPr lang="sk-SK" sz="2800" dirty="0">
                <a:latin typeface="Calibri" pitchFamily="34" charset="0"/>
              </a:rPr>
              <a:t>organizačná práca, uvedenie charakteristiky objektu, stanovenie problémov, určenie metód prieskumu, resp. výskumu (analýzy a syntézy, metódy zovšeobecňovania, štatistické metódy, metódy indukcie a dedukcie, metóda systémového prístupu, metóda komparácie a metóda modelovania). </a:t>
            </a:r>
          </a:p>
        </p:txBody>
      </p:sp>
      <p:sp>
        <p:nvSpPr>
          <p:cNvPr id="7" name="BlokTextu 6">
            <a:extLst>
              <a:ext uri="{FF2B5EF4-FFF2-40B4-BE49-F238E27FC236}">
                <a16:creationId xmlns:a16="http://schemas.microsoft.com/office/drawing/2014/main" id="{B65A8313-B84A-48B3-A478-19D3C9DAC5DA}"/>
              </a:ext>
            </a:extLst>
          </p:cNvPr>
          <p:cNvSpPr txBox="1"/>
          <p:nvPr/>
        </p:nvSpPr>
        <p:spPr>
          <a:xfrm>
            <a:off x="223705" y="3173021"/>
            <a:ext cx="11744589" cy="2831544"/>
          </a:xfrm>
          <a:prstGeom prst="rect">
            <a:avLst/>
          </a:prstGeom>
          <a:solidFill>
            <a:srgbClr val="088022"/>
          </a:solidFill>
          <a:ln w="28575">
            <a:solidFill>
              <a:schemeClr val="tx1"/>
            </a:solidFill>
            <a:prstDash val="sysDot"/>
          </a:ln>
        </p:spPr>
        <p:txBody>
          <a:bodyPr wrap="square" rtlCol="0">
            <a:spAutoFit/>
          </a:bodyPr>
          <a:lstStyle/>
          <a:p>
            <a:pPr algn="just"/>
            <a:r>
              <a:rPr lang="sk-SK" sz="2800" b="1" u="sng" dirty="0">
                <a:solidFill>
                  <a:schemeClr val="bg1"/>
                </a:solidFill>
                <a:effectLst>
                  <a:outerShdw blurRad="38100" dist="38100" dir="2700000" algn="tl">
                    <a:srgbClr val="000000">
                      <a:alpha val="43137"/>
                    </a:srgbClr>
                  </a:outerShdw>
                </a:effectLst>
              </a:rPr>
              <a:t>Rozdiel medzi prieskumom a výskumom</a:t>
            </a:r>
          </a:p>
          <a:p>
            <a:pPr algn="just"/>
            <a:r>
              <a:rPr lang="sk-SK" sz="2800" dirty="0">
                <a:solidFill>
                  <a:schemeClr val="bg1"/>
                </a:solidFill>
              </a:rPr>
              <a:t>Výskum aj prieskum pomenúvajú techniku a princíp zberu informácií, ich spracovania a následnej interpretácií údajov, ktoré z výskumu či prieskumu vyplývajú.</a:t>
            </a:r>
          </a:p>
          <a:p>
            <a:pPr algn="just"/>
            <a:r>
              <a:rPr lang="sk-SK" sz="2800" dirty="0">
                <a:solidFill>
                  <a:schemeClr val="bg1"/>
                </a:solidFill>
              </a:rPr>
              <a:t>Výskum je v porovnaní s prieskumom dlhšie trvajúci, prináša dlhodobé a hlbšie hodnotenia skúmaných udalostí či javov.</a:t>
            </a:r>
          </a:p>
          <a:p>
            <a:pPr algn="just"/>
            <a:endParaRPr lang="sk-SK" sz="900" dirty="0">
              <a:solidFill>
                <a:schemeClr val="bg1"/>
              </a:solidFill>
            </a:endParaRPr>
          </a:p>
        </p:txBody>
      </p:sp>
    </p:spTree>
    <p:extLst>
      <p:ext uri="{BB962C8B-B14F-4D97-AF65-F5344CB8AC3E}">
        <p14:creationId xmlns:p14="http://schemas.microsoft.com/office/powerpoint/2010/main" val="328702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37</a:t>
            </a:fld>
            <a:endParaRPr lang="sk-SK"/>
          </a:p>
        </p:txBody>
      </p:sp>
      <p:sp>
        <p:nvSpPr>
          <p:cNvPr id="5" name="Obdĺžnik 4">
            <a:extLst>
              <a:ext uri="{FF2B5EF4-FFF2-40B4-BE49-F238E27FC236}">
                <a16:creationId xmlns:a16="http://schemas.microsoft.com/office/drawing/2014/main" id="{A4EF564E-BEA2-4E19-8A94-1123AD8EFC99}"/>
              </a:ext>
            </a:extLst>
          </p:cNvPr>
          <p:cNvSpPr/>
          <p:nvPr/>
        </p:nvSpPr>
        <p:spPr>
          <a:xfrm>
            <a:off x="98711" y="1381688"/>
            <a:ext cx="4728265" cy="4493538"/>
          </a:xfrm>
          <a:prstGeom prst="rect">
            <a:avLst/>
          </a:prstGeom>
        </p:spPr>
        <p:txBody>
          <a:bodyPr wrap="square">
            <a:spAutoFit/>
          </a:bodyPr>
          <a:lstStyle/>
          <a:p>
            <a:pPr marL="530225" indent="-530225" fontAlgn="auto">
              <a:spcBef>
                <a:spcPts val="0"/>
              </a:spcBef>
              <a:spcAft>
                <a:spcPts val="0"/>
              </a:spcAft>
              <a:buFont typeface="Arial" pitchFamily="34" charset="0"/>
              <a:buChar char="•"/>
              <a:defRPr/>
            </a:pPr>
            <a:r>
              <a:rPr lang="sk-SK" sz="2600" dirty="0">
                <a:latin typeface="Calibri" pitchFamily="34" charset="0"/>
              </a:rPr>
              <a:t>kompletné naplnenie jednotlivých častí osnovy materiálom </a:t>
            </a:r>
            <a:br>
              <a:rPr lang="sk-SK" sz="2600" dirty="0">
                <a:latin typeface="Calibri" pitchFamily="34" charset="0"/>
              </a:rPr>
            </a:br>
            <a:r>
              <a:rPr lang="sk-SK" sz="2600" dirty="0">
                <a:latin typeface="Calibri" pitchFamily="34" charset="0"/>
              </a:rPr>
              <a:t>z bibliografického prieskumu a z prieskumu/výskumu, </a:t>
            </a:r>
          </a:p>
          <a:p>
            <a:pPr marL="514350" indent="-514350" fontAlgn="auto">
              <a:spcBef>
                <a:spcPts val="0"/>
              </a:spcBef>
              <a:spcAft>
                <a:spcPts val="0"/>
              </a:spcAft>
              <a:buFont typeface="Arial" pitchFamily="34" charset="0"/>
              <a:buChar char="•"/>
              <a:defRPr/>
            </a:pPr>
            <a:r>
              <a:rPr lang="sk-SK" sz="2600" dirty="0">
                <a:latin typeface="Calibri" pitchFamily="34" charset="0"/>
              </a:rPr>
              <a:t>tvorba abstraktu, </a:t>
            </a:r>
          </a:p>
          <a:p>
            <a:pPr marL="514350" indent="-514350" fontAlgn="auto">
              <a:spcBef>
                <a:spcPts val="0"/>
              </a:spcBef>
              <a:spcAft>
                <a:spcPts val="0"/>
              </a:spcAft>
              <a:buFont typeface="Arial" pitchFamily="34" charset="0"/>
              <a:buChar char="•"/>
              <a:defRPr/>
            </a:pPr>
            <a:r>
              <a:rPr lang="sk-SK" sz="2600" dirty="0">
                <a:latin typeface="Calibri" pitchFamily="34" charset="0"/>
              </a:rPr>
              <a:t>formálna úprava textu, tabuliek, obrázkov, grafov, </a:t>
            </a:r>
          </a:p>
          <a:p>
            <a:pPr marL="514350" indent="-514350" fontAlgn="auto">
              <a:spcBef>
                <a:spcPts val="0"/>
              </a:spcBef>
              <a:spcAft>
                <a:spcPts val="0"/>
              </a:spcAft>
              <a:buFont typeface="Arial" pitchFamily="34" charset="0"/>
              <a:buChar char="•"/>
              <a:defRPr/>
            </a:pPr>
            <a:r>
              <a:rPr lang="sk-SK" sz="2600" dirty="0">
                <a:latin typeface="Calibri" pitchFamily="34" charset="0"/>
              </a:rPr>
              <a:t>kompletizovanie zoznamu bibliografických odkazov,</a:t>
            </a:r>
          </a:p>
          <a:p>
            <a:pPr marL="514350" indent="-514350" fontAlgn="auto">
              <a:spcBef>
                <a:spcPts val="0"/>
              </a:spcBef>
              <a:spcAft>
                <a:spcPts val="0"/>
              </a:spcAft>
              <a:buFont typeface="Arial" pitchFamily="34" charset="0"/>
              <a:buChar char="•"/>
              <a:defRPr/>
            </a:pPr>
            <a:r>
              <a:rPr lang="sk-SK" sz="2600" dirty="0">
                <a:latin typeface="Calibri" pitchFamily="34" charset="0"/>
              </a:rPr>
              <a:t>tvorba obsahu.</a:t>
            </a:r>
          </a:p>
        </p:txBody>
      </p:sp>
      <p:sp>
        <p:nvSpPr>
          <p:cNvPr id="7" name="Zaoblený obdĺžnik 8">
            <a:extLst>
              <a:ext uri="{FF2B5EF4-FFF2-40B4-BE49-F238E27FC236}">
                <a16:creationId xmlns:a16="http://schemas.microsoft.com/office/drawing/2014/main" id="{D95DF8E9-0CA5-4869-AB23-AE22ECA1FCA2}"/>
              </a:ext>
            </a:extLst>
          </p:cNvPr>
          <p:cNvSpPr/>
          <p:nvPr/>
        </p:nvSpPr>
        <p:spPr>
          <a:xfrm>
            <a:off x="219807" y="180564"/>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6. TVORBA KONEČNEJ VERZIE PRÁCE</a:t>
            </a:r>
          </a:p>
        </p:txBody>
      </p:sp>
      <p:pic>
        <p:nvPicPr>
          <p:cNvPr id="3" name="Obrázok 2">
            <a:extLst>
              <a:ext uri="{FF2B5EF4-FFF2-40B4-BE49-F238E27FC236}">
                <a16:creationId xmlns:a16="http://schemas.microsoft.com/office/drawing/2014/main" id="{DED1F1EB-AC2A-49BF-ABE2-FC13E51F950B}"/>
              </a:ext>
            </a:extLst>
          </p:cNvPr>
          <p:cNvPicPr>
            <a:picLocks noChangeAspect="1"/>
          </p:cNvPicPr>
          <p:nvPr/>
        </p:nvPicPr>
        <p:blipFill>
          <a:blip r:embed="rId2"/>
          <a:stretch>
            <a:fillRect/>
          </a:stretch>
        </p:blipFill>
        <p:spPr>
          <a:xfrm rot="21226230">
            <a:off x="4762343" y="1186267"/>
            <a:ext cx="2660465" cy="3780000"/>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FA829B49-9F6D-4CD6-9702-DBB4F64294B8}"/>
              </a:ext>
            </a:extLst>
          </p:cNvPr>
          <p:cNvPicPr>
            <a:picLocks noChangeAspect="1"/>
          </p:cNvPicPr>
          <p:nvPr/>
        </p:nvPicPr>
        <p:blipFill>
          <a:blip r:embed="rId3"/>
          <a:stretch>
            <a:fillRect/>
          </a:stretch>
        </p:blipFill>
        <p:spPr>
          <a:xfrm rot="1018580">
            <a:off x="6822816" y="2452117"/>
            <a:ext cx="2665626" cy="3780000"/>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77EE494F-1FEF-41FB-AD5F-B0EB1A1B0E85}"/>
              </a:ext>
            </a:extLst>
          </p:cNvPr>
          <p:cNvPicPr>
            <a:picLocks noChangeAspect="1"/>
          </p:cNvPicPr>
          <p:nvPr/>
        </p:nvPicPr>
        <p:blipFill>
          <a:blip r:embed="rId4"/>
          <a:stretch>
            <a:fillRect/>
          </a:stretch>
        </p:blipFill>
        <p:spPr>
          <a:xfrm>
            <a:off x="9025800" y="1319453"/>
            <a:ext cx="2680138" cy="37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4946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38</a:t>
            </a:fld>
            <a:endParaRPr lang="sk-SK"/>
          </a:p>
        </p:txBody>
      </p:sp>
      <p:sp>
        <p:nvSpPr>
          <p:cNvPr id="5" name="Obdĺžnik 4">
            <a:extLst>
              <a:ext uri="{FF2B5EF4-FFF2-40B4-BE49-F238E27FC236}">
                <a16:creationId xmlns:a16="http://schemas.microsoft.com/office/drawing/2014/main" id="{880AC0FE-DCB8-423F-890B-DFA39828E475}"/>
              </a:ext>
            </a:extLst>
          </p:cNvPr>
          <p:cNvSpPr/>
          <p:nvPr/>
        </p:nvSpPr>
        <p:spPr>
          <a:xfrm>
            <a:off x="960358" y="1115952"/>
            <a:ext cx="8856984" cy="523220"/>
          </a:xfrm>
          <a:prstGeom prst="rect">
            <a:avLst/>
          </a:prstGeom>
        </p:spPr>
        <p:txBody>
          <a:bodyPr wrap="square">
            <a:spAutoFit/>
          </a:bodyPr>
          <a:lstStyle/>
          <a:p>
            <a:pPr algn="just" fontAlgn="auto">
              <a:spcBef>
                <a:spcPts val="0"/>
              </a:spcBef>
              <a:spcAft>
                <a:spcPts val="0"/>
              </a:spcAft>
              <a:defRPr/>
            </a:pPr>
            <a:r>
              <a:rPr lang="sk-SK" sz="2800" dirty="0">
                <a:latin typeface="Calibri" pitchFamily="34" charset="0"/>
              </a:rPr>
              <a:t>odovzdanie záverečnej práce podľa pokynov vysokej školy</a:t>
            </a:r>
            <a:endParaRPr lang="sk-SK" sz="2800" strike="dblStrike" dirty="0">
              <a:latin typeface="Calibri" pitchFamily="34" charset="0"/>
            </a:endParaRPr>
          </a:p>
        </p:txBody>
      </p:sp>
      <p:sp>
        <p:nvSpPr>
          <p:cNvPr id="7" name="Zaoblený obdĺžnik 9">
            <a:extLst>
              <a:ext uri="{FF2B5EF4-FFF2-40B4-BE49-F238E27FC236}">
                <a16:creationId xmlns:a16="http://schemas.microsoft.com/office/drawing/2014/main" id="{0A00B1F5-37B6-444A-ADCD-D3489E4F1E84}"/>
              </a:ext>
            </a:extLst>
          </p:cNvPr>
          <p:cNvSpPr/>
          <p:nvPr/>
        </p:nvSpPr>
        <p:spPr>
          <a:xfrm>
            <a:off x="136812" y="249079"/>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7. ODOVZDANIE PRÁCE</a:t>
            </a:r>
          </a:p>
        </p:txBody>
      </p:sp>
      <p:pic>
        <p:nvPicPr>
          <p:cNvPr id="3" name="Obrázok 2">
            <a:extLst>
              <a:ext uri="{FF2B5EF4-FFF2-40B4-BE49-F238E27FC236}">
                <a16:creationId xmlns:a16="http://schemas.microsoft.com/office/drawing/2014/main" id="{454B9E7F-B5E6-44E7-BFE7-3BC00B49F9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09185"/>
            <a:ext cx="12192000" cy="3807069"/>
          </a:xfrm>
          <a:prstGeom prst="rect">
            <a:avLst/>
          </a:prstGeom>
        </p:spPr>
      </p:pic>
    </p:spTree>
    <p:extLst>
      <p:ext uri="{BB962C8B-B14F-4D97-AF65-F5344CB8AC3E}">
        <p14:creationId xmlns:p14="http://schemas.microsoft.com/office/powerpoint/2010/main" val="2278197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lstStyle/>
          <a:p>
            <a:r>
              <a:rPr lang="sk-SK" dirty="0"/>
              <a:t>Tvorba záverečnej práce</a:t>
            </a:r>
            <a:br>
              <a:rPr lang="sk-SK" dirty="0"/>
            </a:br>
            <a:r>
              <a:rPr lang="sk-SK" dirty="0"/>
              <a:t>- 1. fáza</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39</a:t>
            </a:fld>
            <a:endParaRPr lang="sk-SK"/>
          </a:p>
        </p:txBody>
      </p:sp>
    </p:spTree>
    <p:extLst>
      <p:ext uri="{BB962C8B-B14F-4D97-AF65-F5344CB8AC3E}">
        <p14:creationId xmlns:p14="http://schemas.microsoft.com/office/powerpoint/2010/main" val="1443225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lstStyle/>
          <a:p>
            <a:r>
              <a:rPr lang="sk-SK" dirty="0"/>
              <a:t>Ukončenie predmetu</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a:p>
            <a:endParaRPr lang="sk-SK" dirty="0"/>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4</a:t>
            </a:fld>
            <a:endParaRPr lang="sk-SK"/>
          </a:p>
        </p:txBody>
      </p:sp>
    </p:spTree>
    <p:extLst>
      <p:ext uri="{BB962C8B-B14F-4D97-AF65-F5344CB8AC3E}">
        <p14:creationId xmlns:p14="http://schemas.microsoft.com/office/powerpoint/2010/main" val="2322633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40</a:t>
            </a:fld>
            <a:endParaRPr lang="sk-SK"/>
          </a:p>
        </p:txBody>
      </p:sp>
      <p:pic>
        <p:nvPicPr>
          <p:cNvPr id="7" name="Obrázok 6" descr="Obrázok, na ktorom je osoba&#10;&#10;Automaticky generovaný popis">
            <a:extLst>
              <a:ext uri="{FF2B5EF4-FFF2-40B4-BE49-F238E27FC236}">
                <a16:creationId xmlns:a16="http://schemas.microsoft.com/office/drawing/2014/main" id="{C28C8958-BDF4-4692-A1AF-1F4078FCA2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772326" cy="6245604"/>
          </a:xfrm>
          <a:prstGeom prst="rect">
            <a:avLst/>
          </a:prstGeom>
        </p:spPr>
      </p:pic>
      <p:sp>
        <p:nvSpPr>
          <p:cNvPr id="5" name="Obdĺžnik 4">
            <a:extLst>
              <a:ext uri="{FF2B5EF4-FFF2-40B4-BE49-F238E27FC236}">
                <a16:creationId xmlns:a16="http://schemas.microsoft.com/office/drawing/2014/main" id="{7CD1BF2E-DC50-423B-AC94-048C41B392B2}"/>
              </a:ext>
            </a:extLst>
          </p:cNvPr>
          <p:cNvSpPr/>
          <p:nvPr/>
        </p:nvSpPr>
        <p:spPr>
          <a:xfrm>
            <a:off x="4580389" y="105270"/>
            <a:ext cx="7444529" cy="6286336"/>
          </a:xfrm>
          <a:prstGeom prst="rect">
            <a:avLst/>
          </a:prstGeom>
        </p:spPr>
        <p:txBody>
          <a:bodyPr wrap="square">
            <a:spAutoFit/>
          </a:bodyPr>
          <a:lstStyle/>
          <a:p>
            <a:pPr fontAlgn="auto">
              <a:spcBef>
                <a:spcPts val="0"/>
              </a:spcBef>
              <a:spcAft>
                <a:spcPts val="0"/>
              </a:spcAft>
              <a:defRPr/>
            </a:pPr>
            <a:r>
              <a:rPr lang="sk-SK" sz="3600" b="1" u="sng" dirty="0">
                <a:solidFill>
                  <a:srgbClr val="006600"/>
                </a:solidFill>
                <a:effectLst>
                  <a:outerShdw blurRad="38100" dist="38100" dir="2700000" algn="tl">
                    <a:srgbClr val="000000">
                      <a:alpha val="43137"/>
                    </a:srgbClr>
                  </a:outerShdw>
                </a:effectLst>
                <a:latin typeface="+mj-lt"/>
              </a:rPr>
              <a:t>H</a:t>
            </a:r>
            <a:r>
              <a:rPr lang="pt-BR" sz="3600" b="1" u="sng" dirty="0">
                <a:solidFill>
                  <a:srgbClr val="006600"/>
                </a:solidFill>
                <a:effectLst>
                  <a:outerShdw blurRad="38100" dist="38100" dir="2700000" algn="tl">
                    <a:srgbClr val="000000">
                      <a:alpha val="43137"/>
                    </a:srgbClr>
                  </a:outerShdw>
                </a:effectLst>
                <a:latin typeface="+mj-lt"/>
              </a:rPr>
              <a:t>armonogram tvorby záverečnej práce</a:t>
            </a:r>
            <a:r>
              <a:rPr lang="sk-SK" sz="3600" b="1" u="sng" dirty="0">
                <a:solidFill>
                  <a:srgbClr val="006600"/>
                </a:solidFill>
                <a:effectLst>
                  <a:outerShdw blurRad="38100" dist="38100" dir="2700000" algn="tl">
                    <a:srgbClr val="000000">
                      <a:alpha val="43137"/>
                    </a:srgbClr>
                  </a:outerShdw>
                </a:effectLst>
                <a:latin typeface="+mj-lt"/>
              </a:rPr>
              <a:t>:</a:t>
            </a:r>
          </a:p>
          <a:p>
            <a:pPr marL="457200" indent="-457200" algn="just" fontAlgn="auto">
              <a:spcBef>
                <a:spcPts val="0"/>
              </a:spcBef>
              <a:spcAft>
                <a:spcPts val="0"/>
              </a:spcAft>
              <a:buFont typeface="+mj-lt"/>
              <a:buAutoNum type="arabicPeriod"/>
              <a:defRPr/>
            </a:pPr>
            <a:endParaRPr lang="sk-SK" sz="3600" b="1" dirty="0">
              <a:latin typeface="+mj-lt"/>
            </a:endParaRPr>
          </a:p>
          <a:p>
            <a:pPr marL="539750" indent="-539750" fontAlgn="auto">
              <a:spcBef>
                <a:spcPts val="0"/>
              </a:spcBef>
              <a:spcAft>
                <a:spcPts val="0"/>
              </a:spcAft>
              <a:buFont typeface="+mj-lt"/>
              <a:buAutoNum type="arabicPeriod"/>
              <a:defRPr/>
            </a:pPr>
            <a:r>
              <a:rPr lang="sk-SK" sz="3600" b="1" dirty="0">
                <a:solidFill>
                  <a:srgbClr val="FF0000"/>
                </a:solidFill>
                <a:latin typeface="+mj-lt"/>
              </a:rPr>
              <a:t>Voľba témy</a:t>
            </a:r>
          </a:p>
          <a:p>
            <a:pPr marL="539750" indent="-539750" fontAlgn="auto">
              <a:spcBef>
                <a:spcPts val="0"/>
              </a:spcBef>
              <a:spcAft>
                <a:spcPts val="0"/>
              </a:spcAft>
              <a:buFont typeface="+mj-lt"/>
              <a:buAutoNum type="arabicPeriod"/>
              <a:defRPr/>
            </a:pPr>
            <a:r>
              <a:rPr lang="sk-SK" sz="3600" b="1" dirty="0">
                <a:solidFill>
                  <a:srgbClr val="FF0000"/>
                </a:solidFill>
                <a:latin typeface="+mj-lt"/>
              </a:rPr>
              <a:t>Tvorba osnovy</a:t>
            </a:r>
          </a:p>
          <a:p>
            <a:pPr marL="539750" indent="-539750" fontAlgn="auto">
              <a:spcBef>
                <a:spcPts val="0"/>
              </a:spcBef>
              <a:spcAft>
                <a:spcPts val="0"/>
              </a:spcAft>
              <a:buFont typeface="+mj-lt"/>
              <a:buAutoNum type="arabicPeriod"/>
              <a:defRPr/>
            </a:pPr>
            <a:r>
              <a:rPr lang="sk-SK" sz="3600" b="1" dirty="0">
                <a:solidFill>
                  <a:srgbClr val="FF0000"/>
                </a:solidFill>
                <a:latin typeface="+mj-lt"/>
              </a:rPr>
              <a:t>Bibliografický prieskum</a:t>
            </a:r>
          </a:p>
          <a:p>
            <a:pPr marL="539750" indent="-539750" fontAlgn="auto">
              <a:spcBef>
                <a:spcPts val="0"/>
              </a:spcBef>
              <a:spcAft>
                <a:spcPts val="0"/>
              </a:spcAft>
              <a:buFont typeface="+mj-lt"/>
              <a:buAutoNum type="arabicPeriod"/>
              <a:defRPr/>
            </a:pPr>
            <a:r>
              <a:rPr lang="sk-SK" sz="3600" b="1" dirty="0">
                <a:solidFill>
                  <a:srgbClr val="007C31"/>
                </a:solidFill>
                <a:latin typeface="+mj-lt"/>
              </a:rPr>
              <a:t>Spracovanie bibliografického  prieskumu</a:t>
            </a:r>
          </a:p>
          <a:p>
            <a:pPr marL="539750" indent="-539750" fontAlgn="auto">
              <a:spcBef>
                <a:spcPts val="0"/>
              </a:spcBef>
              <a:spcAft>
                <a:spcPts val="0"/>
              </a:spcAft>
              <a:buFont typeface="+mj-lt"/>
              <a:buAutoNum type="arabicPeriod"/>
              <a:defRPr/>
            </a:pPr>
            <a:r>
              <a:rPr lang="sk-SK" sz="3600" b="1" dirty="0">
                <a:solidFill>
                  <a:srgbClr val="007C31"/>
                </a:solidFill>
                <a:latin typeface="+mj-lt"/>
              </a:rPr>
              <a:t>Prieskum, výskum</a:t>
            </a:r>
          </a:p>
          <a:p>
            <a:pPr marL="539750" indent="-539750" fontAlgn="auto">
              <a:spcBef>
                <a:spcPts val="0"/>
              </a:spcBef>
              <a:spcAft>
                <a:spcPts val="0"/>
              </a:spcAft>
              <a:buFont typeface="+mj-lt"/>
              <a:buAutoNum type="arabicPeriod"/>
              <a:defRPr/>
            </a:pPr>
            <a:r>
              <a:rPr lang="sk-SK" sz="3600" b="1" dirty="0">
                <a:solidFill>
                  <a:srgbClr val="007C31"/>
                </a:solidFill>
                <a:latin typeface="+mj-lt"/>
              </a:rPr>
              <a:t>Tvorba konečnej verzie práce</a:t>
            </a:r>
          </a:p>
          <a:p>
            <a:pPr marL="539750" indent="-539750" fontAlgn="auto">
              <a:spcBef>
                <a:spcPts val="0"/>
              </a:spcBef>
              <a:spcAft>
                <a:spcPts val="0"/>
              </a:spcAft>
              <a:buFont typeface="+mj-lt"/>
              <a:buAutoNum type="arabicPeriod"/>
              <a:defRPr/>
            </a:pPr>
            <a:r>
              <a:rPr lang="sk-SK" sz="3600" b="1" dirty="0">
                <a:latin typeface="+mj-lt"/>
              </a:rPr>
              <a:t>Odovzdanie práce</a:t>
            </a:r>
          </a:p>
        </p:txBody>
      </p:sp>
      <p:cxnSp>
        <p:nvCxnSpPr>
          <p:cNvPr id="8" name="Rovná spojnica 7">
            <a:extLst>
              <a:ext uri="{FF2B5EF4-FFF2-40B4-BE49-F238E27FC236}">
                <a16:creationId xmlns:a16="http://schemas.microsoft.com/office/drawing/2014/main" id="{B2486CE8-8C68-4D3C-8901-7B195BE00308}"/>
              </a:ext>
            </a:extLst>
          </p:cNvPr>
          <p:cNvCxnSpPr/>
          <p:nvPr/>
        </p:nvCxnSpPr>
        <p:spPr>
          <a:xfrm>
            <a:off x="4496499" y="3470945"/>
            <a:ext cx="7550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ovná spojnica 8">
            <a:extLst>
              <a:ext uri="{FF2B5EF4-FFF2-40B4-BE49-F238E27FC236}">
                <a16:creationId xmlns:a16="http://schemas.microsoft.com/office/drawing/2014/main" id="{757BA0CA-3353-438F-9981-6B3946036D59}"/>
              </a:ext>
            </a:extLst>
          </p:cNvPr>
          <p:cNvCxnSpPr/>
          <p:nvPr/>
        </p:nvCxnSpPr>
        <p:spPr>
          <a:xfrm>
            <a:off x="4474826" y="5661870"/>
            <a:ext cx="7550092" cy="0"/>
          </a:xfrm>
          <a:prstGeom prst="line">
            <a:avLst/>
          </a:prstGeom>
          <a:ln w="38100">
            <a:solidFill>
              <a:srgbClr val="007C31"/>
            </a:solidFill>
          </a:ln>
        </p:spPr>
        <p:style>
          <a:lnRef idx="1">
            <a:schemeClr val="accent1"/>
          </a:lnRef>
          <a:fillRef idx="0">
            <a:schemeClr val="accent1"/>
          </a:fillRef>
          <a:effectRef idx="0">
            <a:schemeClr val="accent1"/>
          </a:effectRef>
          <a:fontRef idx="minor">
            <a:schemeClr val="tx1"/>
          </a:fontRef>
        </p:style>
      </p:cxnSp>
      <p:sp>
        <p:nvSpPr>
          <p:cNvPr id="10" name="Obdĺžnik: zaoblené rohy 9">
            <a:extLst>
              <a:ext uri="{FF2B5EF4-FFF2-40B4-BE49-F238E27FC236}">
                <a16:creationId xmlns:a16="http://schemas.microsoft.com/office/drawing/2014/main" id="{60955F02-C433-4ABF-A67E-7243438444A3}"/>
              </a:ext>
            </a:extLst>
          </p:cNvPr>
          <p:cNvSpPr/>
          <p:nvPr/>
        </p:nvSpPr>
        <p:spPr>
          <a:xfrm>
            <a:off x="4317024" y="1688123"/>
            <a:ext cx="7729568" cy="178280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7925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41</a:t>
            </a:fld>
            <a:endParaRPr lang="sk-SK"/>
          </a:p>
        </p:txBody>
      </p:sp>
      <p:sp>
        <p:nvSpPr>
          <p:cNvPr id="7" name="Zaoblený obdĺžnik 8">
            <a:extLst>
              <a:ext uri="{FF2B5EF4-FFF2-40B4-BE49-F238E27FC236}">
                <a16:creationId xmlns:a16="http://schemas.microsoft.com/office/drawing/2014/main" id="{F7A610E3-2D0E-4C0A-B809-FF138C14F644}"/>
              </a:ext>
            </a:extLst>
          </p:cNvPr>
          <p:cNvSpPr/>
          <p:nvPr/>
        </p:nvSpPr>
        <p:spPr>
          <a:xfrm>
            <a:off x="285748" y="254387"/>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1. VOĽBA TÉMY</a:t>
            </a:r>
          </a:p>
        </p:txBody>
      </p:sp>
      <p:sp>
        <p:nvSpPr>
          <p:cNvPr id="8" name="Zaoblený obdĺžnik 8">
            <a:extLst>
              <a:ext uri="{FF2B5EF4-FFF2-40B4-BE49-F238E27FC236}">
                <a16:creationId xmlns:a16="http://schemas.microsoft.com/office/drawing/2014/main" id="{1E15E6AC-101C-41C2-828A-7B507084003A}"/>
              </a:ext>
            </a:extLst>
          </p:cNvPr>
          <p:cNvSpPr/>
          <p:nvPr/>
        </p:nvSpPr>
        <p:spPr>
          <a:xfrm>
            <a:off x="285748" y="1035144"/>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2. TVORBA OSNOVY</a:t>
            </a:r>
          </a:p>
        </p:txBody>
      </p:sp>
      <p:sp>
        <p:nvSpPr>
          <p:cNvPr id="9" name="Obdĺžnik 8">
            <a:extLst>
              <a:ext uri="{FF2B5EF4-FFF2-40B4-BE49-F238E27FC236}">
                <a16:creationId xmlns:a16="http://schemas.microsoft.com/office/drawing/2014/main" id="{AE38CAC0-4FF7-4879-8C1D-EF73AF9F1E74}"/>
              </a:ext>
            </a:extLst>
          </p:cNvPr>
          <p:cNvSpPr/>
          <p:nvPr/>
        </p:nvSpPr>
        <p:spPr>
          <a:xfrm>
            <a:off x="4168587" y="1978255"/>
            <a:ext cx="7853255" cy="4154984"/>
          </a:xfrm>
          <a:prstGeom prst="rect">
            <a:avLst/>
          </a:prstGeom>
        </p:spPr>
        <p:txBody>
          <a:bodyPr wrap="square">
            <a:spAutoFit/>
          </a:bodyPr>
          <a:lstStyle/>
          <a:p>
            <a:pPr marL="457200" indent="-457200" fontAlgn="auto">
              <a:spcBef>
                <a:spcPts val="0"/>
              </a:spcBef>
              <a:spcAft>
                <a:spcPts val="0"/>
              </a:spcAft>
              <a:defRPr/>
            </a:pPr>
            <a:r>
              <a:rPr lang="sk-SK" sz="3000" dirty="0"/>
              <a:t>Dôležité pri tvorbe osnovy je:</a:t>
            </a:r>
          </a:p>
          <a:p>
            <a:pPr marL="457200" indent="-457200" fontAlgn="auto">
              <a:spcBef>
                <a:spcPts val="0"/>
              </a:spcBef>
              <a:spcAft>
                <a:spcPts val="0"/>
              </a:spcAft>
              <a:defRPr/>
            </a:pPr>
            <a:endParaRPr lang="sk-SK" sz="3000" dirty="0"/>
          </a:p>
          <a:p>
            <a:pPr marL="457200" indent="-457200" fontAlgn="auto">
              <a:spcBef>
                <a:spcPts val="0"/>
              </a:spcBef>
              <a:spcAft>
                <a:spcPts val="0"/>
              </a:spcAft>
              <a:buFont typeface="Arial" panose="020B0604020202020204" pitchFamily="34" charset="0"/>
              <a:buChar char="•"/>
              <a:defRPr/>
            </a:pPr>
            <a:r>
              <a:rPr lang="sk-SK" sz="3000" dirty="0"/>
              <a:t>zadefinovať si správny </a:t>
            </a:r>
            <a:r>
              <a:rPr lang="sk-SK" sz="3600" b="1" dirty="0">
                <a:solidFill>
                  <a:srgbClr val="007C31"/>
                </a:solidFill>
              </a:rPr>
              <a:t>cieľ</a:t>
            </a:r>
            <a:r>
              <a:rPr lang="sk-SK" sz="3000" dirty="0"/>
              <a:t> záverečnej práce,</a:t>
            </a:r>
          </a:p>
          <a:p>
            <a:pPr marL="457200" indent="-457200" fontAlgn="auto">
              <a:spcBef>
                <a:spcPts val="0"/>
              </a:spcBef>
              <a:spcAft>
                <a:spcPts val="0"/>
              </a:spcAft>
              <a:buFont typeface="Arial" panose="020B0604020202020204" pitchFamily="34" charset="0"/>
              <a:buChar char="•"/>
              <a:defRPr/>
            </a:pPr>
            <a:r>
              <a:rPr lang="sk-SK" sz="3000" dirty="0"/>
              <a:t>získať základné </a:t>
            </a:r>
            <a:r>
              <a:rPr lang="sk-SK" sz="3600" b="1" dirty="0">
                <a:solidFill>
                  <a:srgbClr val="007C31"/>
                </a:solidFill>
              </a:rPr>
              <a:t>teoretické východiská</a:t>
            </a:r>
            <a:r>
              <a:rPr lang="sk-SK" sz="3000" dirty="0"/>
              <a:t>,</a:t>
            </a:r>
          </a:p>
          <a:p>
            <a:pPr marL="457200" indent="-457200" fontAlgn="auto">
              <a:spcBef>
                <a:spcPts val="0"/>
              </a:spcBef>
              <a:spcAft>
                <a:spcPts val="0"/>
              </a:spcAft>
              <a:buFont typeface="Arial" panose="020B0604020202020204" pitchFamily="34" charset="0"/>
              <a:buChar char="•"/>
              <a:defRPr/>
            </a:pPr>
            <a:r>
              <a:rPr lang="sk-SK" sz="3000" dirty="0"/>
              <a:t>zadefinovať si základné obsahové </a:t>
            </a:r>
            <a:r>
              <a:rPr lang="sk-SK" sz="3600" b="1" dirty="0">
                <a:solidFill>
                  <a:srgbClr val="007C31"/>
                </a:solidFill>
              </a:rPr>
              <a:t>problémy témy</a:t>
            </a:r>
            <a:r>
              <a:rPr lang="sk-SK" sz="3000" dirty="0"/>
              <a:t>.</a:t>
            </a:r>
          </a:p>
        </p:txBody>
      </p:sp>
      <p:pic>
        <p:nvPicPr>
          <p:cNvPr id="12" name="Obrázok 11" descr="Obrázok, na ktorom je osoba, stojaci, pózujúci&#10;&#10;Automaticky generovaný popis">
            <a:extLst>
              <a:ext uri="{FF2B5EF4-FFF2-40B4-BE49-F238E27FC236}">
                <a16:creationId xmlns:a16="http://schemas.microsoft.com/office/drawing/2014/main" id="{BC0A64C7-EAC9-4FDF-9A00-3BBA5E592C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5138" y="1876547"/>
            <a:ext cx="3895166" cy="4363426"/>
          </a:xfrm>
          <a:prstGeom prst="rect">
            <a:avLst/>
          </a:prstGeom>
        </p:spPr>
      </p:pic>
    </p:spTree>
    <p:extLst>
      <p:ext uri="{BB962C8B-B14F-4D97-AF65-F5344CB8AC3E}">
        <p14:creationId xmlns:p14="http://schemas.microsoft.com/office/powerpoint/2010/main" val="2559045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0A66AB9-681F-43AE-91D9-C82DDE6BF097}"/>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5" name="Zástupný objekt pre pätu 4">
            <a:extLst>
              <a:ext uri="{FF2B5EF4-FFF2-40B4-BE49-F238E27FC236}">
                <a16:creationId xmlns:a16="http://schemas.microsoft.com/office/drawing/2014/main" id="{24C6D0F8-15BA-4348-ABAF-978A538689CB}"/>
              </a:ext>
            </a:extLst>
          </p:cNvPr>
          <p:cNvSpPr>
            <a:spLocks noGrp="1"/>
          </p:cNvSpPr>
          <p:nvPr>
            <p:ph type="ftr" sz="quarter" idx="11"/>
          </p:nvPr>
        </p:nvSpPr>
        <p:spPr>
          <a:xfrm>
            <a:off x="4038600" y="6452103"/>
            <a:ext cx="4114800" cy="365125"/>
          </a:xfrm>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4488A846-A839-4FBB-88C3-A66EB3E32243}"/>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42</a:t>
            </a:fld>
            <a:endParaRPr lang="sk-SK"/>
          </a:p>
        </p:txBody>
      </p:sp>
      <p:sp>
        <p:nvSpPr>
          <p:cNvPr id="9" name="Obdĺžnik 8">
            <a:extLst>
              <a:ext uri="{FF2B5EF4-FFF2-40B4-BE49-F238E27FC236}">
                <a16:creationId xmlns:a16="http://schemas.microsoft.com/office/drawing/2014/main" id="{52D20D94-2494-4146-8ED1-05596D71FEF7}"/>
              </a:ext>
            </a:extLst>
          </p:cNvPr>
          <p:cNvSpPr/>
          <p:nvPr/>
        </p:nvSpPr>
        <p:spPr>
          <a:xfrm>
            <a:off x="107577" y="223335"/>
            <a:ext cx="10972800" cy="769441"/>
          </a:xfrm>
          <a:prstGeom prst="rect">
            <a:avLst/>
          </a:prstGeom>
        </p:spPr>
        <p:txBody>
          <a:bodyPr wrap="square">
            <a:spAutoFit/>
          </a:bodyPr>
          <a:lstStyle/>
          <a:p>
            <a:pPr marL="457200" indent="-457200" fontAlgn="auto">
              <a:spcBef>
                <a:spcPts val="0"/>
              </a:spcBef>
              <a:spcAft>
                <a:spcPts val="0"/>
              </a:spcAft>
              <a:defRPr/>
            </a:pPr>
            <a:r>
              <a:rPr lang="sk-SK" sz="4400" b="1" dirty="0">
                <a:solidFill>
                  <a:srgbClr val="088022"/>
                </a:solidFill>
                <a:effectLst>
                  <a:outerShdw blurRad="38100" dist="38100" dir="2700000" algn="tl">
                    <a:srgbClr val="000000">
                      <a:alpha val="43137"/>
                    </a:srgbClr>
                  </a:outerShdw>
                </a:effectLst>
              </a:rPr>
              <a:t>Čo sa očakáva od záverečných prác ?</a:t>
            </a:r>
          </a:p>
        </p:txBody>
      </p:sp>
      <p:sp>
        <p:nvSpPr>
          <p:cNvPr id="11" name="BlokTextu 10">
            <a:extLst>
              <a:ext uri="{FF2B5EF4-FFF2-40B4-BE49-F238E27FC236}">
                <a16:creationId xmlns:a16="http://schemas.microsoft.com/office/drawing/2014/main" id="{9598CA79-81C4-44AB-B432-EE9044A06FC2}"/>
              </a:ext>
            </a:extLst>
          </p:cNvPr>
          <p:cNvSpPr txBox="1"/>
          <p:nvPr/>
        </p:nvSpPr>
        <p:spPr>
          <a:xfrm>
            <a:off x="4410636" y="1158346"/>
            <a:ext cx="7673788" cy="4893647"/>
          </a:xfrm>
          <a:prstGeom prst="rect">
            <a:avLst/>
          </a:prstGeom>
          <a:noFill/>
        </p:spPr>
        <p:txBody>
          <a:bodyPr wrap="square">
            <a:spAutoFit/>
          </a:bodyPr>
          <a:lstStyle/>
          <a:p>
            <a:pPr marL="285750" indent="-285750">
              <a:buFont typeface="Arial" panose="020B0604020202020204" pitchFamily="34" charset="0"/>
              <a:buChar char="•"/>
            </a:pPr>
            <a:r>
              <a:rPr lang="sk-SK" sz="2600" dirty="0"/>
              <a:t>dokázať vymedziť a formulovať </a:t>
            </a:r>
            <a:r>
              <a:rPr lang="sk-SK" sz="2600" b="1" dirty="0"/>
              <a:t>vedecký</a:t>
            </a:r>
            <a:r>
              <a:rPr lang="sk-SK" sz="2600" dirty="0"/>
              <a:t> </a:t>
            </a:r>
            <a:r>
              <a:rPr lang="sk-SK" sz="2600" b="1" dirty="0"/>
              <a:t>problém</a:t>
            </a:r>
            <a:r>
              <a:rPr lang="sk-SK" sz="2600" dirty="0"/>
              <a:t> a ten pretaviť do </a:t>
            </a:r>
            <a:r>
              <a:rPr lang="sk-SK" sz="2600" b="1" dirty="0"/>
              <a:t>cieľa</a:t>
            </a:r>
            <a:r>
              <a:rPr lang="sk-SK" sz="2600" dirty="0"/>
              <a:t> záverečnej práce,</a:t>
            </a:r>
          </a:p>
          <a:p>
            <a:pPr marL="285750" indent="-285750">
              <a:buFont typeface="Arial" panose="020B0604020202020204" pitchFamily="34" charset="0"/>
              <a:buChar char="•"/>
            </a:pPr>
            <a:r>
              <a:rPr lang="sk-SK" sz="2600" dirty="0"/>
              <a:t>preukázať schopnosť orientovať sa v </a:t>
            </a:r>
            <a:r>
              <a:rPr lang="sk-SK" sz="2600" b="1" dirty="0"/>
              <a:t>odbornej  a vedeckej literatúre </a:t>
            </a:r>
            <a:r>
              <a:rPr lang="sk-SK" sz="2600" dirty="0"/>
              <a:t>z danej oblasti a získať tak prehľad o riešenom probléme, </a:t>
            </a:r>
            <a:r>
              <a:rPr lang="sk-SK" sz="2600" b="1" dirty="0"/>
              <a:t>analyzovať doterajší stav </a:t>
            </a:r>
            <a:r>
              <a:rPr lang="sk-SK" sz="2600" dirty="0"/>
              <a:t>jeho riešenia,</a:t>
            </a:r>
          </a:p>
          <a:p>
            <a:pPr marL="285750" indent="-285750">
              <a:buFont typeface="Arial" panose="020B0604020202020204" pitchFamily="34" charset="0"/>
              <a:buChar char="•"/>
            </a:pPr>
            <a:r>
              <a:rPr lang="sk-SK" sz="2600" dirty="0"/>
              <a:t>preukázať schopnosť </a:t>
            </a:r>
            <a:r>
              <a:rPr lang="sk-SK" sz="2600" b="1" dirty="0"/>
              <a:t>porovnávať rôzne prístupy</a:t>
            </a:r>
            <a:r>
              <a:rPr lang="sk-SK" sz="2600" dirty="0"/>
              <a:t> k danému problému,</a:t>
            </a:r>
          </a:p>
          <a:p>
            <a:pPr marL="285750" indent="-285750">
              <a:buFont typeface="Arial" panose="020B0604020202020204" pitchFamily="34" charset="0"/>
              <a:buChar char="•"/>
            </a:pPr>
            <a:r>
              <a:rPr lang="sk-SK" sz="2600" dirty="0"/>
              <a:t>aplikovať </a:t>
            </a:r>
            <a:r>
              <a:rPr lang="sk-SK" sz="2600" b="1" dirty="0"/>
              <a:t>získané teoretické poznatky na riešenie praktického problému </a:t>
            </a:r>
            <a:r>
              <a:rPr lang="sk-SK" sz="2600" dirty="0"/>
              <a:t>a formulovať z toho kvalitné a hodnotné </a:t>
            </a:r>
            <a:r>
              <a:rPr lang="sk-SK" sz="2600" b="1" dirty="0"/>
              <a:t>závery</a:t>
            </a:r>
            <a:r>
              <a:rPr lang="sk-SK" sz="2600" dirty="0"/>
              <a:t>.</a:t>
            </a:r>
          </a:p>
        </p:txBody>
      </p:sp>
      <p:pic>
        <p:nvPicPr>
          <p:cNvPr id="12" name="Obrázok 11" descr="Obrázok, na ktorom je osoba&#10;&#10;Automaticky generovaný popis">
            <a:extLst>
              <a:ext uri="{FF2B5EF4-FFF2-40B4-BE49-F238E27FC236}">
                <a16:creationId xmlns:a16="http://schemas.microsoft.com/office/drawing/2014/main" id="{03C0CF53-96CC-4BD0-9158-8A57DB0982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82" y="964530"/>
            <a:ext cx="4408394" cy="5292151"/>
          </a:xfrm>
          <a:prstGeom prst="rect">
            <a:avLst/>
          </a:prstGeom>
        </p:spPr>
      </p:pic>
    </p:spTree>
    <p:extLst>
      <p:ext uri="{BB962C8B-B14F-4D97-AF65-F5344CB8AC3E}">
        <p14:creationId xmlns:p14="http://schemas.microsoft.com/office/powerpoint/2010/main" val="324257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0A66AB9-681F-43AE-91D9-C82DDE6BF097}"/>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5" name="Zástupný objekt pre pätu 4">
            <a:extLst>
              <a:ext uri="{FF2B5EF4-FFF2-40B4-BE49-F238E27FC236}">
                <a16:creationId xmlns:a16="http://schemas.microsoft.com/office/drawing/2014/main" id="{24C6D0F8-15BA-4348-ABAF-978A538689CB}"/>
              </a:ext>
            </a:extLst>
          </p:cNvPr>
          <p:cNvSpPr>
            <a:spLocks noGrp="1"/>
          </p:cNvSpPr>
          <p:nvPr>
            <p:ph type="ftr" sz="quarter" idx="11"/>
          </p:nvPr>
        </p:nvSpPr>
        <p:spPr>
          <a:xfrm>
            <a:off x="4038600" y="6452103"/>
            <a:ext cx="4114800" cy="365125"/>
          </a:xfrm>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4488A846-A839-4FBB-88C3-A66EB3E32243}"/>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43</a:t>
            </a:fld>
            <a:endParaRPr lang="sk-SK"/>
          </a:p>
        </p:txBody>
      </p:sp>
      <p:pic>
        <p:nvPicPr>
          <p:cNvPr id="3" name="Obrázok 2">
            <a:extLst>
              <a:ext uri="{FF2B5EF4-FFF2-40B4-BE49-F238E27FC236}">
                <a16:creationId xmlns:a16="http://schemas.microsoft.com/office/drawing/2014/main" id="{3DB08999-793F-432C-991D-6E6FFD2AE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326335"/>
            <a:ext cx="3894326" cy="4308330"/>
          </a:xfrm>
          <a:prstGeom prst="rect">
            <a:avLst/>
          </a:prstGeom>
        </p:spPr>
      </p:pic>
      <p:sp>
        <p:nvSpPr>
          <p:cNvPr id="9" name="Obdĺžnik 8">
            <a:extLst>
              <a:ext uri="{FF2B5EF4-FFF2-40B4-BE49-F238E27FC236}">
                <a16:creationId xmlns:a16="http://schemas.microsoft.com/office/drawing/2014/main" id="{52D20D94-2494-4146-8ED1-05596D71FEF7}"/>
              </a:ext>
            </a:extLst>
          </p:cNvPr>
          <p:cNvSpPr/>
          <p:nvPr/>
        </p:nvSpPr>
        <p:spPr>
          <a:xfrm>
            <a:off x="107577" y="223335"/>
            <a:ext cx="10972800" cy="769441"/>
          </a:xfrm>
          <a:prstGeom prst="rect">
            <a:avLst/>
          </a:prstGeom>
        </p:spPr>
        <p:txBody>
          <a:bodyPr wrap="square">
            <a:spAutoFit/>
          </a:bodyPr>
          <a:lstStyle/>
          <a:p>
            <a:pPr marL="457200" indent="-457200" fontAlgn="auto">
              <a:spcBef>
                <a:spcPts val="0"/>
              </a:spcBef>
              <a:spcAft>
                <a:spcPts val="0"/>
              </a:spcAft>
              <a:defRPr/>
            </a:pPr>
            <a:r>
              <a:rPr lang="sk-SK" sz="4400" b="1" dirty="0">
                <a:solidFill>
                  <a:srgbClr val="088022"/>
                </a:solidFill>
                <a:effectLst>
                  <a:outerShdw blurRad="38100" dist="38100" dir="2700000" algn="tl">
                    <a:srgbClr val="000000">
                      <a:alpha val="43137"/>
                    </a:srgbClr>
                  </a:outerShdw>
                </a:effectLst>
              </a:rPr>
              <a:t>Cieľ záverečnej práce musí byť:</a:t>
            </a:r>
          </a:p>
        </p:txBody>
      </p:sp>
      <p:sp>
        <p:nvSpPr>
          <p:cNvPr id="13" name="BlokTextu 12">
            <a:extLst>
              <a:ext uri="{FF2B5EF4-FFF2-40B4-BE49-F238E27FC236}">
                <a16:creationId xmlns:a16="http://schemas.microsoft.com/office/drawing/2014/main" id="{60ED6BF9-4A33-46F8-90DE-BD4FE19485CC}"/>
              </a:ext>
            </a:extLst>
          </p:cNvPr>
          <p:cNvSpPr txBox="1"/>
          <p:nvPr/>
        </p:nvSpPr>
        <p:spPr>
          <a:xfrm>
            <a:off x="3115235" y="1379728"/>
            <a:ext cx="8942294" cy="4524315"/>
          </a:xfrm>
          <a:prstGeom prst="rect">
            <a:avLst/>
          </a:prstGeom>
          <a:noFill/>
        </p:spPr>
        <p:txBody>
          <a:bodyPr wrap="square">
            <a:spAutoFit/>
          </a:bodyPr>
          <a:lstStyle/>
          <a:p>
            <a:pPr marL="285750" indent="-285750">
              <a:buFont typeface="Arial" panose="020B0604020202020204" pitchFamily="34" charset="0"/>
              <a:buChar char="•"/>
            </a:pPr>
            <a:r>
              <a:rPr lang="sk-SK" sz="3200" b="1" dirty="0">
                <a:solidFill>
                  <a:srgbClr val="088022"/>
                </a:solidFill>
                <a:effectLst/>
              </a:rPr>
              <a:t>špecifický</a:t>
            </a:r>
            <a:r>
              <a:rPr lang="sk-SK" sz="3200" b="1" dirty="0">
                <a:effectLst/>
              </a:rPr>
              <a:t> </a:t>
            </a:r>
            <a:r>
              <a:rPr lang="sk-SK" sz="3200" dirty="0">
                <a:effectLst/>
              </a:rPr>
              <a:t>(jasne, presne a špecificky stanovený),</a:t>
            </a:r>
            <a:endParaRPr lang="sk-SK" sz="3200" dirty="0"/>
          </a:p>
          <a:p>
            <a:pPr marL="285750" indent="-285750">
              <a:buFont typeface="Arial" panose="020B0604020202020204" pitchFamily="34" charset="0"/>
              <a:buChar char="•"/>
            </a:pPr>
            <a:r>
              <a:rPr lang="sk-SK" sz="3200" b="1" dirty="0">
                <a:solidFill>
                  <a:srgbClr val="088022"/>
                </a:solidFill>
                <a:effectLst/>
              </a:rPr>
              <a:t>merateľný</a:t>
            </a:r>
            <a:r>
              <a:rPr lang="sk-SK" sz="3200" b="1" dirty="0">
                <a:effectLst/>
              </a:rPr>
              <a:t> </a:t>
            </a:r>
            <a:r>
              <a:rPr lang="sk-SK" sz="3200" dirty="0">
                <a:effectLst/>
              </a:rPr>
              <a:t>(cieľ je možné zmerať, s niečím porovnať),</a:t>
            </a:r>
            <a:endParaRPr lang="sk-SK" sz="3200" dirty="0"/>
          </a:p>
          <a:p>
            <a:pPr marL="285750" indent="-285750">
              <a:buFont typeface="Arial" panose="020B0604020202020204" pitchFamily="34" charset="0"/>
              <a:buChar char="•"/>
            </a:pPr>
            <a:r>
              <a:rPr lang="sk-SK" sz="3200" b="1" dirty="0">
                <a:solidFill>
                  <a:srgbClr val="088022"/>
                </a:solidFill>
                <a:effectLst/>
              </a:rPr>
              <a:t>dosiahnuteľný</a:t>
            </a:r>
            <a:r>
              <a:rPr lang="sk-SK" sz="3200" dirty="0">
                <a:effectLst/>
              </a:rPr>
              <a:t>,</a:t>
            </a:r>
            <a:endParaRPr lang="sk-SK" sz="3200" dirty="0"/>
          </a:p>
          <a:p>
            <a:pPr marL="285750" indent="-285750">
              <a:buFont typeface="Arial" panose="020B0604020202020204" pitchFamily="34" charset="0"/>
              <a:buChar char="•"/>
            </a:pPr>
            <a:r>
              <a:rPr lang="sk-SK" sz="3200" b="1" dirty="0">
                <a:solidFill>
                  <a:srgbClr val="088022"/>
                </a:solidFill>
                <a:effectLst/>
              </a:rPr>
              <a:t>aktuálny</a:t>
            </a:r>
            <a:r>
              <a:rPr lang="sk-SK" sz="3200" b="1" dirty="0">
                <a:effectLst/>
              </a:rPr>
              <a:t> </a:t>
            </a:r>
            <a:r>
              <a:rPr lang="sk-SK" sz="3200" dirty="0">
                <a:effectLst/>
              </a:rPr>
              <a:t>(cieľ a téma je aktuálna)</a:t>
            </a:r>
            <a:endParaRPr lang="sk-SK" sz="3200" dirty="0"/>
          </a:p>
          <a:p>
            <a:pPr marL="285750" indent="-285750">
              <a:buFont typeface="Arial" panose="020B0604020202020204" pitchFamily="34" charset="0"/>
              <a:buChar char="•"/>
            </a:pPr>
            <a:r>
              <a:rPr lang="sk-SK" sz="3200" b="1" dirty="0">
                <a:solidFill>
                  <a:srgbClr val="088022"/>
                </a:solidFill>
                <a:effectLst/>
              </a:rPr>
              <a:t>vedecký</a:t>
            </a:r>
            <a:r>
              <a:rPr lang="sk-SK" sz="3200" b="1" dirty="0">
                <a:effectLst/>
              </a:rPr>
              <a:t> </a:t>
            </a:r>
            <a:r>
              <a:rPr lang="sk-SK" sz="3200" dirty="0">
                <a:effectLst/>
              </a:rPr>
              <a:t>(cieľ je dostatočne odborne (vedecky) naformulovaný vzhľadom k vybranej téme) </a:t>
            </a:r>
            <a:endParaRPr lang="sk-SK" sz="3200" dirty="0"/>
          </a:p>
        </p:txBody>
      </p:sp>
    </p:spTree>
    <p:extLst>
      <p:ext uri="{BB962C8B-B14F-4D97-AF65-F5344CB8AC3E}">
        <p14:creationId xmlns:p14="http://schemas.microsoft.com/office/powerpoint/2010/main" val="3662372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0A66AB9-681F-43AE-91D9-C82DDE6BF097}"/>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5" name="Zástupný objekt pre pätu 4">
            <a:extLst>
              <a:ext uri="{FF2B5EF4-FFF2-40B4-BE49-F238E27FC236}">
                <a16:creationId xmlns:a16="http://schemas.microsoft.com/office/drawing/2014/main" id="{24C6D0F8-15BA-4348-ABAF-978A538689CB}"/>
              </a:ext>
            </a:extLst>
          </p:cNvPr>
          <p:cNvSpPr>
            <a:spLocks noGrp="1"/>
          </p:cNvSpPr>
          <p:nvPr>
            <p:ph type="ftr" sz="quarter" idx="11"/>
          </p:nvPr>
        </p:nvSpPr>
        <p:spPr>
          <a:xfrm>
            <a:off x="4038600" y="6452103"/>
            <a:ext cx="4114800" cy="365125"/>
          </a:xfrm>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4488A846-A839-4FBB-88C3-A66EB3E32243}"/>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44</a:t>
            </a:fld>
            <a:endParaRPr lang="sk-SK"/>
          </a:p>
        </p:txBody>
      </p:sp>
      <p:pic>
        <p:nvPicPr>
          <p:cNvPr id="3" name="Obrázok 2">
            <a:extLst>
              <a:ext uri="{FF2B5EF4-FFF2-40B4-BE49-F238E27FC236}">
                <a16:creationId xmlns:a16="http://schemas.microsoft.com/office/drawing/2014/main" id="{3DB08999-793F-432C-991D-6E6FFD2AE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558473"/>
            <a:ext cx="3684494" cy="4076191"/>
          </a:xfrm>
          <a:prstGeom prst="rect">
            <a:avLst/>
          </a:prstGeom>
        </p:spPr>
      </p:pic>
      <p:sp>
        <p:nvSpPr>
          <p:cNvPr id="8" name="BlokTextu 7">
            <a:extLst>
              <a:ext uri="{FF2B5EF4-FFF2-40B4-BE49-F238E27FC236}">
                <a16:creationId xmlns:a16="http://schemas.microsoft.com/office/drawing/2014/main" id="{702C1215-EAAF-4352-9680-1BA9E05449C8}"/>
              </a:ext>
            </a:extLst>
          </p:cNvPr>
          <p:cNvSpPr txBox="1"/>
          <p:nvPr/>
        </p:nvSpPr>
        <p:spPr>
          <a:xfrm>
            <a:off x="286870" y="223335"/>
            <a:ext cx="11528612" cy="6009337"/>
          </a:xfrm>
          <a:prstGeom prst="rect">
            <a:avLst/>
          </a:prstGeom>
          <a:noFill/>
        </p:spPr>
        <p:txBody>
          <a:bodyPr wrap="square">
            <a:spAutoFit/>
          </a:bodyPr>
          <a:lstStyle/>
          <a:p>
            <a:r>
              <a:rPr lang="sk-SK" sz="2400" dirty="0"/>
              <a:t>Cieľ záverečnej práce je spolu s osnovou základ záverečnej práce. Nesprávne zvolený cieľ záverečnej práce môže výrazne ovplyvniť kvalitu výslednej práce. Sústreďte sa na to, aby váš cieľ spĺňal nižšie uvedené kritériá. Obligatórna (povinná) časť úvodu práce, ktorá znie "</a:t>
            </a:r>
            <a:r>
              <a:rPr lang="sk-SK" sz="2400" b="1" i="1" dirty="0"/>
              <a:t>Cieľom tejto bakalárskej/diplomovej práce je ...</a:t>
            </a:r>
            <a:r>
              <a:rPr lang="sk-SK" sz="2400" dirty="0"/>
              <a:t>" musí priniesť odpoveď na otázky - </a:t>
            </a:r>
            <a:r>
              <a:rPr lang="sk-SK" sz="2400" b="1" dirty="0">
                <a:solidFill>
                  <a:srgbClr val="088022"/>
                </a:solidFill>
              </a:rPr>
              <a:t>čo chce autor dosiahnuť ? čo bude očakávaným výsledkom ? a prípadne aj to, ako sa k výsledku dostane</a:t>
            </a:r>
            <a:r>
              <a:rPr lang="sk-SK" sz="2400" dirty="0"/>
              <a:t>. </a:t>
            </a:r>
            <a:br>
              <a:rPr lang="sk-SK" sz="2400" dirty="0"/>
            </a:br>
            <a:endParaRPr lang="sk-SK" sz="2400" dirty="0"/>
          </a:p>
          <a:p>
            <a:pPr marL="1971675"/>
            <a:r>
              <a:rPr lang="sk-SK" sz="2400" dirty="0"/>
              <a:t>Príkladom môžu byť takto naformulované ciele: </a:t>
            </a:r>
            <a:br>
              <a:rPr lang="sk-SK" sz="2400" i="1" dirty="0"/>
            </a:br>
            <a:endParaRPr lang="sk-SK" sz="1400" dirty="0"/>
          </a:p>
          <a:p>
            <a:pPr marL="2868613" lvl="2" indent="-342900">
              <a:buFont typeface="Arial" panose="020B0604020202020204" pitchFamily="34" charset="0"/>
              <a:buChar char="•"/>
            </a:pPr>
            <a:r>
              <a:rPr lang="sk-SK" sz="2400" i="1" dirty="0"/>
              <a:t>Cieľom tejto bakalárskej práce je na základe SWOT analýzy podniku a prostredníctvom výsledkov dotazníkového prieskumu navrhnúť efektívny marketingový mix vybraného podniku. </a:t>
            </a:r>
            <a:br>
              <a:rPr lang="sk-SK" sz="2400" i="1" dirty="0"/>
            </a:br>
            <a:endParaRPr lang="sk-SK" sz="1050" i="1" dirty="0"/>
          </a:p>
          <a:p>
            <a:pPr marL="2590800" lvl="1" indent="-342900">
              <a:buFont typeface="Arial" panose="020B0604020202020204" pitchFamily="34" charset="0"/>
              <a:buChar char="•"/>
            </a:pPr>
            <a:r>
              <a:rPr lang="sk-SK" sz="2400" i="1" dirty="0"/>
              <a:t>Cieľom tejto diplomovej práce je prostredníctvom komparácie dvoch vybraných regiónov analyzovať použité nástroje politiky zamestnanosti a navrhnúť nástroje politiky zamestnanosti.</a:t>
            </a:r>
            <a:endParaRPr lang="sk-SK" sz="2400" dirty="0"/>
          </a:p>
        </p:txBody>
      </p:sp>
    </p:spTree>
    <p:extLst>
      <p:ext uri="{BB962C8B-B14F-4D97-AF65-F5344CB8AC3E}">
        <p14:creationId xmlns:p14="http://schemas.microsoft.com/office/powerpoint/2010/main" val="2113464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0A66AB9-681F-43AE-91D9-C82DDE6BF097}"/>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5" name="Zástupný objekt pre pätu 4">
            <a:extLst>
              <a:ext uri="{FF2B5EF4-FFF2-40B4-BE49-F238E27FC236}">
                <a16:creationId xmlns:a16="http://schemas.microsoft.com/office/drawing/2014/main" id="{24C6D0F8-15BA-4348-ABAF-978A538689CB}"/>
              </a:ext>
            </a:extLst>
          </p:cNvPr>
          <p:cNvSpPr>
            <a:spLocks noGrp="1"/>
          </p:cNvSpPr>
          <p:nvPr>
            <p:ph type="ftr" sz="quarter" idx="11"/>
          </p:nvPr>
        </p:nvSpPr>
        <p:spPr>
          <a:xfrm>
            <a:off x="4038600" y="6452103"/>
            <a:ext cx="4114800" cy="365125"/>
          </a:xfrm>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4488A846-A839-4FBB-88C3-A66EB3E32243}"/>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45</a:t>
            </a:fld>
            <a:endParaRPr lang="sk-SK"/>
          </a:p>
        </p:txBody>
      </p:sp>
      <p:pic>
        <p:nvPicPr>
          <p:cNvPr id="3" name="Obrázok 2">
            <a:extLst>
              <a:ext uri="{FF2B5EF4-FFF2-40B4-BE49-F238E27FC236}">
                <a16:creationId xmlns:a16="http://schemas.microsoft.com/office/drawing/2014/main" id="{3DB08999-793F-432C-991D-6E6FFD2AE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648" y="3645368"/>
            <a:ext cx="2537025" cy="2806735"/>
          </a:xfrm>
          <a:prstGeom prst="rect">
            <a:avLst/>
          </a:prstGeom>
        </p:spPr>
      </p:pic>
      <p:sp>
        <p:nvSpPr>
          <p:cNvPr id="9" name="BlokTextu 8">
            <a:extLst>
              <a:ext uri="{FF2B5EF4-FFF2-40B4-BE49-F238E27FC236}">
                <a16:creationId xmlns:a16="http://schemas.microsoft.com/office/drawing/2014/main" id="{6CB77FCC-1D30-496E-ADEA-38191B57D6B1}"/>
              </a:ext>
            </a:extLst>
          </p:cNvPr>
          <p:cNvSpPr txBox="1"/>
          <p:nvPr/>
        </p:nvSpPr>
        <p:spPr>
          <a:xfrm>
            <a:off x="295835" y="145211"/>
            <a:ext cx="6956612" cy="258532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sk-SK" sz="1800" b="0" i="0" u="none" strike="noStrike" dirty="0">
                <a:solidFill>
                  <a:srgbClr val="000000"/>
                </a:solidFill>
                <a:effectLst/>
              </a:rPr>
              <a:t>Zámerom práce je analyzovať environmentálne správanie vybraného podniku, v našom prípade sa jedná o automobilový podnik Volkswagen Slovakia a. s. so sídlom v Bratislave. Medzi čiastkové ciele sme zaradili teoreticky vymedziť problematiku manažmentu environmentálnych rizík a záťaží, poukázať na ich uplatnenia v podnikovej praxi, venovať sa environmentálnym nástrojom orientovaným na produkty a procesy vo výrobe, zhodnocovať klimatické zmeny a skúmať ich vplyv na spotrebiteľa v podniku.</a:t>
            </a:r>
            <a:endParaRPr lang="sk-SK" dirty="0"/>
          </a:p>
        </p:txBody>
      </p:sp>
      <p:sp>
        <p:nvSpPr>
          <p:cNvPr id="10" name="BlokTextu 9">
            <a:extLst>
              <a:ext uri="{FF2B5EF4-FFF2-40B4-BE49-F238E27FC236}">
                <a16:creationId xmlns:a16="http://schemas.microsoft.com/office/drawing/2014/main" id="{80854A69-9E60-4A7A-86AC-4F86783FCFA8}"/>
              </a:ext>
            </a:extLst>
          </p:cNvPr>
          <p:cNvSpPr txBox="1"/>
          <p:nvPr/>
        </p:nvSpPr>
        <p:spPr>
          <a:xfrm>
            <a:off x="7360025" y="1128903"/>
            <a:ext cx="4536140"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sk-SK" dirty="0"/>
              <a:t>Cieľom bakalárskej práce je analyzovať využitie marketingovej komunikácie vybraného podniku. Pre tento prípad bola zvolená pizzeria </a:t>
            </a:r>
            <a:r>
              <a:rPr lang="sk-SK" dirty="0" err="1"/>
              <a:t>XYZ</a:t>
            </a:r>
            <a:r>
              <a:rPr lang="sk-SK" dirty="0"/>
              <a:t> v Poprade na Slovensku.</a:t>
            </a:r>
          </a:p>
        </p:txBody>
      </p:sp>
      <p:sp>
        <p:nvSpPr>
          <p:cNvPr id="14" name="BlokTextu 13">
            <a:extLst>
              <a:ext uri="{FF2B5EF4-FFF2-40B4-BE49-F238E27FC236}">
                <a16:creationId xmlns:a16="http://schemas.microsoft.com/office/drawing/2014/main" id="{9AF8D167-13A0-4314-91D0-3DB2B721224A}"/>
              </a:ext>
            </a:extLst>
          </p:cNvPr>
          <p:cNvSpPr txBox="1"/>
          <p:nvPr/>
        </p:nvSpPr>
        <p:spPr>
          <a:xfrm>
            <a:off x="2205318" y="3160157"/>
            <a:ext cx="4688542"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sk-SK" dirty="0"/>
              <a:t>... Vypracovanie takéhoto podnikateľského zámeru pre vybraný podnik je témou našej bakalárskej práce, ktorej hlavným cieľom je pomocou vybraných finančných i nefinančných ukazovateľov a na základe hĺbkovej analýzy vnútorného i vonkajšieho prostredia firmy odhaliť jej silné a slabé stránky a v podobe nového podnikateľského plánu navrhnúť opatrenia na zlepšenie jej finančnej situácie i trhovej pozície.</a:t>
            </a:r>
          </a:p>
        </p:txBody>
      </p:sp>
      <p:sp>
        <p:nvSpPr>
          <p:cNvPr id="12" name="BlokTextu 11">
            <a:extLst>
              <a:ext uri="{FF2B5EF4-FFF2-40B4-BE49-F238E27FC236}">
                <a16:creationId xmlns:a16="http://schemas.microsoft.com/office/drawing/2014/main" id="{D1133CB0-6CCE-4E07-AC8D-30634AEF88E2}"/>
              </a:ext>
            </a:extLst>
          </p:cNvPr>
          <p:cNvSpPr txBox="1"/>
          <p:nvPr/>
        </p:nvSpPr>
        <p:spPr>
          <a:xfrm>
            <a:off x="7113494" y="2939205"/>
            <a:ext cx="481404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sk-SK" dirty="0"/>
              <a:t>Cieľom bakalárskej práce bude charakterizovať úlohu ľudských zdrojov ako strategického činiteľa v rozvoji regiónov Slovenska a v politike regionálneho rozvoja.</a:t>
            </a:r>
          </a:p>
        </p:txBody>
      </p:sp>
      <p:sp>
        <p:nvSpPr>
          <p:cNvPr id="16" name="BlokTextu 15">
            <a:extLst>
              <a:ext uri="{FF2B5EF4-FFF2-40B4-BE49-F238E27FC236}">
                <a16:creationId xmlns:a16="http://schemas.microsoft.com/office/drawing/2014/main" id="{898776BB-BEAC-4329-9133-EF50563E3E59}"/>
              </a:ext>
            </a:extLst>
          </p:cNvPr>
          <p:cNvSpPr txBox="1"/>
          <p:nvPr/>
        </p:nvSpPr>
        <p:spPr>
          <a:xfrm>
            <a:off x="7107908" y="4411724"/>
            <a:ext cx="4814046"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sk-SK" dirty="0"/>
              <a:t>Cieľom autora práce je predovšetkým poukázať na pozitívny vplyv marketingového plánovania u malých a stredných stavebných firiem.</a:t>
            </a:r>
          </a:p>
        </p:txBody>
      </p:sp>
    </p:spTree>
    <p:extLst>
      <p:ext uri="{BB962C8B-B14F-4D97-AF65-F5344CB8AC3E}">
        <p14:creationId xmlns:p14="http://schemas.microsoft.com/office/powerpoint/2010/main" val="3277413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0A66AB9-681F-43AE-91D9-C82DDE6BF097}"/>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5" name="Zástupný objekt pre pätu 4">
            <a:extLst>
              <a:ext uri="{FF2B5EF4-FFF2-40B4-BE49-F238E27FC236}">
                <a16:creationId xmlns:a16="http://schemas.microsoft.com/office/drawing/2014/main" id="{24C6D0F8-15BA-4348-ABAF-978A538689CB}"/>
              </a:ext>
            </a:extLst>
          </p:cNvPr>
          <p:cNvSpPr>
            <a:spLocks noGrp="1"/>
          </p:cNvSpPr>
          <p:nvPr>
            <p:ph type="ftr" sz="quarter" idx="11"/>
          </p:nvPr>
        </p:nvSpPr>
        <p:spPr>
          <a:xfrm>
            <a:off x="4038600" y="6452103"/>
            <a:ext cx="4114800" cy="365125"/>
          </a:xfrm>
        </p:spPr>
        <p:txBody>
          <a:bodyPr/>
          <a:lstStyle/>
          <a:p>
            <a:r>
              <a:rPr lang="sk-SK"/>
              <a:t>Seminár k bakalárskej práci I. / Diplomový seminár I.</a:t>
            </a:r>
            <a:endParaRPr lang="sk-SK" dirty="0"/>
          </a:p>
        </p:txBody>
      </p:sp>
      <p:sp>
        <p:nvSpPr>
          <p:cNvPr id="6" name="Zástupný objekt pre číslo snímky 5">
            <a:extLst>
              <a:ext uri="{FF2B5EF4-FFF2-40B4-BE49-F238E27FC236}">
                <a16:creationId xmlns:a16="http://schemas.microsoft.com/office/drawing/2014/main" id="{4488A846-A839-4FBB-88C3-A66EB3E32243}"/>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46</a:t>
            </a:fld>
            <a:endParaRPr lang="sk-SK"/>
          </a:p>
        </p:txBody>
      </p:sp>
      <p:sp>
        <p:nvSpPr>
          <p:cNvPr id="9" name="BlokTextu 8">
            <a:extLst>
              <a:ext uri="{FF2B5EF4-FFF2-40B4-BE49-F238E27FC236}">
                <a16:creationId xmlns:a16="http://schemas.microsoft.com/office/drawing/2014/main" id="{6CB77FCC-1D30-496E-ADEA-38191B57D6B1}"/>
              </a:ext>
            </a:extLst>
          </p:cNvPr>
          <p:cNvSpPr txBox="1"/>
          <p:nvPr/>
        </p:nvSpPr>
        <p:spPr>
          <a:xfrm>
            <a:off x="295834" y="145211"/>
            <a:ext cx="7225553" cy="329320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sk-SK" sz="1600" b="1" i="0" u="none" strike="noStrike" dirty="0">
                <a:solidFill>
                  <a:srgbClr val="000000"/>
                </a:solidFill>
                <a:effectLst/>
              </a:rPr>
              <a:t>Cieľom</a:t>
            </a:r>
            <a:r>
              <a:rPr lang="sk-SK" sz="1600" b="0" i="0" u="none" strike="noStrike" dirty="0">
                <a:solidFill>
                  <a:srgbClr val="000000"/>
                </a:solidFill>
                <a:effectLst/>
              </a:rPr>
              <a:t> práce sú náklady ich charakteristika, vplyv na základ dane. Účtovanie o nákladov v systéme podvojného účtovníctva vo vybranej účtovnej jednotke. </a:t>
            </a:r>
            <a:r>
              <a:rPr lang="sk-SK" sz="1600" b="1" i="0" u="none" strike="noStrike" dirty="0">
                <a:solidFill>
                  <a:srgbClr val="000000"/>
                </a:solidFill>
                <a:effectLst/>
              </a:rPr>
              <a:t>Cieľom</a:t>
            </a:r>
            <a:r>
              <a:rPr lang="sk-SK" sz="1600" b="0" i="0" u="none" strike="noStrike" dirty="0">
                <a:solidFill>
                  <a:srgbClr val="000000"/>
                </a:solidFill>
                <a:effectLst/>
              </a:rPr>
              <a:t> je optimalizovanie nákladov a správne účtovanie o nákladoch. </a:t>
            </a:r>
            <a:r>
              <a:rPr lang="sk-SK" sz="1600" b="1" i="0" u="none" strike="noStrike" dirty="0">
                <a:solidFill>
                  <a:srgbClr val="000000"/>
                </a:solidFill>
                <a:effectLst/>
              </a:rPr>
              <a:t>Cieľ</a:t>
            </a:r>
            <a:r>
              <a:rPr lang="sk-SK" sz="1600" b="0" i="0" u="none" strike="noStrike" dirty="0">
                <a:solidFill>
                  <a:srgbClr val="000000"/>
                </a:solidFill>
                <a:effectLst/>
              </a:rPr>
              <a:t> diplomovej práce je charakteristika nákladov a ich členenie v spoločnosti, následne poukázanie na rozdiel medzi nákladom a výdavkom a následne premeniť tieto odborné informácie do praktickej časti. Ďalej sa zameriame na optimalizáciu nákladov z hľadiska daní, čo má za cieľ preštudovanie interných dokumentov a smerníc a účtovníctva v spoločnosti. V závere diplomovej práce sa zameriame na správne účtovanie o nákladoch a vyvodenie záverov z našich zistení. K tomuto dosiahnutiu cieľa budeme používať metódy vďaka ktorým k naplneniu nášho cieľa dospejeme a to komparáciou informácií z praktickej časti práce posudzovanie výkazov, následne použijeme syntézu, kde dospejeme k záveru, či náš cieľ bol naplnený a splnený.</a:t>
            </a:r>
            <a:endParaRPr lang="sk-SK" sz="1600" dirty="0"/>
          </a:p>
        </p:txBody>
      </p:sp>
      <p:sp>
        <p:nvSpPr>
          <p:cNvPr id="10" name="BlokTextu 9">
            <a:extLst>
              <a:ext uri="{FF2B5EF4-FFF2-40B4-BE49-F238E27FC236}">
                <a16:creationId xmlns:a16="http://schemas.microsoft.com/office/drawing/2014/main" id="{80854A69-9E60-4A7A-86AC-4F86783FCFA8}"/>
              </a:ext>
            </a:extLst>
          </p:cNvPr>
          <p:cNvSpPr txBox="1"/>
          <p:nvPr/>
        </p:nvSpPr>
        <p:spPr>
          <a:xfrm>
            <a:off x="7745506" y="1299373"/>
            <a:ext cx="4276163" cy="427809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sk-SK" sz="1600" dirty="0"/>
              <a:t>Cieľom diplomovej práce je posúdiť súčasný stav zamestnaneckých vzťahov vo verejnej a štátnej službe s osobitným zameraním na predmet a obsah týchto vzťahov. Na základe parciálnych výsledkov skúmania týchto vzťahov vyvodiť rozvojové príležitosti z existujúceho stavu, popísať prípadné aplikačné nedostatky, ktoré vplývajú na kvalitu verejnej služby a navrhnúť odporúčania pre prípadné možnosti ich zefektívnenia. Východiskom skúmania zamestnaneckých vzťahov vo verejnej službe je právna regulácia zamestnaneckých vzťahov, v ktorej chceme poukázať na dominantné spoločné a odlišné črty s ohľadom na determinanty, ktoré ich charakterizujú.</a:t>
            </a:r>
          </a:p>
        </p:txBody>
      </p:sp>
      <p:sp>
        <p:nvSpPr>
          <p:cNvPr id="14" name="BlokTextu 13">
            <a:extLst>
              <a:ext uri="{FF2B5EF4-FFF2-40B4-BE49-F238E27FC236}">
                <a16:creationId xmlns:a16="http://schemas.microsoft.com/office/drawing/2014/main" id="{9AF8D167-13A0-4314-91D0-3DB2B721224A}"/>
              </a:ext>
            </a:extLst>
          </p:cNvPr>
          <p:cNvSpPr txBox="1"/>
          <p:nvPr/>
        </p:nvSpPr>
        <p:spPr>
          <a:xfrm>
            <a:off x="233082" y="3585742"/>
            <a:ext cx="7351056" cy="255454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sk-SK" sz="1600" dirty="0"/>
              <a:t>Cieľom diplomovej práce je poukázať na základe teoretických znalostí ako banky, či už vo svete alebo na Slovensku vplývajú na ochranu životného prostredia. Analyzujeme bankovníctvo, ktoré sa vo veľkej miere podieľa na zvyšovaní ochrany životného prostredia. Na základe analýzy a skúmania ako okolia, tak aj samotnej vybranej banky a to Slovenskej sporiteľne, </a:t>
            </a:r>
            <a:r>
              <a:rPr lang="sk-SK" sz="1600" dirty="0" err="1"/>
              <a:t>a.s</a:t>
            </a:r>
            <a:r>
              <a:rPr lang="sk-SK" sz="1600" dirty="0"/>
              <a:t>., chceme poukázať ako vplýva na ochranu životného prostredia nielen svojou charitatívnou činnosťou, akciami a aktivitou, ale aj svojimi úverovými produktmi investičnými a prevádzkovými úvermi pre firmy. Zároveň rozoberáme možnosť využiť bankové úverové produkty pre firmy a spoločnosti s dopadom na životné prostredie.</a:t>
            </a:r>
          </a:p>
        </p:txBody>
      </p:sp>
    </p:spTree>
    <p:extLst>
      <p:ext uri="{BB962C8B-B14F-4D97-AF65-F5344CB8AC3E}">
        <p14:creationId xmlns:p14="http://schemas.microsoft.com/office/powerpoint/2010/main" val="4088877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47</a:t>
            </a:fld>
            <a:endParaRPr lang="sk-SK"/>
          </a:p>
        </p:txBody>
      </p:sp>
      <p:sp>
        <p:nvSpPr>
          <p:cNvPr id="3" name="Obdĺžnik: zaoblené rohy 2">
            <a:extLst>
              <a:ext uri="{FF2B5EF4-FFF2-40B4-BE49-F238E27FC236}">
                <a16:creationId xmlns:a16="http://schemas.microsoft.com/office/drawing/2014/main" id="{305ECD23-4E6C-4DE9-A727-52A46CAC1A75}"/>
              </a:ext>
            </a:extLst>
          </p:cNvPr>
          <p:cNvSpPr/>
          <p:nvPr/>
        </p:nvSpPr>
        <p:spPr>
          <a:xfrm>
            <a:off x="421339" y="689909"/>
            <a:ext cx="3989295" cy="1156447"/>
          </a:xfrm>
          <a:prstGeom prst="round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CIEĽ</a:t>
            </a:r>
          </a:p>
        </p:txBody>
      </p:sp>
      <p:sp>
        <p:nvSpPr>
          <p:cNvPr id="48" name="BlokTextu 47">
            <a:extLst>
              <a:ext uri="{FF2B5EF4-FFF2-40B4-BE49-F238E27FC236}">
                <a16:creationId xmlns:a16="http://schemas.microsoft.com/office/drawing/2014/main" id="{6F267627-0140-46A6-AC32-DE65480D7252}"/>
              </a:ext>
            </a:extLst>
          </p:cNvPr>
          <p:cNvSpPr txBox="1"/>
          <p:nvPr/>
        </p:nvSpPr>
        <p:spPr>
          <a:xfrm>
            <a:off x="421339" y="2473736"/>
            <a:ext cx="11447932" cy="181588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sk-SK" sz="2800" dirty="0"/>
              <a:t>Cieľom záverečnej práce je s využitím nástrojov marketingovej situačnej analýzy, </a:t>
            </a:r>
            <a:r>
              <a:rPr lang="sk-SK" sz="2800" dirty="0" err="1"/>
              <a:t>SWOT</a:t>
            </a:r>
            <a:r>
              <a:rPr lang="sk-SK" sz="2800" dirty="0"/>
              <a:t> analýzy, </a:t>
            </a:r>
            <a:r>
              <a:rPr lang="sk-SK" sz="2800" dirty="0" err="1"/>
              <a:t>PESTLE</a:t>
            </a:r>
            <a:r>
              <a:rPr lang="sk-SK" sz="2800" dirty="0"/>
              <a:t> analýzy a dotazníkového prieskumu navrhnúť zlepšenie marketingového mixu vybraného podniku </a:t>
            </a:r>
            <a:r>
              <a:rPr lang="sk-SK" sz="2800" dirty="0" err="1"/>
              <a:t>XYZ</a:t>
            </a:r>
            <a:r>
              <a:rPr lang="sk-SK" sz="2800" dirty="0"/>
              <a:t> </a:t>
            </a:r>
            <a:r>
              <a:rPr lang="sk-SK" sz="2800" dirty="0" err="1"/>
              <a:t>s.r.o</a:t>
            </a:r>
            <a:r>
              <a:rPr lang="sk-SK" sz="2800" dirty="0"/>
              <a:t>.</a:t>
            </a:r>
          </a:p>
        </p:txBody>
      </p:sp>
      <p:sp>
        <p:nvSpPr>
          <p:cNvPr id="50" name="BlokTextu 49">
            <a:extLst>
              <a:ext uri="{FF2B5EF4-FFF2-40B4-BE49-F238E27FC236}">
                <a16:creationId xmlns:a16="http://schemas.microsoft.com/office/drawing/2014/main" id="{DD3CCC0F-E01C-442E-BA52-211C19A97AA1}"/>
              </a:ext>
            </a:extLst>
          </p:cNvPr>
          <p:cNvSpPr txBox="1"/>
          <p:nvPr/>
        </p:nvSpPr>
        <p:spPr>
          <a:xfrm>
            <a:off x="4654923" y="575634"/>
            <a:ext cx="6698877" cy="1384995"/>
          </a:xfrm>
          <a:prstGeom prst="rect">
            <a:avLst/>
          </a:prstGeom>
          <a:noFill/>
        </p:spPr>
        <p:txBody>
          <a:bodyPr wrap="square">
            <a:spAutoFit/>
          </a:bodyPr>
          <a:lstStyle/>
          <a:p>
            <a:pPr marL="285750" indent="-285750">
              <a:buFont typeface="Arial" panose="020B0604020202020204" pitchFamily="34" charset="0"/>
              <a:buChar char="•"/>
            </a:pPr>
            <a:r>
              <a:rPr lang="sk-SK" sz="2800" b="1" dirty="0">
                <a:solidFill>
                  <a:srgbClr val="088022"/>
                </a:solidFill>
              </a:rPr>
              <a:t>čo chce autor dosiahnuť ? </a:t>
            </a:r>
          </a:p>
          <a:p>
            <a:pPr marL="285750" indent="-285750">
              <a:buFont typeface="Arial" panose="020B0604020202020204" pitchFamily="34" charset="0"/>
              <a:buChar char="•"/>
            </a:pPr>
            <a:r>
              <a:rPr lang="sk-SK" sz="2800" b="1" dirty="0">
                <a:solidFill>
                  <a:srgbClr val="088022"/>
                </a:solidFill>
              </a:rPr>
              <a:t>čo bude očakávaným výsledkom ? </a:t>
            </a:r>
          </a:p>
          <a:p>
            <a:pPr marL="285750" indent="-285750">
              <a:buFont typeface="Arial" panose="020B0604020202020204" pitchFamily="34" charset="0"/>
              <a:buChar char="•"/>
            </a:pPr>
            <a:r>
              <a:rPr lang="sk-SK" sz="2800" b="1" dirty="0">
                <a:solidFill>
                  <a:srgbClr val="088022"/>
                </a:solidFill>
              </a:rPr>
              <a:t>ako sa k výsledku autor dostane</a:t>
            </a:r>
            <a:r>
              <a:rPr lang="sk-SK" sz="2800" dirty="0"/>
              <a:t>. </a:t>
            </a:r>
          </a:p>
        </p:txBody>
      </p:sp>
      <p:sp>
        <p:nvSpPr>
          <p:cNvPr id="51" name="BlokTextu 50">
            <a:extLst>
              <a:ext uri="{FF2B5EF4-FFF2-40B4-BE49-F238E27FC236}">
                <a16:creationId xmlns:a16="http://schemas.microsoft.com/office/drawing/2014/main" id="{D6E0FBC3-D928-480A-9E10-255CD71E9688}"/>
              </a:ext>
            </a:extLst>
          </p:cNvPr>
          <p:cNvSpPr txBox="1"/>
          <p:nvPr/>
        </p:nvSpPr>
        <p:spPr>
          <a:xfrm>
            <a:off x="421339" y="4504601"/>
            <a:ext cx="11447932" cy="138499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sk-SK" sz="2800" dirty="0"/>
              <a:t>Cieľom záverečnej práce je komparáciou výsledkov účtovných výkazov vybraného podniku </a:t>
            </a:r>
            <a:r>
              <a:rPr lang="sk-SK" sz="2800" dirty="0" err="1"/>
              <a:t>XYZ</a:t>
            </a:r>
            <a:r>
              <a:rPr lang="sk-SK" sz="2800" dirty="0"/>
              <a:t> </a:t>
            </a:r>
            <a:r>
              <a:rPr lang="sk-SK" sz="2800" dirty="0" err="1"/>
              <a:t>s.r.o</a:t>
            </a:r>
            <a:r>
              <a:rPr lang="sk-SK" sz="2800" dirty="0"/>
              <a:t>. navrhnúť spôsoby ako zefektívniť náklady a predikovať ich dopad na výsledok hospodárenia podniku.</a:t>
            </a:r>
          </a:p>
        </p:txBody>
      </p:sp>
    </p:spTree>
    <p:extLst>
      <p:ext uri="{BB962C8B-B14F-4D97-AF65-F5344CB8AC3E}">
        <p14:creationId xmlns:p14="http://schemas.microsoft.com/office/powerpoint/2010/main" val="21778550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48</a:t>
            </a:fld>
            <a:endParaRPr lang="sk-SK"/>
          </a:p>
        </p:txBody>
      </p:sp>
      <p:sp>
        <p:nvSpPr>
          <p:cNvPr id="3" name="Obdĺžnik: zaoblené rohy 2">
            <a:extLst>
              <a:ext uri="{FF2B5EF4-FFF2-40B4-BE49-F238E27FC236}">
                <a16:creationId xmlns:a16="http://schemas.microsoft.com/office/drawing/2014/main" id="{305ECD23-4E6C-4DE9-A727-52A46CAC1A75}"/>
              </a:ext>
            </a:extLst>
          </p:cNvPr>
          <p:cNvSpPr/>
          <p:nvPr/>
        </p:nvSpPr>
        <p:spPr>
          <a:xfrm>
            <a:off x="502022" y="1815783"/>
            <a:ext cx="3989295" cy="1156447"/>
          </a:xfrm>
          <a:prstGeom prst="round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CIEĽ</a:t>
            </a:r>
          </a:p>
        </p:txBody>
      </p:sp>
      <p:sp>
        <p:nvSpPr>
          <p:cNvPr id="16" name="Obdĺžnik: zaoblené rohy 15">
            <a:extLst>
              <a:ext uri="{FF2B5EF4-FFF2-40B4-BE49-F238E27FC236}">
                <a16:creationId xmlns:a16="http://schemas.microsoft.com/office/drawing/2014/main" id="{DBFC9E35-7F0A-46FE-910D-237AC92448C9}"/>
              </a:ext>
            </a:extLst>
          </p:cNvPr>
          <p:cNvSpPr/>
          <p:nvPr/>
        </p:nvSpPr>
        <p:spPr>
          <a:xfrm>
            <a:off x="6249521" y="405897"/>
            <a:ext cx="4560794" cy="744072"/>
          </a:xfrm>
          <a:prstGeom prst="round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ČIASTKOVÝ CIEĽ 1</a:t>
            </a:r>
          </a:p>
        </p:txBody>
      </p:sp>
      <p:sp>
        <p:nvSpPr>
          <p:cNvPr id="18" name="Obdĺžnik: zaoblené rohy 17">
            <a:extLst>
              <a:ext uri="{FF2B5EF4-FFF2-40B4-BE49-F238E27FC236}">
                <a16:creationId xmlns:a16="http://schemas.microsoft.com/office/drawing/2014/main" id="{AC0CAED7-F131-48AB-BD17-50C30E89856D}"/>
              </a:ext>
            </a:extLst>
          </p:cNvPr>
          <p:cNvSpPr/>
          <p:nvPr/>
        </p:nvSpPr>
        <p:spPr>
          <a:xfrm>
            <a:off x="6298827" y="3124200"/>
            <a:ext cx="4560794" cy="744072"/>
          </a:xfrm>
          <a:prstGeom prst="round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ČIASTKOVÝ CIEĽ 2</a:t>
            </a:r>
          </a:p>
        </p:txBody>
      </p:sp>
      <p:sp>
        <p:nvSpPr>
          <p:cNvPr id="19" name="Obdĺžnik: zaoblené rohy 18">
            <a:extLst>
              <a:ext uri="{FF2B5EF4-FFF2-40B4-BE49-F238E27FC236}">
                <a16:creationId xmlns:a16="http://schemas.microsoft.com/office/drawing/2014/main" id="{60CDA40A-C6F2-4DD9-8ABF-E74F43D7E00A}"/>
              </a:ext>
            </a:extLst>
          </p:cNvPr>
          <p:cNvSpPr/>
          <p:nvPr/>
        </p:nvSpPr>
        <p:spPr>
          <a:xfrm>
            <a:off x="1012487" y="4789270"/>
            <a:ext cx="4560794" cy="744072"/>
          </a:xfrm>
          <a:prstGeom prst="round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ČIASTKOVÝ CIEĽ 3</a:t>
            </a:r>
          </a:p>
        </p:txBody>
      </p:sp>
      <p:cxnSp>
        <p:nvCxnSpPr>
          <p:cNvPr id="10" name="Rovná spojnica 9">
            <a:extLst>
              <a:ext uri="{FF2B5EF4-FFF2-40B4-BE49-F238E27FC236}">
                <a16:creationId xmlns:a16="http://schemas.microsoft.com/office/drawing/2014/main" id="{2316806E-F63E-4706-BB60-6F714FBBE3CA}"/>
              </a:ext>
            </a:extLst>
          </p:cNvPr>
          <p:cNvCxnSpPr>
            <a:cxnSpLocks/>
            <a:stCxn id="3" idx="3"/>
            <a:endCxn id="16" idx="1"/>
          </p:cNvCxnSpPr>
          <p:nvPr/>
        </p:nvCxnSpPr>
        <p:spPr>
          <a:xfrm flipV="1">
            <a:off x="4491317" y="777933"/>
            <a:ext cx="1758204" cy="1616074"/>
          </a:xfrm>
          <a:prstGeom prst="line">
            <a:avLst/>
          </a:prstGeom>
          <a:ln w="38100">
            <a:solidFill>
              <a:srgbClr val="088022"/>
            </a:solidFill>
          </a:ln>
        </p:spPr>
        <p:style>
          <a:lnRef idx="1">
            <a:schemeClr val="accent1"/>
          </a:lnRef>
          <a:fillRef idx="0">
            <a:schemeClr val="accent1"/>
          </a:fillRef>
          <a:effectRef idx="0">
            <a:schemeClr val="accent1"/>
          </a:effectRef>
          <a:fontRef idx="minor">
            <a:schemeClr val="tx1"/>
          </a:fontRef>
        </p:style>
      </p:cxnSp>
      <p:cxnSp>
        <p:nvCxnSpPr>
          <p:cNvPr id="21" name="Rovná spojnica 20">
            <a:extLst>
              <a:ext uri="{FF2B5EF4-FFF2-40B4-BE49-F238E27FC236}">
                <a16:creationId xmlns:a16="http://schemas.microsoft.com/office/drawing/2014/main" id="{215A66A4-18C9-482A-B9F7-7A4537D188D4}"/>
              </a:ext>
            </a:extLst>
          </p:cNvPr>
          <p:cNvCxnSpPr>
            <a:cxnSpLocks/>
            <a:stCxn id="3" idx="3"/>
            <a:endCxn id="18" idx="1"/>
          </p:cNvCxnSpPr>
          <p:nvPr/>
        </p:nvCxnSpPr>
        <p:spPr>
          <a:xfrm>
            <a:off x="4491317" y="2394007"/>
            <a:ext cx="1807510" cy="1102229"/>
          </a:xfrm>
          <a:prstGeom prst="line">
            <a:avLst/>
          </a:prstGeom>
          <a:ln w="38100">
            <a:solidFill>
              <a:srgbClr val="088022"/>
            </a:solidFill>
          </a:ln>
        </p:spPr>
        <p:style>
          <a:lnRef idx="1">
            <a:schemeClr val="accent1"/>
          </a:lnRef>
          <a:fillRef idx="0">
            <a:schemeClr val="accent1"/>
          </a:fillRef>
          <a:effectRef idx="0">
            <a:schemeClr val="accent1"/>
          </a:effectRef>
          <a:fontRef idx="minor">
            <a:schemeClr val="tx1"/>
          </a:fontRef>
        </p:style>
      </p:cxnSp>
      <p:cxnSp>
        <p:nvCxnSpPr>
          <p:cNvPr id="22" name="Rovná spojnica 21">
            <a:extLst>
              <a:ext uri="{FF2B5EF4-FFF2-40B4-BE49-F238E27FC236}">
                <a16:creationId xmlns:a16="http://schemas.microsoft.com/office/drawing/2014/main" id="{73BEBC14-5F3D-41A8-B55B-203257FCFC24}"/>
              </a:ext>
            </a:extLst>
          </p:cNvPr>
          <p:cNvCxnSpPr>
            <a:cxnSpLocks/>
            <a:stCxn id="19" idx="0"/>
            <a:endCxn id="3" idx="2"/>
          </p:cNvCxnSpPr>
          <p:nvPr/>
        </p:nvCxnSpPr>
        <p:spPr>
          <a:xfrm flipH="1" flipV="1">
            <a:off x="2496670" y="2972230"/>
            <a:ext cx="796214" cy="1817040"/>
          </a:xfrm>
          <a:prstGeom prst="line">
            <a:avLst/>
          </a:prstGeom>
          <a:ln w="38100">
            <a:solidFill>
              <a:srgbClr val="088022"/>
            </a:solidFill>
          </a:ln>
        </p:spPr>
        <p:style>
          <a:lnRef idx="1">
            <a:schemeClr val="accent1"/>
          </a:lnRef>
          <a:fillRef idx="0">
            <a:schemeClr val="accent1"/>
          </a:fillRef>
          <a:effectRef idx="0">
            <a:schemeClr val="accent1"/>
          </a:effectRef>
          <a:fontRef idx="minor">
            <a:schemeClr val="tx1"/>
          </a:fontRef>
        </p:style>
      </p:cxnSp>
      <p:sp>
        <p:nvSpPr>
          <p:cNvPr id="2" name="BlokTextu 1">
            <a:extLst>
              <a:ext uri="{FF2B5EF4-FFF2-40B4-BE49-F238E27FC236}">
                <a16:creationId xmlns:a16="http://schemas.microsoft.com/office/drawing/2014/main" id="{E0C96F06-6D1F-4526-AE1E-D03AD4042F16}"/>
              </a:ext>
            </a:extLst>
          </p:cNvPr>
          <p:cNvSpPr txBox="1"/>
          <p:nvPr/>
        </p:nvSpPr>
        <p:spPr>
          <a:xfrm>
            <a:off x="194412" y="3123872"/>
            <a:ext cx="5176007" cy="1400383"/>
          </a:xfrm>
          <a:prstGeom prst="rect">
            <a:avLst/>
          </a:prstGeom>
          <a:solidFill>
            <a:srgbClr val="FFFFFF">
              <a:alpha val="80000"/>
            </a:srgbClr>
          </a:solidFill>
          <a:ln>
            <a:solidFill>
              <a:srgbClr val="FF0000"/>
            </a:solidFill>
          </a:ln>
        </p:spPr>
        <p:txBody>
          <a:bodyPr wrap="square" rtlCol="0">
            <a:spAutoFit/>
          </a:bodyPr>
          <a:lstStyle/>
          <a:p>
            <a:pPr algn="ctr"/>
            <a:r>
              <a:rPr lang="sk-SK" sz="1700" i="1" dirty="0"/>
              <a:t>Cieľom záverečnej práce je navrhnúť efektívny marketingový mix pre vybraný podnik s využitím nástrojov marketingovej situačnej analýzy, SWOT analýzy, PESTLE analýzy a dotazníkového prieskumu.</a:t>
            </a:r>
          </a:p>
        </p:txBody>
      </p:sp>
      <p:sp>
        <p:nvSpPr>
          <p:cNvPr id="17" name="BlokTextu 16">
            <a:extLst>
              <a:ext uri="{FF2B5EF4-FFF2-40B4-BE49-F238E27FC236}">
                <a16:creationId xmlns:a16="http://schemas.microsoft.com/office/drawing/2014/main" id="{7BCF2E9A-96C2-4F76-9FB8-C00C524FE5F9}"/>
              </a:ext>
            </a:extLst>
          </p:cNvPr>
          <p:cNvSpPr txBox="1"/>
          <p:nvPr/>
        </p:nvSpPr>
        <p:spPr>
          <a:xfrm>
            <a:off x="6298827" y="1282103"/>
            <a:ext cx="5176007" cy="1661993"/>
          </a:xfrm>
          <a:prstGeom prst="rect">
            <a:avLst/>
          </a:prstGeom>
          <a:solidFill>
            <a:srgbClr val="FFFFFF">
              <a:alpha val="80000"/>
            </a:srgbClr>
          </a:solidFill>
          <a:ln>
            <a:solidFill>
              <a:srgbClr val="FF0000"/>
            </a:solidFill>
          </a:ln>
        </p:spPr>
        <p:txBody>
          <a:bodyPr wrap="square" rtlCol="0">
            <a:spAutoFit/>
          </a:bodyPr>
          <a:lstStyle/>
          <a:p>
            <a:pPr algn="ctr"/>
            <a:r>
              <a:rPr lang="sk-SK" sz="1700" i="1" dirty="0"/>
              <a:t>Analyzovať stav využívania nástrojov marketingového mixu v domácej a zahraničnej odbornej a vedeckej literatúre a získať tak prehľad o riešenej problematike, preukázať schopnosť orientovať sa v danej oblasti a porovnávať rôzne prístupy od rôznych autorov.</a:t>
            </a:r>
          </a:p>
        </p:txBody>
      </p:sp>
      <p:sp>
        <p:nvSpPr>
          <p:cNvPr id="20" name="BlokTextu 19">
            <a:extLst>
              <a:ext uri="{FF2B5EF4-FFF2-40B4-BE49-F238E27FC236}">
                <a16:creationId xmlns:a16="http://schemas.microsoft.com/office/drawing/2014/main" id="{C5C7007C-E7FC-49A0-81C9-A1D44740C9E7}"/>
              </a:ext>
            </a:extLst>
          </p:cNvPr>
          <p:cNvSpPr txBox="1"/>
          <p:nvPr/>
        </p:nvSpPr>
        <p:spPr>
          <a:xfrm>
            <a:off x="6311114" y="4002209"/>
            <a:ext cx="5176007" cy="1138773"/>
          </a:xfrm>
          <a:prstGeom prst="rect">
            <a:avLst/>
          </a:prstGeom>
          <a:solidFill>
            <a:srgbClr val="FFFFFF">
              <a:alpha val="80000"/>
            </a:srgbClr>
          </a:solidFill>
          <a:ln>
            <a:solidFill>
              <a:srgbClr val="FF0000"/>
            </a:solidFill>
          </a:ln>
        </p:spPr>
        <p:txBody>
          <a:bodyPr wrap="square" rtlCol="0">
            <a:spAutoFit/>
          </a:bodyPr>
          <a:lstStyle/>
          <a:p>
            <a:pPr algn="ctr"/>
            <a:r>
              <a:rPr lang="sk-SK" sz="1700" i="1" dirty="0"/>
              <a:t>Analyzovať aktuálny marketingový mix daného podniku, identifikovať problémové časti marketingového mixu a navrhnúť opatrenia na zlepšenie.</a:t>
            </a:r>
          </a:p>
        </p:txBody>
      </p:sp>
      <p:sp>
        <p:nvSpPr>
          <p:cNvPr id="23" name="BlokTextu 22">
            <a:extLst>
              <a:ext uri="{FF2B5EF4-FFF2-40B4-BE49-F238E27FC236}">
                <a16:creationId xmlns:a16="http://schemas.microsoft.com/office/drawing/2014/main" id="{2206A1F7-D4BB-441A-B885-D50B2CE68CC0}"/>
              </a:ext>
            </a:extLst>
          </p:cNvPr>
          <p:cNvSpPr txBox="1"/>
          <p:nvPr/>
        </p:nvSpPr>
        <p:spPr>
          <a:xfrm>
            <a:off x="1012487" y="5575897"/>
            <a:ext cx="10997806" cy="615553"/>
          </a:xfrm>
          <a:prstGeom prst="rect">
            <a:avLst/>
          </a:prstGeom>
          <a:solidFill>
            <a:srgbClr val="FFFFFF">
              <a:alpha val="80000"/>
            </a:srgbClr>
          </a:solidFill>
          <a:ln>
            <a:solidFill>
              <a:srgbClr val="FF0000"/>
            </a:solidFill>
          </a:ln>
        </p:spPr>
        <p:txBody>
          <a:bodyPr wrap="square" rtlCol="0">
            <a:spAutoFit/>
          </a:bodyPr>
          <a:lstStyle/>
          <a:p>
            <a:pPr algn="ctr"/>
            <a:r>
              <a:rPr lang="sk-SK" sz="1700" i="1" dirty="0"/>
              <a:t>Formou dotazníkového prieskumu získať relevantný pohľad na využívanie aktuálnych nástrojov marketingového mixu v danom podniku a na základe výstupov navrhnúť riešenia na zlepšenie marketingového mixu</a:t>
            </a:r>
          </a:p>
        </p:txBody>
      </p:sp>
      <p:sp>
        <p:nvSpPr>
          <p:cNvPr id="24" name="BlokTextu 23">
            <a:extLst>
              <a:ext uri="{FF2B5EF4-FFF2-40B4-BE49-F238E27FC236}">
                <a16:creationId xmlns:a16="http://schemas.microsoft.com/office/drawing/2014/main" id="{D648FB15-67DB-42F0-895C-9BEA424DCAFF}"/>
              </a:ext>
            </a:extLst>
          </p:cNvPr>
          <p:cNvSpPr txBox="1"/>
          <p:nvPr/>
        </p:nvSpPr>
        <p:spPr>
          <a:xfrm>
            <a:off x="1812" y="-8877"/>
            <a:ext cx="5571565" cy="1569660"/>
          </a:xfrm>
          <a:prstGeom prst="rect">
            <a:avLst/>
          </a:prstGeom>
          <a:noFill/>
        </p:spPr>
        <p:txBody>
          <a:bodyPr wrap="square">
            <a:spAutoFit/>
          </a:bodyPr>
          <a:lstStyle/>
          <a:p>
            <a:pPr marL="285750" indent="-285750">
              <a:buFont typeface="Arial" panose="020B0604020202020204" pitchFamily="34" charset="0"/>
              <a:buChar char="•"/>
            </a:pPr>
            <a:r>
              <a:rPr lang="sk-SK" sz="1600" b="1" dirty="0">
                <a:solidFill>
                  <a:srgbClr val="088022"/>
                </a:solidFill>
                <a:effectLst/>
              </a:rPr>
              <a:t>špecifický</a:t>
            </a:r>
            <a:r>
              <a:rPr lang="sk-SK" sz="1600" b="1" dirty="0">
                <a:effectLst/>
              </a:rPr>
              <a:t> </a:t>
            </a:r>
            <a:r>
              <a:rPr lang="sk-SK" sz="1600" dirty="0">
                <a:effectLst/>
              </a:rPr>
              <a:t>(jasne, presne a špecificky stanovený),</a:t>
            </a:r>
            <a:endParaRPr lang="sk-SK" sz="1600" dirty="0"/>
          </a:p>
          <a:p>
            <a:pPr marL="285750" indent="-285750">
              <a:buFont typeface="Arial" panose="020B0604020202020204" pitchFamily="34" charset="0"/>
              <a:buChar char="•"/>
            </a:pPr>
            <a:r>
              <a:rPr lang="sk-SK" sz="1600" b="1" dirty="0">
                <a:solidFill>
                  <a:srgbClr val="088022"/>
                </a:solidFill>
                <a:effectLst/>
              </a:rPr>
              <a:t>merateľný</a:t>
            </a:r>
            <a:r>
              <a:rPr lang="sk-SK" sz="1600" b="1" dirty="0">
                <a:effectLst/>
              </a:rPr>
              <a:t> </a:t>
            </a:r>
            <a:r>
              <a:rPr lang="sk-SK" sz="1600" dirty="0">
                <a:effectLst/>
              </a:rPr>
              <a:t>(cieľ je možné zmerať, s niečím porovnať),</a:t>
            </a:r>
            <a:endParaRPr lang="sk-SK" sz="1600" dirty="0"/>
          </a:p>
          <a:p>
            <a:pPr marL="285750" indent="-285750">
              <a:buFont typeface="Arial" panose="020B0604020202020204" pitchFamily="34" charset="0"/>
              <a:buChar char="•"/>
            </a:pPr>
            <a:r>
              <a:rPr lang="sk-SK" sz="1600" b="1" dirty="0">
                <a:solidFill>
                  <a:srgbClr val="088022"/>
                </a:solidFill>
                <a:effectLst/>
              </a:rPr>
              <a:t>dosiahnuteľný</a:t>
            </a:r>
            <a:r>
              <a:rPr lang="sk-SK" sz="1600" dirty="0">
                <a:effectLst/>
              </a:rPr>
              <a:t>,</a:t>
            </a:r>
            <a:endParaRPr lang="sk-SK" sz="1600" dirty="0"/>
          </a:p>
          <a:p>
            <a:pPr marL="285750" indent="-285750">
              <a:buFont typeface="Arial" panose="020B0604020202020204" pitchFamily="34" charset="0"/>
              <a:buChar char="•"/>
            </a:pPr>
            <a:r>
              <a:rPr lang="sk-SK" sz="1600" b="1" dirty="0">
                <a:solidFill>
                  <a:srgbClr val="088022"/>
                </a:solidFill>
                <a:effectLst/>
              </a:rPr>
              <a:t>aktuálny</a:t>
            </a:r>
            <a:r>
              <a:rPr lang="sk-SK" sz="1600" b="1" dirty="0">
                <a:effectLst/>
              </a:rPr>
              <a:t> </a:t>
            </a:r>
            <a:r>
              <a:rPr lang="sk-SK" sz="1600" dirty="0">
                <a:effectLst/>
              </a:rPr>
              <a:t>(cieľ a téma je aktuálna)</a:t>
            </a:r>
            <a:endParaRPr lang="sk-SK" sz="1600" dirty="0"/>
          </a:p>
          <a:p>
            <a:pPr marL="285750" indent="-285750">
              <a:buFont typeface="Arial" panose="020B0604020202020204" pitchFamily="34" charset="0"/>
              <a:buChar char="•"/>
            </a:pPr>
            <a:r>
              <a:rPr lang="sk-SK" sz="1600" b="1" dirty="0">
                <a:solidFill>
                  <a:srgbClr val="088022"/>
                </a:solidFill>
                <a:effectLst/>
              </a:rPr>
              <a:t>vedecký</a:t>
            </a:r>
            <a:r>
              <a:rPr lang="sk-SK" sz="1600" b="1" dirty="0">
                <a:effectLst/>
              </a:rPr>
              <a:t> </a:t>
            </a:r>
            <a:r>
              <a:rPr lang="sk-SK" sz="1600" dirty="0">
                <a:effectLst/>
              </a:rPr>
              <a:t>(cieľ je dostatočne odborne (vedecky) </a:t>
            </a:r>
            <a:br>
              <a:rPr lang="sk-SK" sz="1600" dirty="0">
                <a:effectLst/>
              </a:rPr>
            </a:br>
            <a:r>
              <a:rPr lang="sk-SK" sz="1600" dirty="0">
                <a:effectLst/>
              </a:rPr>
              <a:t>naformulovaný vzhľadom k vybranej téme) </a:t>
            </a:r>
            <a:endParaRPr lang="sk-SK" sz="1600" dirty="0"/>
          </a:p>
        </p:txBody>
      </p:sp>
      <p:sp>
        <p:nvSpPr>
          <p:cNvPr id="25" name="Obdĺžnik: zaoblené rohy 24">
            <a:extLst>
              <a:ext uri="{FF2B5EF4-FFF2-40B4-BE49-F238E27FC236}">
                <a16:creationId xmlns:a16="http://schemas.microsoft.com/office/drawing/2014/main" id="{C8465684-63CE-4B5C-8BFC-12590AA1FA5E}"/>
              </a:ext>
            </a:extLst>
          </p:cNvPr>
          <p:cNvSpPr/>
          <p:nvPr/>
        </p:nvSpPr>
        <p:spPr>
          <a:xfrm>
            <a:off x="502022" y="1824236"/>
            <a:ext cx="3989295" cy="1156447"/>
          </a:xfrm>
          <a:prstGeom prst="round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HLAVNÝ CIEĽ</a:t>
            </a:r>
          </a:p>
        </p:txBody>
      </p:sp>
    </p:spTree>
    <p:extLst>
      <p:ext uri="{BB962C8B-B14F-4D97-AF65-F5344CB8AC3E}">
        <p14:creationId xmlns:p14="http://schemas.microsoft.com/office/powerpoint/2010/main" val="31170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17" grpId="0" animBg="1"/>
      <p:bldP spid="20" grpId="0" animBg="1"/>
      <p:bldP spid="23"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49</a:t>
            </a:fld>
            <a:endParaRPr lang="sk-SK"/>
          </a:p>
        </p:txBody>
      </p:sp>
      <p:pic>
        <p:nvPicPr>
          <p:cNvPr id="3" name="Obrázok 2" descr="Obrázok, na ktorom je text, osoba, muž, vnútri&#10;&#10;Automaticky generovaný popis">
            <a:extLst>
              <a:ext uri="{FF2B5EF4-FFF2-40B4-BE49-F238E27FC236}">
                <a16:creationId xmlns:a16="http://schemas.microsoft.com/office/drawing/2014/main" id="{6A695A37-B128-4919-82FA-E00EAED2F8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251386"/>
          </a:xfrm>
          <a:prstGeom prst="rect">
            <a:avLst/>
          </a:prstGeom>
        </p:spPr>
      </p:pic>
      <p:sp>
        <p:nvSpPr>
          <p:cNvPr id="7" name="Obdĺžnik: zaoblené rohy 6">
            <a:extLst>
              <a:ext uri="{FF2B5EF4-FFF2-40B4-BE49-F238E27FC236}">
                <a16:creationId xmlns:a16="http://schemas.microsoft.com/office/drawing/2014/main" id="{D393B689-88F7-471C-81B9-A60D3B5EF96D}"/>
              </a:ext>
            </a:extLst>
          </p:cNvPr>
          <p:cNvSpPr/>
          <p:nvPr/>
        </p:nvSpPr>
        <p:spPr>
          <a:xfrm>
            <a:off x="1831212" y="1534090"/>
            <a:ext cx="2037403" cy="857417"/>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CIEĽ</a:t>
            </a:r>
          </a:p>
        </p:txBody>
      </p:sp>
      <p:sp>
        <p:nvSpPr>
          <p:cNvPr id="10" name="Obdĺžnik: zaoblené rohy 9">
            <a:extLst>
              <a:ext uri="{FF2B5EF4-FFF2-40B4-BE49-F238E27FC236}">
                <a16:creationId xmlns:a16="http://schemas.microsoft.com/office/drawing/2014/main" id="{C7BDF92D-B6C4-4105-9CF0-07FA1D149506}"/>
              </a:ext>
            </a:extLst>
          </p:cNvPr>
          <p:cNvSpPr/>
          <p:nvPr/>
        </p:nvSpPr>
        <p:spPr>
          <a:xfrm>
            <a:off x="8349502" y="3125693"/>
            <a:ext cx="3265396" cy="857417"/>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METODIKA</a:t>
            </a:r>
          </a:p>
        </p:txBody>
      </p:sp>
    </p:spTree>
    <p:extLst>
      <p:ext uri="{BB962C8B-B14F-4D97-AF65-F5344CB8AC3E}">
        <p14:creationId xmlns:p14="http://schemas.microsoft.com/office/powerpoint/2010/main" val="1480957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5</a:t>
            </a:fld>
            <a:endParaRPr lang="sk-SK"/>
          </a:p>
        </p:txBody>
      </p:sp>
      <p:sp>
        <p:nvSpPr>
          <p:cNvPr id="6" name="Obdĺžnik 5">
            <a:extLst>
              <a:ext uri="{FF2B5EF4-FFF2-40B4-BE49-F238E27FC236}">
                <a16:creationId xmlns:a16="http://schemas.microsoft.com/office/drawing/2014/main" id="{98B9F2D9-B759-4184-BC87-B627BBB42AD5}"/>
              </a:ext>
            </a:extLst>
          </p:cNvPr>
          <p:cNvSpPr/>
          <p:nvPr/>
        </p:nvSpPr>
        <p:spPr>
          <a:xfrm>
            <a:off x="1477144" y="660918"/>
            <a:ext cx="4618856"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POVINNÁ ÚČASŤ NA PREDNÁŠKE</a:t>
            </a:r>
          </a:p>
        </p:txBody>
      </p:sp>
      <p:sp>
        <p:nvSpPr>
          <p:cNvPr id="7" name="Obdĺžnik 6">
            <a:extLst>
              <a:ext uri="{FF2B5EF4-FFF2-40B4-BE49-F238E27FC236}">
                <a16:creationId xmlns:a16="http://schemas.microsoft.com/office/drawing/2014/main" id="{EA1063A2-3FE9-43EB-BCE6-AF988263DF7A}"/>
              </a:ext>
            </a:extLst>
          </p:cNvPr>
          <p:cNvSpPr/>
          <p:nvPr/>
        </p:nvSpPr>
        <p:spPr>
          <a:xfrm>
            <a:off x="1477144" y="2029070"/>
            <a:ext cx="4618856"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3600" dirty="0">
                <a:effectLst>
                  <a:outerShdw blurRad="38100" dist="38100" dir="2700000" algn="tl">
                    <a:srgbClr val="000000">
                      <a:alpha val="43137"/>
                    </a:srgbClr>
                  </a:outerShdw>
                </a:effectLst>
              </a:rPr>
              <a:t>POVINNÉ AKTIVITY NA MOODLE</a:t>
            </a:r>
          </a:p>
        </p:txBody>
      </p:sp>
      <p:sp>
        <p:nvSpPr>
          <p:cNvPr id="8" name="Obdĺžnik 7">
            <a:extLst>
              <a:ext uri="{FF2B5EF4-FFF2-40B4-BE49-F238E27FC236}">
                <a16:creationId xmlns:a16="http://schemas.microsoft.com/office/drawing/2014/main" id="{1C5E70E7-7FBC-490C-AFE4-E0A3DAAEDCEB}"/>
              </a:ext>
            </a:extLst>
          </p:cNvPr>
          <p:cNvSpPr/>
          <p:nvPr/>
        </p:nvSpPr>
        <p:spPr>
          <a:xfrm>
            <a:off x="6528048" y="660918"/>
            <a:ext cx="3098304"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40</a:t>
            </a:r>
            <a:r>
              <a:rPr lang="sk-SK" sz="3600" dirty="0">
                <a:effectLst>
                  <a:outerShdw blurRad="38100" dist="38100" dir="2700000" algn="tl">
                    <a:srgbClr val="000000">
                      <a:alpha val="43137"/>
                    </a:srgbClr>
                  </a:outerShdw>
                </a:effectLst>
              </a:rPr>
              <a:t> bodov</a:t>
            </a:r>
          </a:p>
        </p:txBody>
      </p:sp>
      <p:sp>
        <p:nvSpPr>
          <p:cNvPr id="9" name="Obdĺžnik 8">
            <a:extLst>
              <a:ext uri="{FF2B5EF4-FFF2-40B4-BE49-F238E27FC236}">
                <a16:creationId xmlns:a16="http://schemas.microsoft.com/office/drawing/2014/main" id="{3FE9B2E7-E42B-4CED-BA40-E2C142627987}"/>
              </a:ext>
            </a:extLst>
          </p:cNvPr>
          <p:cNvSpPr/>
          <p:nvPr/>
        </p:nvSpPr>
        <p:spPr>
          <a:xfrm>
            <a:off x="6528048" y="2029070"/>
            <a:ext cx="3098304" cy="122413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60</a:t>
            </a:r>
            <a:r>
              <a:rPr lang="sk-SK" sz="3600" dirty="0">
                <a:effectLst>
                  <a:outerShdw blurRad="38100" dist="38100" dir="2700000" algn="tl">
                    <a:srgbClr val="000000">
                      <a:alpha val="43137"/>
                    </a:srgbClr>
                  </a:outerShdw>
                </a:effectLst>
              </a:rPr>
              <a:t> bodov</a:t>
            </a:r>
          </a:p>
        </p:txBody>
      </p:sp>
      <p:sp>
        <p:nvSpPr>
          <p:cNvPr id="10" name="Obdĺžnik 9">
            <a:extLst>
              <a:ext uri="{FF2B5EF4-FFF2-40B4-BE49-F238E27FC236}">
                <a16:creationId xmlns:a16="http://schemas.microsoft.com/office/drawing/2014/main" id="{441965B6-07B7-4EAE-887B-71211325064F}"/>
              </a:ext>
            </a:extLst>
          </p:cNvPr>
          <p:cNvSpPr/>
          <p:nvPr/>
        </p:nvSpPr>
        <p:spPr>
          <a:xfrm>
            <a:off x="1679848" y="3334060"/>
            <a:ext cx="4416152" cy="396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indent="-571500">
              <a:buFont typeface="Arial" panose="020B0604020202020204" pitchFamily="34" charset="0"/>
              <a:buChar char="•"/>
            </a:pPr>
            <a:r>
              <a:rPr lang="sk-SK" sz="2400" dirty="0">
                <a:effectLst>
                  <a:outerShdw blurRad="38100" dist="38100" dir="2700000" algn="tl">
                    <a:srgbClr val="000000">
                      <a:alpha val="43137"/>
                    </a:srgbClr>
                  </a:outerShdw>
                </a:effectLst>
              </a:rPr>
              <a:t>cieľ bakalárskej práce</a:t>
            </a:r>
          </a:p>
        </p:txBody>
      </p:sp>
      <p:sp>
        <p:nvSpPr>
          <p:cNvPr id="11" name="Obdĺžnik 10">
            <a:extLst>
              <a:ext uri="{FF2B5EF4-FFF2-40B4-BE49-F238E27FC236}">
                <a16:creationId xmlns:a16="http://schemas.microsoft.com/office/drawing/2014/main" id="{6BC29AB0-BBFC-414E-9487-5E8F18A5A5E3}"/>
              </a:ext>
            </a:extLst>
          </p:cNvPr>
          <p:cNvSpPr/>
          <p:nvPr/>
        </p:nvSpPr>
        <p:spPr>
          <a:xfrm>
            <a:off x="1679848" y="3815877"/>
            <a:ext cx="4416152" cy="396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indent="-571500">
              <a:buFont typeface="Arial" panose="020B0604020202020204" pitchFamily="34" charset="0"/>
              <a:buChar char="•"/>
            </a:pPr>
            <a:r>
              <a:rPr lang="sk-SK" sz="2400" dirty="0">
                <a:effectLst>
                  <a:outerShdw blurRad="38100" dist="38100" dir="2700000" algn="tl">
                    <a:srgbClr val="000000">
                      <a:alpha val="43137"/>
                    </a:srgbClr>
                  </a:outerShdw>
                </a:effectLst>
              </a:rPr>
              <a:t>osnova bakalárskej práce</a:t>
            </a:r>
          </a:p>
        </p:txBody>
      </p:sp>
      <p:sp>
        <p:nvSpPr>
          <p:cNvPr id="12" name="Obdĺžnik 11">
            <a:extLst>
              <a:ext uri="{FF2B5EF4-FFF2-40B4-BE49-F238E27FC236}">
                <a16:creationId xmlns:a16="http://schemas.microsoft.com/office/drawing/2014/main" id="{9CAA5B2B-9380-4A8B-8346-FCDE0B5E81A9}"/>
              </a:ext>
            </a:extLst>
          </p:cNvPr>
          <p:cNvSpPr/>
          <p:nvPr/>
        </p:nvSpPr>
        <p:spPr>
          <a:xfrm>
            <a:off x="1679848" y="4296456"/>
            <a:ext cx="4416152" cy="396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indent="-571500">
              <a:buFont typeface="Arial" panose="020B0604020202020204" pitchFamily="34" charset="0"/>
              <a:buChar char="•"/>
            </a:pPr>
            <a:r>
              <a:rPr lang="sk-SK" sz="2400" dirty="0">
                <a:effectLst>
                  <a:outerShdw blurRad="38100" dist="38100" dir="2700000" algn="tl">
                    <a:srgbClr val="000000">
                      <a:alpha val="43137"/>
                    </a:srgbClr>
                  </a:outerShdw>
                </a:effectLst>
              </a:rPr>
              <a:t>použitá literatúra</a:t>
            </a:r>
          </a:p>
        </p:txBody>
      </p:sp>
      <p:sp>
        <p:nvSpPr>
          <p:cNvPr id="13" name="Obdĺžnik 12">
            <a:extLst>
              <a:ext uri="{FF2B5EF4-FFF2-40B4-BE49-F238E27FC236}">
                <a16:creationId xmlns:a16="http://schemas.microsoft.com/office/drawing/2014/main" id="{08E1D8DF-5ACC-4E24-92CD-222B08DCDF9F}"/>
              </a:ext>
            </a:extLst>
          </p:cNvPr>
          <p:cNvSpPr/>
          <p:nvPr/>
        </p:nvSpPr>
        <p:spPr>
          <a:xfrm>
            <a:off x="6528048" y="5074403"/>
            <a:ext cx="3098304" cy="90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sk-SK" sz="7200" b="1" dirty="0">
                <a:effectLst>
                  <a:outerShdw blurRad="38100" dist="38100" dir="2700000" algn="tl">
                    <a:srgbClr val="000000">
                      <a:alpha val="43137"/>
                    </a:srgbClr>
                  </a:outerShdw>
                </a:effectLst>
              </a:rPr>
              <a:t>100</a:t>
            </a:r>
            <a:r>
              <a:rPr lang="sk-SK" sz="3600" dirty="0">
                <a:effectLst>
                  <a:outerShdw blurRad="38100" dist="38100" dir="2700000" algn="tl">
                    <a:srgbClr val="000000">
                      <a:alpha val="43137"/>
                    </a:srgbClr>
                  </a:outerShdw>
                </a:effectLst>
              </a:rPr>
              <a:t> bodov</a:t>
            </a:r>
          </a:p>
        </p:txBody>
      </p:sp>
      <p:cxnSp>
        <p:nvCxnSpPr>
          <p:cNvPr id="14" name="Rovná spojnica 13">
            <a:extLst>
              <a:ext uri="{FF2B5EF4-FFF2-40B4-BE49-F238E27FC236}">
                <a16:creationId xmlns:a16="http://schemas.microsoft.com/office/drawing/2014/main" id="{B5095373-131C-4687-A6E2-9B6797CBE3C3}"/>
              </a:ext>
            </a:extLst>
          </p:cNvPr>
          <p:cNvCxnSpPr/>
          <p:nvPr/>
        </p:nvCxnSpPr>
        <p:spPr>
          <a:xfrm>
            <a:off x="6312024" y="4692456"/>
            <a:ext cx="3394720" cy="0"/>
          </a:xfrm>
          <a:prstGeom prst="line">
            <a:avLst/>
          </a:prstGeom>
          <a:ln w="85725" cmpd="thickThin">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791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50</a:t>
            </a:fld>
            <a:endParaRPr lang="sk-SK"/>
          </a:p>
        </p:txBody>
      </p:sp>
      <p:pic>
        <p:nvPicPr>
          <p:cNvPr id="7" name="Obrázok 6" descr="Obrázok, na ktorom je text, polica, kniha, vnútri&#10;&#10;Automaticky generovaný popis">
            <a:extLst>
              <a:ext uri="{FF2B5EF4-FFF2-40B4-BE49-F238E27FC236}">
                <a16:creationId xmlns:a16="http://schemas.microsoft.com/office/drawing/2014/main" id="{D2AD6485-364F-4857-B74F-0018C8B37BD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4613" y="0"/>
            <a:ext cx="8890938" cy="6258387"/>
          </a:xfrm>
          <a:prstGeom prst="rect">
            <a:avLst/>
          </a:prstGeom>
        </p:spPr>
      </p:pic>
      <p:sp>
        <p:nvSpPr>
          <p:cNvPr id="10" name="Obdĺžnik 9">
            <a:extLst>
              <a:ext uri="{FF2B5EF4-FFF2-40B4-BE49-F238E27FC236}">
                <a16:creationId xmlns:a16="http://schemas.microsoft.com/office/drawing/2014/main" id="{9E2CF8CB-BADA-497E-8AD5-625C92D725DA}"/>
              </a:ext>
            </a:extLst>
          </p:cNvPr>
          <p:cNvSpPr/>
          <p:nvPr/>
        </p:nvSpPr>
        <p:spPr>
          <a:xfrm>
            <a:off x="4752975" y="1562100"/>
            <a:ext cx="1743075" cy="30956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k-SK" b="1" dirty="0">
                <a:solidFill>
                  <a:schemeClr val="tx1"/>
                </a:solidFill>
              </a:rPr>
              <a:t>1</a:t>
            </a:r>
            <a:r>
              <a:rPr lang="sk-SK" dirty="0">
                <a:solidFill>
                  <a:schemeClr val="tx1"/>
                </a:solidFill>
              </a:rPr>
              <a:t> </a:t>
            </a:r>
            <a:r>
              <a:rPr lang="sk-SK" b="1" dirty="0" err="1">
                <a:solidFill>
                  <a:schemeClr val="tx1"/>
                </a:solidFill>
              </a:rPr>
              <a:t>Xxxxxxxx</a:t>
            </a:r>
            <a:endParaRPr lang="sk-SK" b="1"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r>
              <a:rPr lang="sk-SK" b="1" dirty="0">
                <a:solidFill>
                  <a:schemeClr val="tx1"/>
                </a:solidFill>
              </a:rPr>
              <a:t>2 </a:t>
            </a:r>
            <a:r>
              <a:rPr lang="sk-SK" b="1" dirty="0" err="1">
                <a:solidFill>
                  <a:schemeClr val="tx1"/>
                </a:solidFill>
              </a:rPr>
              <a:t>Xxxxxxxx</a:t>
            </a:r>
            <a:endParaRPr lang="sk-SK" b="1" dirty="0">
              <a:solidFill>
                <a:schemeClr val="tx1"/>
              </a:solidFill>
            </a:endParaRPr>
          </a:p>
          <a:p>
            <a:pPr marL="285750" indent="-285750">
              <a:buFont typeface="Arial" panose="020B0604020202020204" pitchFamily="34" charset="0"/>
              <a:buChar char="•"/>
            </a:pPr>
            <a:r>
              <a:rPr lang="sk-SK" dirty="0" err="1">
                <a:solidFill>
                  <a:schemeClr val="tx1"/>
                </a:solidFill>
              </a:rPr>
              <a:t>xxxxxxxxxx</a:t>
            </a:r>
            <a:endParaRPr lang="sk-SK" dirty="0">
              <a:solidFill>
                <a:schemeClr val="tx1"/>
              </a:solidFill>
            </a:endParaRPr>
          </a:p>
          <a:p>
            <a:pPr marL="285750" indent="-285750">
              <a:buFont typeface="Arial" panose="020B0604020202020204" pitchFamily="34" charset="0"/>
              <a:buChar char="•"/>
            </a:pPr>
            <a:r>
              <a:rPr lang="sk-SK" dirty="0" err="1">
                <a:solidFill>
                  <a:schemeClr val="tx1"/>
                </a:solidFill>
              </a:rPr>
              <a:t>xxxxxxx</a:t>
            </a:r>
            <a:r>
              <a:rPr lang="sk-SK" dirty="0">
                <a:solidFill>
                  <a:schemeClr val="tx1"/>
                </a:solidFill>
              </a:rPr>
              <a:t>, ... </a:t>
            </a:r>
          </a:p>
        </p:txBody>
      </p:sp>
      <p:cxnSp>
        <p:nvCxnSpPr>
          <p:cNvPr id="12" name="Rovná spojovacia šípka 11">
            <a:extLst>
              <a:ext uri="{FF2B5EF4-FFF2-40B4-BE49-F238E27FC236}">
                <a16:creationId xmlns:a16="http://schemas.microsoft.com/office/drawing/2014/main" id="{4656A184-2A0F-4703-B043-10326298B567}"/>
              </a:ext>
            </a:extLst>
          </p:cNvPr>
          <p:cNvCxnSpPr/>
          <p:nvPr/>
        </p:nvCxnSpPr>
        <p:spPr>
          <a:xfrm>
            <a:off x="2321859" y="654424"/>
            <a:ext cx="2716306" cy="1524000"/>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Rovná spojovacia šípka 12">
            <a:extLst>
              <a:ext uri="{FF2B5EF4-FFF2-40B4-BE49-F238E27FC236}">
                <a16:creationId xmlns:a16="http://schemas.microsoft.com/office/drawing/2014/main" id="{05118F85-333D-4D64-B2FB-78870209C5BC}"/>
              </a:ext>
            </a:extLst>
          </p:cNvPr>
          <p:cNvCxnSpPr>
            <a:cxnSpLocks/>
          </p:cNvCxnSpPr>
          <p:nvPr/>
        </p:nvCxnSpPr>
        <p:spPr>
          <a:xfrm flipH="1">
            <a:off x="5369859" y="569845"/>
            <a:ext cx="425825" cy="1524000"/>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Rovná spojovacia šípka 13">
            <a:extLst>
              <a:ext uri="{FF2B5EF4-FFF2-40B4-BE49-F238E27FC236}">
                <a16:creationId xmlns:a16="http://schemas.microsoft.com/office/drawing/2014/main" id="{D64A094D-523E-4371-BA3D-B0B5CCE19BF8}"/>
              </a:ext>
            </a:extLst>
          </p:cNvPr>
          <p:cNvCxnSpPr>
            <a:cxnSpLocks/>
          </p:cNvCxnSpPr>
          <p:nvPr/>
        </p:nvCxnSpPr>
        <p:spPr>
          <a:xfrm flipH="1">
            <a:off x="5670082" y="1331845"/>
            <a:ext cx="1963365" cy="1106555"/>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Rovná spojovacia šípka 14">
            <a:extLst>
              <a:ext uri="{FF2B5EF4-FFF2-40B4-BE49-F238E27FC236}">
                <a16:creationId xmlns:a16="http://schemas.microsoft.com/office/drawing/2014/main" id="{978C0EED-127E-4464-B185-E6D2307C96E5}"/>
              </a:ext>
            </a:extLst>
          </p:cNvPr>
          <p:cNvCxnSpPr>
            <a:cxnSpLocks/>
          </p:cNvCxnSpPr>
          <p:nvPr/>
        </p:nvCxnSpPr>
        <p:spPr>
          <a:xfrm>
            <a:off x="2503442" y="2070848"/>
            <a:ext cx="2643230" cy="654423"/>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Rovná spojovacia šípka 15">
            <a:extLst>
              <a:ext uri="{FF2B5EF4-FFF2-40B4-BE49-F238E27FC236}">
                <a16:creationId xmlns:a16="http://schemas.microsoft.com/office/drawing/2014/main" id="{FD479399-3FE5-4A7E-91A4-2BAF6A2192A9}"/>
              </a:ext>
            </a:extLst>
          </p:cNvPr>
          <p:cNvCxnSpPr>
            <a:cxnSpLocks/>
          </p:cNvCxnSpPr>
          <p:nvPr/>
        </p:nvCxnSpPr>
        <p:spPr>
          <a:xfrm flipV="1">
            <a:off x="3581400" y="4365812"/>
            <a:ext cx="1565272" cy="800661"/>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Rovná spojovacia šípka 20">
            <a:extLst>
              <a:ext uri="{FF2B5EF4-FFF2-40B4-BE49-F238E27FC236}">
                <a16:creationId xmlns:a16="http://schemas.microsoft.com/office/drawing/2014/main" id="{E16321F1-FDAC-4DE9-A9F4-EE0CAC41E05A}"/>
              </a:ext>
            </a:extLst>
          </p:cNvPr>
          <p:cNvCxnSpPr>
            <a:cxnSpLocks/>
          </p:cNvCxnSpPr>
          <p:nvPr/>
        </p:nvCxnSpPr>
        <p:spPr>
          <a:xfrm flipH="1">
            <a:off x="6157072" y="2014988"/>
            <a:ext cx="3094504" cy="981845"/>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Rovná spojovacia šípka 21">
            <a:extLst>
              <a:ext uri="{FF2B5EF4-FFF2-40B4-BE49-F238E27FC236}">
                <a16:creationId xmlns:a16="http://schemas.microsoft.com/office/drawing/2014/main" id="{05EAE6B9-B21B-4011-BFF0-03DBA01FBFCB}"/>
              </a:ext>
            </a:extLst>
          </p:cNvPr>
          <p:cNvCxnSpPr>
            <a:cxnSpLocks/>
          </p:cNvCxnSpPr>
          <p:nvPr/>
        </p:nvCxnSpPr>
        <p:spPr>
          <a:xfrm flipH="1">
            <a:off x="5795684" y="2014988"/>
            <a:ext cx="2289645" cy="710283"/>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Rovná spojovacia šípka 22">
            <a:extLst>
              <a:ext uri="{FF2B5EF4-FFF2-40B4-BE49-F238E27FC236}">
                <a16:creationId xmlns:a16="http://schemas.microsoft.com/office/drawing/2014/main" id="{87D89AA5-70E6-41B5-B8F4-FD78A7716BBC}"/>
              </a:ext>
            </a:extLst>
          </p:cNvPr>
          <p:cNvCxnSpPr>
            <a:cxnSpLocks/>
          </p:cNvCxnSpPr>
          <p:nvPr/>
        </p:nvCxnSpPr>
        <p:spPr>
          <a:xfrm flipH="1" flipV="1">
            <a:off x="5795684" y="3008358"/>
            <a:ext cx="2879350" cy="1328510"/>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Rovná spojovacia šípka 27">
            <a:extLst>
              <a:ext uri="{FF2B5EF4-FFF2-40B4-BE49-F238E27FC236}">
                <a16:creationId xmlns:a16="http://schemas.microsoft.com/office/drawing/2014/main" id="{EF4134CD-6D6C-481D-A916-85CD3C23F7DC}"/>
              </a:ext>
            </a:extLst>
          </p:cNvPr>
          <p:cNvCxnSpPr>
            <a:cxnSpLocks/>
          </p:cNvCxnSpPr>
          <p:nvPr/>
        </p:nvCxnSpPr>
        <p:spPr>
          <a:xfrm>
            <a:off x="1929051" y="2819676"/>
            <a:ext cx="3217621" cy="177157"/>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Rovná spojovacia šípka 29">
            <a:extLst>
              <a:ext uri="{FF2B5EF4-FFF2-40B4-BE49-F238E27FC236}">
                <a16:creationId xmlns:a16="http://schemas.microsoft.com/office/drawing/2014/main" id="{F365722E-64FD-4B11-87E0-9AC9CAF8721B}"/>
              </a:ext>
            </a:extLst>
          </p:cNvPr>
          <p:cNvCxnSpPr>
            <a:cxnSpLocks/>
          </p:cNvCxnSpPr>
          <p:nvPr/>
        </p:nvCxnSpPr>
        <p:spPr>
          <a:xfrm flipV="1">
            <a:off x="2703948" y="3218278"/>
            <a:ext cx="2442724" cy="1107267"/>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Rovná spojovacia šípka 31">
            <a:extLst>
              <a:ext uri="{FF2B5EF4-FFF2-40B4-BE49-F238E27FC236}">
                <a16:creationId xmlns:a16="http://schemas.microsoft.com/office/drawing/2014/main" id="{A5182A45-0F1F-4660-B3D5-221F24DFBDEA}"/>
              </a:ext>
            </a:extLst>
          </p:cNvPr>
          <p:cNvCxnSpPr>
            <a:cxnSpLocks/>
          </p:cNvCxnSpPr>
          <p:nvPr/>
        </p:nvCxnSpPr>
        <p:spPr>
          <a:xfrm flipV="1">
            <a:off x="2703948" y="4087906"/>
            <a:ext cx="2334217" cy="229963"/>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Rovná spojovacia šípka 35">
            <a:extLst>
              <a:ext uri="{FF2B5EF4-FFF2-40B4-BE49-F238E27FC236}">
                <a16:creationId xmlns:a16="http://schemas.microsoft.com/office/drawing/2014/main" id="{FA4E855E-7D7F-493C-A0FA-CE5097EC77DB}"/>
              </a:ext>
            </a:extLst>
          </p:cNvPr>
          <p:cNvCxnSpPr>
            <a:cxnSpLocks/>
          </p:cNvCxnSpPr>
          <p:nvPr/>
        </p:nvCxnSpPr>
        <p:spPr>
          <a:xfrm flipH="1" flipV="1">
            <a:off x="5851015" y="3541059"/>
            <a:ext cx="2824019" cy="802990"/>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0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randombar(horizontal)">
                                      <p:cBhvr>
                                        <p:cTn id="25" dur="500"/>
                                        <p:tgtEl>
                                          <p:spTgt spid="36"/>
                                        </p:tgtEl>
                                      </p:cBhvr>
                                    </p:animEffect>
                                  </p:childTnLst>
                                </p:cTn>
                              </p:par>
                              <p:par>
                                <p:cTn id="26" presetID="14" presetClass="entr" presetSubtype="1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randombar(horizontal)">
                                      <p:cBhvr>
                                        <p:cTn id="34" dur="500"/>
                                        <p:tgtEl>
                                          <p:spTgt spid="30"/>
                                        </p:tgtEl>
                                      </p:cBhvr>
                                    </p:animEffect>
                                  </p:childTnLst>
                                </p:cTn>
                              </p:par>
                              <p:par>
                                <p:cTn id="35" presetID="14" presetClass="entr" presetSubtype="1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par>
                                <p:cTn id="38" presetID="14" presetClass="entr" presetSubtype="1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51</a:t>
            </a:fld>
            <a:endParaRPr lang="sk-SK"/>
          </a:p>
        </p:txBody>
      </p:sp>
      <p:sp>
        <p:nvSpPr>
          <p:cNvPr id="7" name="BlokTextu 6">
            <a:extLst>
              <a:ext uri="{FF2B5EF4-FFF2-40B4-BE49-F238E27FC236}">
                <a16:creationId xmlns:a16="http://schemas.microsoft.com/office/drawing/2014/main" id="{36CDAAE5-A65D-4F1F-9EFF-246BE3B1ED04}"/>
              </a:ext>
            </a:extLst>
          </p:cNvPr>
          <p:cNvSpPr txBox="1"/>
          <p:nvPr/>
        </p:nvSpPr>
        <p:spPr>
          <a:xfrm>
            <a:off x="295836" y="281098"/>
            <a:ext cx="10811436" cy="2308324"/>
          </a:xfrm>
          <a:prstGeom prst="rect">
            <a:avLst/>
          </a:prstGeom>
          <a:noFill/>
        </p:spPr>
        <p:txBody>
          <a:bodyPr wrap="square">
            <a:spAutoFit/>
          </a:bodyPr>
          <a:lstStyle/>
          <a:p>
            <a:pPr algn="l"/>
            <a:r>
              <a:rPr lang="sk-SK" sz="2400" dirty="0"/>
              <a:t>Zostavenie </a:t>
            </a:r>
            <a:r>
              <a:rPr lang="sk-SK" sz="2400" b="1" dirty="0"/>
              <a:t>osnovy záverečnej práce </a:t>
            </a:r>
            <a:r>
              <a:rPr lang="sk-SK" sz="2400" dirty="0"/>
              <a:t>v podstate znamená, že si študent jednotlivé otázky a problémy témy zoradí do určitého systému, vytvorí si určitú štruktúru, podľa všeobecných metodologických pravidiel.</a:t>
            </a:r>
          </a:p>
          <a:p>
            <a:pPr algn="just"/>
            <a:r>
              <a:rPr lang="sk-SK" sz="2400" dirty="0"/>
              <a:t>V tejto fáze je veľmi dôležité vystihnúť vnútornú logickú súvislosť, </a:t>
            </a:r>
            <a:r>
              <a:rPr lang="sk-SK" sz="2400" dirty="0" err="1"/>
              <a:t>t.j</a:t>
            </a:r>
            <a:r>
              <a:rPr lang="sk-SK" sz="2400" dirty="0"/>
              <a:t>. jadro samotného problému. Študent zoraďuje problematiku záverečnej </a:t>
            </a:r>
            <a:r>
              <a:rPr lang="pl-PL" sz="2400" dirty="0"/>
              <a:t>práce do kapitol a podkapitol.</a:t>
            </a:r>
            <a:endParaRPr lang="sk-SK" sz="2400" dirty="0"/>
          </a:p>
        </p:txBody>
      </p:sp>
      <p:sp>
        <p:nvSpPr>
          <p:cNvPr id="10" name="BlokTextu 9">
            <a:extLst>
              <a:ext uri="{FF2B5EF4-FFF2-40B4-BE49-F238E27FC236}">
                <a16:creationId xmlns:a16="http://schemas.microsoft.com/office/drawing/2014/main" id="{719AFE8F-7DA0-4A2F-9A3E-13FF6A8569B7}"/>
              </a:ext>
            </a:extLst>
          </p:cNvPr>
          <p:cNvSpPr txBox="1"/>
          <p:nvPr/>
        </p:nvSpPr>
        <p:spPr>
          <a:xfrm>
            <a:off x="286870" y="2637506"/>
            <a:ext cx="11725836" cy="2308324"/>
          </a:xfrm>
          <a:prstGeom prst="rect">
            <a:avLst/>
          </a:prstGeom>
          <a:noFill/>
        </p:spPr>
        <p:txBody>
          <a:bodyPr wrap="square">
            <a:spAutoFit/>
          </a:bodyPr>
          <a:lstStyle/>
          <a:p>
            <a:pPr algn="just"/>
            <a:r>
              <a:rPr lang="sk-SK" sz="2400" dirty="0"/>
              <a:t>Zostavenie osnovy záverečnej práce je výsledkom samostatnej tvorivej práce študenta, je výrazom toho, ako do problematiky práce vniká. </a:t>
            </a:r>
            <a:r>
              <a:rPr lang="sk-SK" sz="2400" b="1" dirty="0"/>
              <a:t>Osnovu záverečnej práce študent prekonzultuje s vedúcim práce (školiteľom)</a:t>
            </a:r>
            <a:r>
              <a:rPr lang="sk-SK" sz="2400" dirty="0"/>
              <a:t>, ktorý môže túto osnovu schváliť bez pripomienok, ak je plne vyhovujúca, alebo ju schváli s pripomienkami. Študent pripomienky samostatne a tvorivo zapracuje a predloží upravený variant vedúcemu záverečnej práce na opätovné schválenie.</a:t>
            </a:r>
          </a:p>
        </p:txBody>
      </p:sp>
      <p:sp>
        <p:nvSpPr>
          <p:cNvPr id="11" name="BlokTextu 10">
            <a:extLst>
              <a:ext uri="{FF2B5EF4-FFF2-40B4-BE49-F238E27FC236}">
                <a16:creationId xmlns:a16="http://schemas.microsoft.com/office/drawing/2014/main" id="{D80873EE-CC13-4203-A22F-FA5197452667}"/>
              </a:ext>
            </a:extLst>
          </p:cNvPr>
          <p:cNvSpPr txBox="1"/>
          <p:nvPr/>
        </p:nvSpPr>
        <p:spPr>
          <a:xfrm>
            <a:off x="286868" y="5059890"/>
            <a:ext cx="11663083" cy="1200329"/>
          </a:xfrm>
          <a:prstGeom prst="rect">
            <a:avLst/>
          </a:prstGeom>
          <a:noFill/>
        </p:spPr>
        <p:txBody>
          <a:bodyPr wrap="square">
            <a:spAutoFit/>
          </a:bodyPr>
          <a:lstStyle/>
          <a:p>
            <a:pPr algn="just"/>
            <a:r>
              <a:rPr lang="sk-SK" sz="2400" b="1" dirty="0"/>
              <a:t>Vypracovanie osnovy je tvorivý proces </a:t>
            </a:r>
            <a:r>
              <a:rPr lang="sk-SK" sz="2400" dirty="0"/>
              <a:t>a definitívna podoba osnovy záverečnej práce, jej logická štruktúra, sa ustáli až po dokončení celej práce. Takto sa vytvorí celý obsah práce.</a:t>
            </a:r>
          </a:p>
        </p:txBody>
      </p:sp>
    </p:spTree>
    <p:extLst>
      <p:ext uri="{BB962C8B-B14F-4D97-AF65-F5344CB8AC3E}">
        <p14:creationId xmlns:p14="http://schemas.microsoft.com/office/powerpoint/2010/main" val="337215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52</a:t>
            </a:fld>
            <a:endParaRPr lang="sk-SK"/>
          </a:p>
        </p:txBody>
      </p:sp>
      <p:sp>
        <p:nvSpPr>
          <p:cNvPr id="5" name="Obdĺžnik 4">
            <a:extLst>
              <a:ext uri="{FF2B5EF4-FFF2-40B4-BE49-F238E27FC236}">
                <a16:creationId xmlns:a16="http://schemas.microsoft.com/office/drawing/2014/main" id="{B9FD392E-1CF3-4776-BB1B-93A1D2D5EAFD}"/>
              </a:ext>
            </a:extLst>
          </p:cNvPr>
          <p:cNvSpPr/>
          <p:nvPr/>
        </p:nvSpPr>
        <p:spPr>
          <a:xfrm>
            <a:off x="252993" y="1047172"/>
            <a:ext cx="11686014" cy="5170646"/>
          </a:xfrm>
          <a:prstGeom prst="rect">
            <a:avLst/>
          </a:prstGeom>
        </p:spPr>
        <p:txBody>
          <a:bodyPr wrap="square">
            <a:spAutoFit/>
          </a:bodyPr>
          <a:lstStyle/>
          <a:p>
            <a:pPr algn="just" fontAlgn="auto">
              <a:spcBef>
                <a:spcPts val="0"/>
              </a:spcBef>
              <a:spcAft>
                <a:spcPts val="0"/>
              </a:spcAft>
              <a:defRPr/>
            </a:pPr>
            <a:r>
              <a:rPr lang="sk-SK" sz="3000" dirty="0"/>
              <a:t>vyhľadávanie, informatívne čítanie a výber relevantných dokumentov:</a:t>
            </a:r>
          </a:p>
          <a:p>
            <a:pPr algn="just" fontAlgn="auto">
              <a:spcBef>
                <a:spcPts val="0"/>
              </a:spcBef>
              <a:spcAft>
                <a:spcPts val="0"/>
              </a:spcAft>
              <a:buFont typeface="Arial" pitchFamily="34" charset="0"/>
              <a:buChar char="•"/>
              <a:defRPr/>
            </a:pPr>
            <a:r>
              <a:rPr lang="sk-SK" sz="3000" i="1" dirty="0"/>
              <a:t>  </a:t>
            </a:r>
            <a:r>
              <a:rPr lang="sk-SK" sz="3000" b="1" i="1" dirty="0"/>
              <a:t>knižných publikácií </a:t>
            </a:r>
            <a:r>
              <a:rPr lang="sk-SK" sz="3000" i="1" dirty="0"/>
              <a:t>(monografie, učebnice, príručky, </a:t>
            </a:r>
            <a:r>
              <a:rPr lang="sk-SK" sz="3000" i="1" dirty="0" err="1"/>
              <a:t>encyklo-pédie</a:t>
            </a:r>
            <a:r>
              <a:rPr lang="sk-SK" sz="3000" i="1" dirty="0"/>
              <a:t>, slovníky), </a:t>
            </a:r>
          </a:p>
          <a:p>
            <a:pPr algn="just" fontAlgn="auto">
              <a:spcBef>
                <a:spcPts val="0"/>
              </a:spcBef>
              <a:spcAft>
                <a:spcPts val="0"/>
              </a:spcAft>
              <a:buFont typeface="Arial" pitchFamily="34" charset="0"/>
              <a:buChar char="•"/>
              <a:defRPr/>
            </a:pPr>
            <a:r>
              <a:rPr lang="sk-SK" sz="3000" i="1" dirty="0"/>
              <a:t>  </a:t>
            </a:r>
            <a:r>
              <a:rPr lang="sk-SK" sz="3000" b="1" i="1" dirty="0"/>
              <a:t>periodických publikácií </a:t>
            </a:r>
            <a:r>
              <a:rPr lang="sk-SK" sz="3000" i="1" dirty="0"/>
              <a:t>(odborné časopisy, noviny, ročenky, zborníky  vedeckých prác), </a:t>
            </a:r>
          </a:p>
          <a:p>
            <a:pPr algn="just" fontAlgn="auto">
              <a:spcBef>
                <a:spcPts val="0"/>
              </a:spcBef>
              <a:spcAft>
                <a:spcPts val="0"/>
              </a:spcAft>
              <a:buFont typeface="Arial" pitchFamily="34" charset="0"/>
              <a:buChar char="•"/>
              <a:defRPr/>
            </a:pPr>
            <a:r>
              <a:rPr lang="sk-SK" sz="3000" i="1" dirty="0"/>
              <a:t>  </a:t>
            </a:r>
            <a:r>
              <a:rPr lang="sk-SK" sz="3000" b="1" i="1" dirty="0"/>
              <a:t>špeciálnych druhov informačných prameňov </a:t>
            </a:r>
            <a:r>
              <a:rPr lang="sk-SK" sz="3000" i="1" dirty="0"/>
              <a:t>(patentová literatúra, normy technické a technologické, firemná literatúra, konferenčné materiály, výročné správy, cestovné správy, záverečné práce) a </a:t>
            </a:r>
          </a:p>
          <a:p>
            <a:pPr algn="just" fontAlgn="auto">
              <a:spcBef>
                <a:spcPts val="0"/>
              </a:spcBef>
              <a:spcAft>
                <a:spcPts val="0"/>
              </a:spcAft>
              <a:buFont typeface="Arial" pitchFamily="34" charset="0"/>
              <a:buChar char="•"/>
              <a:defRPr/>
            </a:pPr>
            <a:r>
              <a:rPr lang="sk-SK" sz="3000" i="1" dirty="0"/>
              <a:t>  </a:t>
            </a:r>
            <a:r>
              <a:rPr lang="sk-SK" sz="3000" b="1" i="1" dirty="0"/>
              <a:t>využívanie internetu</a:t>
            </a:r>
            <a:r>
              <a:rPr lang="sk-SK" sz="3000" i="1" dirty="0"/>
              <a:t>.</a:t>
            </a:r>
          </a:p>
        </p:txBody>
      </p:sp>
      <p:sp>
        <p:nvSpPr>
          <p:cNvPr id="7" name="Zaoblený obdĺžnik 8">
            <a:extLst>
              <a:ext uri="{FF2B5EF4-FFF2-40B4-BE49-F238E27FC236}">
                <a16:creationId xmlns:a16="http://schemas.microsoft.com/office/drawing/2014/main" id="{C0F5CA8E-7245-45FD-B245-FE25B6BF7A28}"/>
              </a:ext>
            </a:extLst>
          </p:cNvPr>
          <p:cNvSpPr/>
          <p:nvPr/>
        </p:nvSpPr>
        <p:spPr>
          <a:xfrm>
            <a:off x="247972" y="188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3. BIBLIOGRAFICKÝ PRIESKUM</a:t>
            </a:r>
          </a:p>
        </p:txBody>
      </p:sp>
    </p:spTree>
    <p:extLst>
      <p:ext uri="{BB962C8B-B14F-4D97-AF65-F5344CB8AC3E}">
        <p14:creationId xmlns:p14="http://schemas.microsoft.com/office/powerpoint/2010/main" val="3805417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53</a:t>
            </a:fld>
            <a:endParaRPr lang="sk-SK"/>
          </a:p>
        </p:txBody>
      </p:sp>
      <p:sp>
        <p:nvSpPr>
          <p:cNvPr id="2" name="BlokTextu 1">
            <a:extLst>
              <a:ext uri="{FF2B5EF4-FFF2-40B4-BE49-F238E27FC236}">
                <a16:creationId xmlns:a16="http://schemas.microsoft.com/office/drawing/2014/main" id="{3FA4163D-6E8B-4C26-9D06-7AA783F5D334}"/>
              </a:ext>
            </a:extLst>
          </p:cNvPr>
          <p:cNvSpPr txBox="1"/>
          <p:nvPr/>
        </p:nvSpPr>
        <p:spPr>
          <a:xfrm>
            <a:off x="4365811" y="1798400"/>
            <a:ext cx="7700683" cy="4247317"/>
          </a:xfrm>
          <a:prstGeom prst="rect">
            <a:avLst/>
          </a:prstGeom>
          <a:noFill/>
        </p:spPr>
        <p:txBody>
          <a:bodyPr wrap="square" rtlCol="0">
            <a:spAutoFit/>
          </a:bodyPr>
          <a:lstStyle/>
          <a:p>
            <a:pPr marL="857250" indent="-857250">
              <a:buFont typeface="Arial" panose="020B0604020202020204" pitchFamily="34" charset="0"/>
              <a:buChar char="•"/>
            </a:pPr>
            <a:r>
              <a:rPr lang="sk-SK" sz="5400" dirty="0"/>
              <a:t>knižnica </a:t>
            </a:r>
          </a:p>
          <a:p>
            <a:pPr marL="857250" indent="-857250">
              <a:buFont typeface="Arial" panose="020B0604020202020204" pitchFamily="34" charset="0"/>
              <a:buChar char="•"/>
            </a:pPr>
            <a:r>
              <a:rPr lang="sk-SK" sz="5400" dirty="0"/>
              <a:t>kníhkupectvo</a:t>
            </a:r>
          </a:p>
          <a:p>
            <a:pPr marL="857250" indent="-857250">
              <a:buFont typeface="Arial" panose="020B0604020202020204" pitchFamily="34" charset="0"/>
              <a:buChar char="•"/>
            </a:pPr>
            <a:r>
              <a:rPr lang="sk-SK" sz="5400" dirty="0"/>
              <a:t>online knižnice, </a:t>
            </a:r>
          </a:p>
          <a:p>
            <a:pPr marL="857250" indent="-857250">
              <a:buFont typeface="Arial" panose="020B0604020202020204" pitchFamily="34" charset="0"/>
              <a:buChar char="•"/>
            </a:pPr>
            <a:r>
              <a:rPr lang="sk-SK" sz="5400" dirty="0"/>
              <a:t>internetové databázy</a:t>
            </a:r>
          </a:p>
          <a:p>
            <a:pPr marL="857250" indent="-857250">
              <a:buFont typeface="Arial" panose="020B0604020202020204" pitchFamily="34" charset="0"/>
              <a:buChar char="•"/>
            </a:pPr>
            <a:r>
              <a:rPr lang="sk-SK" sz="5400" dirty="0"/>
              <a:t>internetové zdroje</a:t>
            </a:r>
          </a:p>
        </p:txBody>
      </p:sp>
      <p:pic>
        <p:nvPicPr>
          <p:cNvPr id="5" name="Obrázok 4" descr="Obrázok, na ktorom je osoba, pózujúci, rameno&#10;&#10;Automaticky generovaný popis">
            <a:extLst>
              <a:ext uri="{FF2B5EF4-FFF2-40B4-BE49-F238E27FC236}">
                <a16:creationId xmlns:a16="http://schemas.microsoft.com/office/drawing/2014/main" id="{088EC2B6-03F7-4F44-8539-4780EDBEA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86753"/>
            <a:ext cx="4275143" cy="4670612"/>
          </a:xfrm>
          <a:prstGeom prst="rect">
            <a:avLst/>
          </a:prstGeom>
        </p:spPr>
      </p:pic>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spTree>
    <p:extLst>
      <p:ext uri="{BB962C8B-B14F-4D97-AF65-F5344CB8AC3E}">
        <p14:creationId xmlns:p14="http://schemas.microsoft.com/office/powerpoint/2010/main" val="2238822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54</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pic>
        <p:nvPicPr>
          <p:cNvPr id="11" name="Obrázok 10">
            <a:extLst>
              <a:ext uri="{FF2B5EF4-FFF2-40B4-BE49-F238E27FC236}">
                <a16:creationId xmlns:a16="http://schemas.microsoft.com/office/drawing/2014/main" id="{1E4217F0-26D6-4BDF-B4C5-022EAF24504A}"/>
              </a:ext>
            </a:extLst>
          </p:cNvPr>
          <p:cNvPicPr>
            <a:picLocks noChangeAspect="1"/>
          </p:cNvPicPr>
          <p:nvPr/>
        </p:nvPicPr>
        <p:blipFill>
          <a:blip r:embed="rId2"/>
          <a:stretch>
            <a:fillRect/>
          </a:stretch>
        </p:blipFill>
        <p:spPr>
          <a:xfrm>
            <a:off x="647700" y="1207410"/>
            <a:ext cx="9582150" cy="498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9930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55</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sp>
        <p:nvSpPr>
          <p:cNvPr id="10" name="BlokTextu 9">
            <a:extLst>
              <a:ext uri="{FF2B5EF4-FFF2-40B4-BE49-F238E27FC236}">
                <a16:creationId xmlns:a16="http://schemas.microsoft.com/office/drawing/2014/main" id="{EAA0CCA3-7E33-494B-B491-AE21AFD88D05}"/>
              </a:ext>
            </a:extLst>
          </p:cNvPr>
          <p:cNvSpPr txBox="1"/>
          <p:nvPr/>
        </p:nvSpPr>
        <p:spPr>
          <a:xfrm>
            <a:off x="233084" y="1670628"/>
            <a:ext cx="11555504" cy="3662541"/>
          </a:xfrm>
          <a:prstGeom prst="rect">
            <a:avLst/>
          </a:prstGeom>
          <a:noFill/>
        </p:spPr>
        <p:txBody>
          <a:bodyPr wrap="square">
            <a:spAutoFit/>
          </a:bodyPr>
          <a:lstStyle/>
          <a:p>
            <a:r>
              <a:rPr lang="sk-SK" sz="3600" b="1" dirty="0">
                <a:solidFill>
                  <a:srgbClr val="088022"/>
                </a:solidFill>
              </a:rPr>
              <a:t>Využívajte užitočné linky</a:t>
            </a:r>
          </a:p>
          <a:p>
            <a:pPr marL="457200" indent="-457200">
              <a:buFont typeface="Arial" panose="020B0604020202020204" pitchFamily="34" charset="0"/>
              <a:buChar char="•"/>
            </a:pPr>
            <a:r>
              <a:rPr lang="sk-SK" sz="2800" dirty="0"/>
              <a:t>Informačný sprievodca pre verejnú správu - </a:t>
            </a:r>
            <a:r>
              <a:rPr lang="sk-SK" sz="2800" dirty="0" err="1">
                <a:hlinkClick r:id="rId2"/>
              </a:rPr>
              <a:t>https</a:t>
            </a:r>
            <a:r>
              <a:rPr lang="sk-SK" sz="2800" dirty="0">
                <a:hlinkClick r:id="rId2"/>
              </a:rPr>
              <a:t>://</a:t>
            </a:r>
            <a:r>
              <a:rPr lang="sk-SK" sz="2800" dirty="0" err="1">
                <a:hlinkClick r:id="rId2"/>
              </a:rPr>
              <a:t>www.vssr.sk</a:t>
            </a:r>
            <a:r>
              <a:rPr lang="sk-SK" sz="2800" dirty="0"/>
              <a:t> </a:t>
            </a:r>
          </a:p>
          <a:p>
            <a:pPr marL="457200" indent="-457200">
              <a:buFont typeface="Arial" panose="020B0604020202020204" pitchFamily="34" charset="0"/>
              <a:buChar char="•"/>
            </a:pPr>
            <a:r>
              <a:rPr lang="sk-SK" sz="2800" dirty="0"/>
              <a:t>Štatistický úrad SR - </a:t>
            </a:r>
            <a:r>
              <a:rPr lang="sk-SK" sz="2800" dirty="0" err="1">
                <a:hlinkClick r:id="rId3"/>
              </a:rPr>
              <a:t>https</a:t>
            </a:r>
            <a:r>
              <a:rPr lang="sk-SK" sz="2800" dirty="0">
                <a:hlinkClick r:id="rId3"/>
              </a:rPr>
              <a:t>://</a:t>
            </a:r>
            <a:r>
              <a:rPr lang="sk-SK" sz="2800" dirty="0" err="1">
                <a:hlinkClick r:id="rId3"/>
              </a:rPr>
              <a:t>slovak.statistics.sk</a:t>
            </a:r>
            <a:r>
              <a:rPr lang="sk-SK" sz="2800" dirty="0"/>
              <a:t> </a:t>
            </a:r>
          </a:p>
          <a:p>
            <a:pPr marL="457200" indent="-457200">
              <a:buFont typeface="Arial" panose="020B0604020202020204" pitchFamily="34" charset="0"/>
              <a:buChar char="•"/>
            </a:pPr>
            <a:r>
              <a:rPr lang="sk-SK" sz="2800" dirty="0"/>
              <a:t>Banky v SR -  </a:t>
            </a:r>
            <a:r>
              <a:rPr lang="sk-SK" sz="2800" dirty="0" err="1">
                <a:hlinkClick r:id="rId4"/>
              </a:rPr>
              <a:t>https</a:t>
            </a:r>
            <a:r>
              <a:rPr lang="sk-SK" sz="2800" dirty="0">
                <a:hlinkClick r:id="rId4"/>
              </a:rPr>
              <a:t>://</a:t>
            </a:r>
            <a:r>
              <a:rPr lang="sk-SK" sz="2800" dirty="0" err="1">
                <a:hlinkClick r:id="rId4"/>
              </a:rPr>
              <a:t>banky.sk</a:t>
            </a:r>
            <a:endParaRPr lang="sk-SK" sz="2800" dirty="0"/>
          </a:p>
          <a:p>
            <a:pPr marL="457200" indent="-457200">
              <a:buFont typeface="Arial" panose="020B0604020202020204" pitchFamily="34" charset="0"/>
              <a:buChar char="•"/>
            </a:pPr>
            <a:r>
              <a:rPr lang="sk-SK" sz="2800" dirty="0"/>
              <a:t>Portál Európskej únie - </a:t>
            </a:r>
            <a:r>
              <a:rPr lang="sk-SK" sz="2800" dirty="0" err="1">
                <a:hlinkClick r:id="rId5"/>
              </a:rPr>
              <a:t>https</a:t>
            </a:r>
            <a:r>
              <a:rPr lang="sk-SK" sz="2800" dirty="0">
                <a:hlinkClick r:id="rId5"/>
              </a:rPr>
              <a:t>://</a:t>
            </a:r>
            <a:r>
              <a:rPr lang="sk-SK" sz="2800" dirty="0" err="1">
                <a:hlinkClick r:id="rId5"/>
              </a:rPr>
              <a:t>europa.eu</a:t>
            </a:r>
            <a:r>
              <a:rPr lang="sk-SK" sz="2800" dirty="0">
                <a:hlinkClick r:id="rId5"/>
              </a:rPr>
              <a:t>/</a:t>
            </a:r>
            <a:r>
              <a:rPr lang="sk-SK" sz="2800" dirty="0" err="1">
                <a:hlinkClick r:id="rId5"/>
              </a:rPr>
              <a:t>european-union</a:t>
            </a:r>
            <a:r>
              <a:rPr lang="sk-SK" sz="2800" dirty="0">
                <a:hlinkClick r:id="rId5"/>
              </a:rPr>
              <a:t>/</a:t>
            </a:r>
            <a:r>
              <a:rPr lang="sk-SK" sz="2800" dirty="0" err="1">
                <a:hlinkClick r:id="rId5"/>
              </a:rPr>
              <a:t>index.sk</a:t>
            </a:r>
            <a:r>
              <a:rPr lang="sk-SK" sz="2800" dirty="0"/>
              <a:t> </a:t>
            </a:r>
          </a:p>
          <a:p>
            <a:pPr marL="457200" indent="-457200">
              <a:buFont typeface="Arial" panose="020B0604020202020204" pitchFamily="34" charset="0"/>
              <a:buChar char="•"/>
            </a:pPr>
            <a:r>
              <a:rPr lang="sk-SK" sz="2800" dirty="0"/>
              <a:t>Centrálny informačný portál pre výskum, vývoj a inovácie - </a:t>
            </a:r>
            <a:r>
              <a:rPr lang="sk-SK" sz="2800" dirty="0" err="1">
                <a:hlinkClick r:id="rId6"/>
              </a:rPr>
              <a:t>https</a:t>
            </a:r>
            <a:r>
              <a:rPr lang="sk-SK" sz="2800" dirty="0">
                <a:hlinkClick r:id="rId6"/>
              </a:rPr>
              <a:t>://</a:t>
            </a:r>
            <a:r>
              <a:rPr lang="sk-SK" sz="2800" dirty="0" err="1">
                <a:hlinkClick r:id="rId6"/>
              </a:rPr>
              <a:t>vedatechnika.sk</a:t>
            </a:r>
            <a:r>
              <a:rPr lang="sk-SK" sz="2800" dirty="0"/>
              <a:t> </a:t>
            </a:r>
          </a:p>
          <a:p>
            <a:pPr marL="457200" indent="-457200">
              <a:buFont typeface="Arial" panose="020B0604020202020204" pitchFamily="34" charset="0"/>
              <a:buChar char="•"/>
            </a:pPr>
            <a:r>
              <a:rPr lang="sk-SK" sz="2800" dirty="0"/>
              <a:t>Zbierka zákonov SR -  </a:t>
            </a:r>
            <a:r>
              <a:rPr lang="sk-SK" sz="2800" dirty="0" err="1">
                <a:hlinkClick r:id="rId7"/>
              </a:rPr>
              <a:t>https</a:t>
            </a:r>
            <a:r>
              <a:rPr lang="sk-SK" sz="2800" dirty="0">
                <a:hlinkClick r:id="rId7"/>
              </a:rPr>
              <a:t>://</a:t>
            </a:r>
            <a:r>
              <a:rPr lang="sk-SK" sz="2800" dirty="0" err="1">
                <a:hlinkClick r:id="rId7"/>
              </a:rPr>
              <a:t>www.slov-lex.sk</a:t>
            </a:r>
            <a:r>
              <a:rPr lang="sk-SK" sz="2800" dirty="0"/>
              <a:t>  </a:t>
            </a:r>
          </a:p>
        </p:txBody>
      </p:sp>
    </p:spTree>
    <p:extLst>
      <p:ext uri="{BB962C8B-B14F-4D97-AF65-F5344CB8AC3E}">
        <p14:creationId xmlns:p14="http://schemas.microsoft.com/office/powerpoint/2010/main" val="2419013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56</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sp>
        <p:nvSpPr>
          <p:cNvPr id="10" name="BlokTextu 9">
            <a:extLst>
              <a:ext uri="{FF2B5EF4-FFF2-40B4-BE49-F238E27FC236}">
                <a16:creationId xmlns:a16="http://schemas.microsoft.com/office/drawing/2014/main" id="{4A87A765-733E-4462-B186-8D127F5D2F40}"/>
              </a:ext>
            </a:extLst>
          </p:cNvPr>
          <p:cNvSpPr txBox="1"/>
          <p:nvPr/>
        </p:nvSpPr>
        <p:spPr>
          <a:xfrm>
            <a:off x="125506" y="1162692"/>
            <a:ext cx="11860306" cy="5016758"/>
          </a:xfrm>
          <a:prstGeom prst="rect">
            <a:avLst/>
          </a:prstGeom>
          <a:noFill/>
        </p:spPr>
        <p:txBody>
          <a:bodyPr wrap="square">
            <a:spAutoFit/>
          </a:bodyPr>
          <a:lstStyle/>
          <a:p>
            <a:r>
              <a:rPr lang="sk-SK" b="1" dirty="0" err="1"/>
              <a:t>Open</a:t>
            </a:r>
            <a:r>
              <a:rPr lang="sk-SK" b="1" dirty="0"/>
              <a:t> Access </a:t>
            </a:r>
            <a:r>
              <a:rPr lang="sk-SK" sz="1600" dirty="0"/>
              <a:t>- poskytovanie on-line prístupu k vedeckým informáciám pre </a:t>
            </a:r>
            <a:r>
              <a:rPr lang="sk-SK" sz="1600" b="1" dirty="0">
                <a:highlight>
                  <a:srgbClr val="FFFF00"/>
                </a:highlight>
              </a:rPr>
              <a:t>používateľa bezplatne a neobmedzene</a:t>
            </a:r>
            <a:r>
              <a:rPr lang="sk-SK" sz="1600" dirty="0"/>
              <a:t>. Filozofiou otvoreného prístupu je poskytnúť zdarma neobmedzený prístup k výskumu a jeho publikáciám bez porušenia autorských práv a vychádza z tvrdenia, že výskum financovaný daňovými poplatníkmi by mal byť dostupný daňovým poplatníkom bezplatne.</a:t>
            </a:r>
          </a:p>
          <a:p>
            <a:endParaRPr lang="sk-SK" dirty="0"/>
          </a:p>
          <a:p>
            <a:pPr marL="285750" indent="-285750">
              <a:buFont typeface="Arial" panose="020B0604020202020204" pitchFamily="34" charset="0"/>
              <a:buChar char="•"/>
            </a:pPr>
            <a:r>
              <a:rPr lang="sk-SK" b="1" dirty="0" err="1">
                <a:effectLst/>
              </a:rPr>
              <a:t>DOAJ</a:t>
            </a:r>
            <a:r>
              <a:rPr lang="sk-SK" b="1" dirty="0">
                <a:effectLst/>
              </a:rPr>
              <a:t> </a:t>
            </a:r>
            <a:r>
              <a:rPr lang="sk-SK" dirty="0" err="1">
                <a:effectLst/>
                <a:hlinkClick r:id="rId2"/>
              </a:rPr>
              <a:t>https</a:t>
            </a:r>
            <a:r>
              <a:rPr lang="sk-SK" dirty="0">
                <a:effectLst/>
                <a:hlinkClick r:id="rId2"/>
              </a:rPr>
              <a:t>://</a:t>
            </a:r>
            <a:r>
              <a:rPr lang="sk-SK" dirty="0" err="1">
                <a:effectLst/>
                <a:hlinkClick r:id="rId2"/>
              </a:rPr>
              <a:t>doaj.org</a:t>
            </a:r>
            <a:r>
              <a:rPr lang="sk-SK" dirty="0">
                <a:effectLst/>
              </a:rPr>
              <a:t> </a:t>
            </a:r>
            <a:r>
              <a:rPr lang="sk-SK" b="1" dirty="0">
                <a:effectLst/>
              </a:rPr>
              <a:t> - </a:t>
            </a:r>
            <a:r>
              <a:rPr lang="sk-SK" dirty="0" err="1">
                <a:effectLst/>
              </a:rPr>
              <a:t>Directory</a:t>
            </a:r>
            <a:r>
              <a:rPr lang="sk-SK" dirty="0">
                <a:effectLst/>
              </a:rPr>
              <a:t> of </a:t>
            </a:r>
            <a:r>
              <a:rPr lang="sk-SK" dirty="0" err="1">
                <a:effectLst/>
              </a:rPr>
              <a:t>Open</a:t>
            </a:r>
            <a:r>
              <a:rPr lang="sk-SK" dirty="0">
                <a:effectLst/>
              </a:rPr>
              <a:t> Access </a:t>
            </a:r>
            <a:r>
              <a:rPr lang="sk-SK" dirty="0" err="1">
                <a:effectLst/>
              </a:rPr>
              <a:t>Journals</a:t>
            </a:r>
            <a:r>
              <a:rPr lang="sk-SK" dirty="0">
                <a:effectLst/>
              </a:rPr>
              <a:t> je portál, ktorý sprístupňuje kvalitné recenzované odborné periodiká. Nachádzajú sa tu časopisy z viac ako 130 krajín a obsahuje viac ako 2 200 000 článkov zo všetkých oblastí.</a:t>
            </a:r>
          </a:p>
          <a:p>
            <a:pPr marL="285750" indent="-285750">
              <a:buFont typeface="Arial" panose="020B0604020202020204" pitchFamily="34" charset="0"/>
              <a:buChar char="•"/>
            </a:pPr>
            <a:r>
              <a:rPr lang="sk-SK" b="1" dirty="0" err="1">
                <a:effectLst/>
              </a:rPr>
              <a:t>DOAB</a:t>
            </a:r>
            <a:r>
              <a:rPr lang="sk-SK" b="1" dirty="0">
                <a:effectLst/>
              </a:rPr>
              <a:t> </a:t>
            </a:r>
            <a:r>
              <a:rPr lang="sk-SK" dirty="0" err="1">
                <a:effectLst/>
                <a:hlinkClick r:id="rId3"/>
              </a:rPr>
              <a:t>https</a:t>
            </a:r>
            <a:r>
              <a:rPr lang="sk-SK" dirty="0">
                <a:effectLst/>
                <a:hlinkClick r:id="rId3"/>
              </a:rPr>
              <a:t>://</a:t>
            </a:r>
            <a:r>
              <a:rPr lang="sk-SK" dirty="0" err="1">
                <a:effectLst/>
                <a:hlinkClick r:id="rId3"/>
              </a:rPr>
              <a:t>www.doabooks.org</a:t>
            </a:r>
            <a:r>
              <a:rPr lang="sk-SK" dirty="0">
                <a:effectLst/>
                <a:hlinkClick r:id="rId3"/>
              </a:rPr>
              <a:t> </a:t>
            </a:r>
            <a:r>
              <a:rPr lang="sk-SK" dirty="0">
                <a:effectLst/>
              </a:rPr>
              <a:t>register elektronických kníh s otvoreným prístupom</a:t>
            </a:r>
            <a:r>
              <a:rPr lang="sk-SK" b="1" dirty="0">
                <a:effectLst/>
              </a:rPr>
              <a:t>.</a:t>
            </a:r>
            <a:r>
              <a:rPr lang="sk-SK" dirty="0">
                <a:effectLst/>
              </a:rPr>
              <a:t> </a:t>
            </a:r>
            <a:endParaRPr lang="sk-SK" dirty="0"/>
          </a:p>
          <a:p>
            <a:pPr marL="285750" indent="-285750">
              <a:buFont typeface="Arial" panose="020B0604020202020204" pitchFamily="34" charset="0"/>
              <a:buChar char="•"/>
            </a:pPr>
            <a:r>
              <a:rPr lang="sk-SK" b="1" dirty="0">
                <a:effectLst/>
              </a:rPr>
              <a:t>Projekt </a:t>
            </a:r>
            <a:r>
              <a:rPr lang="sk-SK" b="1" dirty="0" err="1">
                <a:effectLst/>
              </a:rPr>
              <a:t>Gutenberg</a:t>
            </a:r>
            <a:r>
              <a:rPr lang="sk-SK" dirty="0">
                <a:effectLst/>
              </a:rPr>
              <a:t> je výsledkom dobrovoľníckej digitalizácie a ponúka viac ako 60 000 e-kníh. </a:t>
            </a:r>
            <a:r>
              <a:rPr lang="sk-SK" dirty="0" err="1">
                <a:effectLst/>
                <a:hlinkClick r:id="rId4"/>
              </a:rPr>
              <a:t>https</a:t>
            </a:r>
            <a:r>
              <a:rPr lang="sk-SK" dirty="0">
                <a:effectLst/>
                <a:hlinkClick r:id="rId4"/>
              </a:rPr>
              <a:t>://</a:t>
            </a:r>
            <a:r>
              <a:rPr lang="sk-SK" dirty="0" err="1">
                <a:effectLst/>
                <a:hlinkClick r:id="rId4"/>
              </a:rPr>
              <a:t>dev.gutenberg.org</a:t>
            </a:r>
            <a:r>
              <a:rPr lang="sk-SK" dirty="0">
                <a:effectLst/>
                <a:hlinkClick r:id="rId4"/>
              </a:rPr>
              <a:t>/</a:t>
            </a:r>
            <a:r>
              <a:rPr lang="sk-SK" dirty="0" err="1">
                <a:effectLst/>
                <a:hlinkClick r:id="rId4"/>
              </a:rPr>
              <a:t>ebooks</a:t>
            </a:r>
            <a:r>
              <a:rPr lang="sk-SK" dirty="0">
                <a:effectLst/>
                <a:hlinkClick r:id="rId4"/>
              </a:rPr>
              <a:t>/</a:t>
            </a:r>
            <a:endParaRPr lang="sk-SK" dirty="0"/>
          </a:p>
          <a:p>
            <a:pPr marL="285750" indent="-285750">
              <a:buFont typeface="Arial" panose="020B0604020202020204" pitchFamily="34" charset="0"/>
              <a:buChar char="•"/>
            </a:pPr>
            <a:r>
              <a:rPr lang="sk-SK" dirty="0">
                <a:effectLst/>
              </a:rPr>
              <a:t>Komplexný prístup k európskemu právu. </a:t>
            </a:r>
            <a:r>
              <a:rPr lang="sk-SK" dirty="0">
                <a:effectLst/>
                <a:hlinkClick r:id="rId5"/>
              </a:rPr>
              <a:t>Právo EÚ | Európska únia (</a:t>
            </a:r>
            <a:r>
              <a:rPr lang="sk-SK" dirty="0" err="1">
                <a:effectLst/>
                <a:hlinkClick r:id="rId5"/>
              </a:rPr>
              <a:t>europa.eu</a:t>
            </a:r>
            <a:r>
              <a:rPr lang="sk-SK" dirty="0">
                <a:effectLst/>
                <a:hlinkClick r:id="rId5"/>
              </a:rPr>
              <a:t>)</a:t>
            </a:r>
            <a:endParaRPr lang="sk-SK" dirty="0"/>
          </a:p>
          <a:p>
            <a:pPr marL="285750" indent="-285750">
              <a:buFont typeface="Arial" panose="020B0604020202020204" pitchFamily="34" charset="0"/>
              <a:buChar char="•"/>
            </a:pPr>
            <a:r>
              <a:rPr lang="sk-SK" b="1" dirty="0">
                <a:effectLst/>
              </a:rPr>
              <a:t>Eurostat</a:t>
            </a:r>
            <a:r>
              <a:rPr lang="sk-SK" dirty="0">
                <a:effectLst/>
              </a:rPr>
              <a:t> </a:t>
            </a:r>
            <a:r>
              <a:rPr lang="sk-SK" dirty="0" err="1">
                <a:effectLst/>
                <a:hlinkClick r:id="rId6"/>
              </a:rPr>
              <a:t>https</a:t>
            </a:r>
            <a:r>
              <a:rPr lang="sk-SK" dirty="0">
                <a:effectLst/>
                <a:hlinkClick r:id="rId6"/>
              </a:rPr>
              <a:t>://</a:t>
            </a:r>
            <a:r>
              <a:rPr lang="sk-SK" dirty="0" err="1">
                <a:effectLst/>
                <a:hlinkClick r:id="rId6"/>
              </a:rPr>
              <a:t>ec.europa.eu</a:t>
            </a:r>
            <a:r>
              <a:rPr lang="sk-SK" dirty="0"/>
              <a:t> </a:t>
            </a:r>
            <a:r>
              <a:rPr lang="sk-SK" dirty="0">
                <a:effectLst/>
              </a:rPr>
              <a:t>Voľný prístup k publikáciám Eurostatu.</a:t>
            </a:r>
          </a:p>
          <a:p>
            <a:pPr marL="285750" indent="-285750">
              <a:buFont typeface="Arial" panose="020B0604020202020204" pitchFamily="34" charset="0"/>
              <a:buChar char="•"/>
            </a:pPr>
            <a:r>
              <a:rPr lang="sk-SK" b="1" dirty="0" err="1">
                <a:effectLst/>
              </a:rPr>
              <a:t>Open</a:t>
            </a:r>
            <a:r>
              <a:rPr lang="sk-SK" b="1" dirty="0">
                <a:effectLst/>
              </a:rPr>
              <a:t> </a:t>
            </a:r>
            <a:r>
              <a:rPr lang="sk-SK" b="1" dirty="0" err="1">
                <a:effectLst/>
              </a:rPr>
              <a:t>Library</a:t>
            </a:r>
            <a:r>
              <a:rPr lang="sk-SK" dirty="0">
                <a:effectLst/>
              </a:rPr>
              <a:t> </a:t>
            </a:r>
            <a:r>
              <a:rPr lang="sk-SK" dirty="0" err="1">
                <a:effectLst/>
                <a:hlinkClick r:id="rId7"/>
              </a:rPr>
              <a:t>https</a:t>
            </a:r>
            <a:r>
              <a:rPr lang="sk-SK" dirty="0">
                <a:effectLst/>
                <a:hlinkClick r:id="rId7"/>
              </a:rPr>
              <a:t>://</a:t>
            </a:r>
            <a:r>
              <a:rPr lang="sk-SK" dirty="0" err="1">
                <a:effectLst/>
                <a:hlinkClick r:id="rId7"/>
              </a:rPr>
              <a:t>openlibrary.org</a:t>
            </a:r>
            <a:r>
              <a:rPr lang="sk-SK" dirty="0"/>
              <a:t> </a:t>
            </a:r>
            <a:r>
              <a:rPr lang="sk-SK" dirty="0">
                <a:effectLst/>
              </a:rPr>
              <a:t>je </a:t>
            </a:r>
            <a:r>
              <a:rPr lang="sk-SK" dirty="0" err="1">
                <a:effectLst/>
              </a:rPr>
              <a:t>multiodborová</a:t>
            </a:r>
            <a:r>
              <a:rPr lang="sk-SK" dirty="0">
                <a:effectLst/>
              </a:rPr>
              <a:t> databáza a obsahuje viac ako 20 miliónov záznamov z toho viac ako 1,7 milióna elektronických kníh voľne dostupných on-line. Pre prezeranie je potrebná bezplatná registrácia. </a:t>
            </a:r>
          </a:p>
          <a:p>
            <a:pPr marL="285750" indent="-285750">
              <a:buFont typeface="Arial" panose="020B0604020202020204" pitchFamily="34" charset="0"/>
              <a:buChar char="•"/>
            </a:pPr>
            <a:r>
              <a:rPr lang="sk-SK" b="1" dirty="0">
                <a:effectLst/>
              </a:rPr>
              <a:t>Digitálne Slovensko </a:t>
            </a:r>
            <a:r>
              <a:rPr lang="sk-SK" dirty="0" err="1">
                <a:effectLst/>
                <a:hlinkClick r:id="rId8"/>
              </a:rPr>
              <a:t>https</a:t>
            </a:r>
            <a:r>
              <a:rPr lang="sk-SK" dirty="0">
                <a:effectLst/>
                <a:hlinkClick r:id="rId8"/>
              </a:rPr>
              <a:t>://</a:t>
            </a:r>
            <a:r>
              <a:rPr lang="sk-SK" dirty="0" err="1">
                <a:effectLst/>
                <a:hlinkClick r:id="rId8"/>
              </a:rPr>
              <a:t>openresearchlibrary.org</a:t>
            </a:r>
            <a:r>
              <a:rPr lang="sk-SK" dirty="0">
                <a:effectLst/>
                <a:hlinkClick r:id="rId8"/>
              </a:rPr>
              <a:t>/</a:t>
            </a:r>
            <a:r>
              <a:rPr lang="sk-SK" dirty="0" err="1">
                <a:effectLst/>
                <a:hlinkClick r:id="rId8"/>
              </a:rPr>
              <a:t>home</a:t>
            </a:r>
            <a:r>
              <a:rPr lang="sk-SK" b="1" dirty="0">
                <a:effectLst/>
              </a:rPr>
              <a:t> </a:t>
            </a:r>
            <a:r>
              <a:rPr lang="sk-SK" dirty="0">
                <a:effectLst/>
              </a:rPr>
              <a:t>výskumné dáta pre študentov – portál poskytujúci profesionálne pripravené a spracované údaje z empirických výskumov o informatizácii spoločnosti za účelom ich ďalšieho využitia v seminárnych, ročníkových ako aj záverečných prácach.</a:t>
            </a:r>
          </a:p>
        </p:txBody>
      </p:sp>
    </p:spTree>
    <p:extLst>
      <p:ext uri="{BB962C8B-B14F-4D97-AF65-F5344CB8AC3E}">
        <p14:creationId xmlns:p14="http://schemas.microsoft.com/office/powerpoint/2010/main" val="18121210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57</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sp>
        <p:nvSpPr>
          <p:cNvPr id="10" name="BlokTextu 9">
            <a:extLst>
              <a:ext uri="{FF2B5EF4-FFF2-40B4-BE49-F238E27FC236}">
                <a16:creationId xmlns:a16="http://schemas.microsoft.com/office/drawing/2014/main" id="{4A87A765-733E-4462-B186-8D127F5D2F40}"/>
              </a:ext>
            </a:extLst>
          </p:cNvPr>
          <p:cNvSpPr txBox="1"/>
          <p:nvPr/>
        </p:nvSpPr>
        <p:spPr>
          <a:xfrm>
            <a:off x="98612" y="1306126"/>
            <a:ext cx="11860306" cy="923330"/>
          </a:xfrm>
          <a:prstGeom prst="rect">
            <a:avLst/>
          </a:prstGeom>
          <a:noFill/>
        </p:spPr>
        <p:txBody>
          <a:bodyPr wrap="square">
            <a:spAutoFit/>
          </a:bodyPr>
          <a:lstStyle/>
          <a:p>
            <a:pPr marL="285750" indent="-285750">
              <a:buFont typeface="Arial" panose="020B0604020202020204" pitchFamily="34" charset="0"/>
              <a:buChar char="•"/>
            </a:pPr>
            <a:r>
              <a:rPr lang="sk-SK" b="1" dirty="0" err="1">
                <a:effectLst/>
              </a:rPr>
              <a:t>Data</a:t>
            </a:r>
            <a:r>
              <a:rPr lang="sk-SK" b="1" dirty="0">
                <a:effectLst/>
              </a:rPr>
              <a:t> </a:t>
            </a:r>
            <a:r>
              <a:rPr lang="sk-SK" dirty="0" err="1">
                <a:effectLst/>
                <a:hlinkClick r:id="rId2"/>
              </a:rPr>
              <a:t>https</a:t>
            </a:r>
            <a:r>
              <a:rPr lang="sk-SK" dirty="0">
                <a:effectLst/>
                <a:hlinkClick r:id="rId2"/>
              </a:rPr>
              <a:t>://</a:t>
            </a:r>
            <a:r>
              <a:rPr lang="sk-SK" dirty="0" err="1">
                <a:effectLst/>
                <a:hlinkClick r:id="rId2"/>
              </a:rPr>
              <a:t>worldbank.org</a:t>
            </a:r>
            <a:r>
              <a:rPr lang="sk-SK" dirty="0">
                <a:effectLst/>
              </a:rPr>
              <a:t>  otvorené dáta Svetovej banky o vývoji krajín celého sveta</a:t>
            </a:r>
          </a:p>
          <a:p>
            <a:pPr marL="285750" indent="-285750">
              <a:buFont typeface="Arial" panose="020B0604020202020204" pitchFamily="34" charset="0"/>
              <a:buChar char="•"/>
            </a:pPr>
            <a:r>
              <a:rPr lang="sk-SK" b="1" dirty="0" err="1">
                <a:effectLst/>
              </a:rPr>
              <a:t>IMP</a:t>
            </a:r>
            <a:r>
              <a:rPr lang="sk-SK" b="1" dirty="0">
                <a:effectLst/>
              </a:rPr>
              <a:t> </a:t>
            </a:r>
            <a:r>
              <a:rPr lang="sk-SK" b="1" dirty="0" err="1">
                <a:effectLst/>
              </a:rPr>
              <a:t>Publications</a:t>
            </a:r>
            <a:r>
              <a:rPr lang="sk-SK" dirty="0">
                <a:effectLst/>
              </a:rPr>
              <a:t> </a:t>
            </a:r>
            <a:r>
              <a:rPr lang="sk-SK" dirty="0" err="1">
                <a:effectLst/>
                <a:hlinkClick r:id="rId3"/>
              </a:rPr>
              <a:t>https</a:t>
            </a:r>
            <a:r>
              <a:rPr lang="sk-SK" dirty="0">
                <a:effectLst/>
                <a:hlinkClick r:id="rId3"/>
              </a:rPr>
              <a:t>://</a:t>
            </a:r>
            <a:r>
              <a:rPr lang="sk-SK" dirty="0" err="1">
                <a:effectLst/>
                <a:hlinkClick r:id="rId3"/>
              </a:rPr>
              <a:t>www.imf.org</a:t>
            </a:r>
            <a:r>
              <a:rPr lang="sk-SK" dirty="0">
                <a:effectLst/>
                <a:hlinkClick r:id="rId3"/>
              </a:rPr>
              <a:t>/</a:t>
            </a:r>
            <a:r>
              <a:rPr lang="sk-SK" dirty="0" err="1">
                <a:effectLst/>
                <a:hlinkClick r:id="rId3"/>
              </a:rPr>
              <a:t>en</a:t>
            </a:r>
            <a:r>
              <a:rPr lang="sk-SK" dirty="0">
                <a:effectLst/>
                <a:hlinkClick r:id="rId3"/>
              </a:rPr>
              <a:t>/</a:t>
            </a:r>
            <a:r>
              <a:rPr lang="sk-SK" dirty="0" err="1">
                <a:effectLst/>
                <a:hlinkClick r:id="rId3"/>
              </a:rPr>
              <a:t>publications</a:t>
            </a:r>
            <a:r>
              <a:rPr lang="sk-SK" dirty="0"/>
              <a:t>  </a:t>
            </a:r>
            <a:r>
              <a:rPr lang="sk-SK" dirty="0">
                <a:effectLst/>
              </a:rPr>
              <a:t>publikácie Medzinárodného menového fondu</a:t>
            </a:r>
          </a:p>
          <a:p>
            <a:pPr marL="285750" indent="-285750">
              <a:buFont typeface="Arial" panose="020B0604020202020204" pitchFamily="34" charset="0"/>
              <a:buChar char="•"/>
            </a:pPr>
            <a:r>
              <a:rPr lang="sk-SK" dirty="0">
                <a:effectLst/>
              </a:rPr>
              <a:t>OECD </a:t>
            </a:r>
            <a:r>
              <a:rPr lang="sk-SK" dirty="0" err="1">
                <a:effectLst/>
              </a:rPr>
              <a:t>Library</a:t>
            </a:r>
            <a:r>
              <a:rPr lang="sk-SK" dirty="0">
                <a:effectLst/>
              </a:rPr>
              <a:t> </a:t>
            </a:r>
            <a:r>
              <a:rPr lang="sk-SK" dirty="0" err="1">
                <a:effectLst/>
                <a:hlinkClick r:id="rId4"/>
              </a:rPr>
              <a:t>https</a:t>
            </a:r>
            <a:r>
              <a:rPr lang="sk-SK" dirty="0">
                <a:effectLst/>
                <a:hlinkClick r:id="rId4"/>
              </a:rPr>
              <a:t>://</a:t>
            </a:r>
            <a:r>
              <a:rPr lang="sk-SK" dirty="0" err="1">
                <a:effectLst/>
                <a:hlinkClick r:id="rId4"/>
              </a:rPr>
              <a:t>www.oecd-ilibrary.org</a:t>
            </a:r>
            <a:r>
              <a:rPr lang="sk-SK" dirty="0"/>
              <a:t>  </a:t>
            </a:r>
            <a:r>
              <a:rPr lang="sk-SK" dirty="0">
                <a:effectLst/>
              </a:rPr>
              <a:t>on-line knižnica Organizácie pre hospodársku spoluprácu a rozvoj</a:t>
            </a:r>
          </a:p>
        </p:txBody>
      </p:sp>
    </p:spTree>
    <p:extLst>
      <p:ext uri="{BB962C8B-B14F-4D97-AF65-F5344CB8AC3E}">
        <p14:creationId xmlns:p14="http://schemas.microsoft.com/office/powerpoint/2010/main" val="1136911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58</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sp>
        <p:nvSpPr>
          <p:cNvPr id="11" name="BlokTextu 10">
            <a:extLst>
              <a:ext uri="{FF2B5EF4-FFF2-40B4-BE49-F238E27FC236}">
                <a16:creationId xmlns:a16="http://schemas.microsoft.com/office/drawing/2014/main" id="{F58F71CC-4560-43A1-8DDB-0E06E68150AB}"/>
              </a:ext>
            </a:extLst>
          </p:cNvPr>
          <p:cNvSpPr txBox="1"/>
          <p:nvPr/>
        </p:nvSpPr>
        <p:spPr>
          <a:xfrm>
            <a:off x="206188" y="1254793"/>
            <a:ext cx="11501718" cy="5078313"/>
          </a:xfrm>
          <a:prstGeom prst="rect">
            <a:avLst/>
          </a:prstGeom>
          <a:noFill/>
        </p:spPr>
        <p:txBody>
          <a:bodyPr wrap="square">
            <a:spAutoFit/>
          </a:bodyPr>
          <a:lstStyle/>
          <a:p>
            <a:r>
              <a:rPr lang="sk-SK" b="1" dirty="0" err="1">
                <a:effectLst/>
              </a:rPr>
              <a:t>Open</a:t>
            </a:r>
            <a:r>
              <a:rPr lang="sk-SK" b="1" dirty="0">
                <a:effectLst/>
              </a:rPr>
              <a:t> Access časopisy – </a:t>
            </a:r>
            <a:r>
              <a:rPr lang="sk-SK" dirty="0">
                <a:effectLst/>
              </a:rPr>
              <a:t>príklady  časopisov s otvoreným prístupom: </a:t>
            </a:r>
            <a:br>
              <a:rPr lang="sk-SK" dirty="0">
                <a:effectLst/>
              </a:rPr>
            </a:br>
            <a:endParaRPr lang="sk-SK" sz="1000" dirty="0">
              <a:effectLst/>
            </a:endParaRPr>
          </a:p>
          <a:p>
            <a:pPr marL="285750" indent="-285750">
              <a:buFont typeface="Arial" panose="020B0604020202020204" pitchFamily="34" charset="0"/>
              <a:buChar char="•"/>
            </a:pPr>
            <a:r>
              <a:rPr lang="sk-SK" dirty="0">
                <a:effectLst/>
                <a:hlinkClick r:id="rId2"/>
              </a:rPr>
              <a:t>Človek a spoločnosť</a:t>
            </a:r>
            <a:endParaRPr lang="sk-SK" dirty="0">
              <a:effectLst/>
            </a:endParaRPr>
          </a:p>
          <a:p>
            <a:pPr marL="285750" indent="-285750">
              <a:buFont typeface="Arial" panose="020B0604020202020204" pitchFamily="34" charset="0"/>
              <a:buChar char="•"/>
            </a:pPr>
            <a:r>
              <a:rPr lang="sk-SK" dirty="0" err="1">
                <a:effectLst/>
                <a:hlinkClick r:id="rId3"/>
              </a:rPr>
              <a:t>Die</a:t>
            </a:r>
            <a:r>
              <a:rPr lang="sk-SK" dirty="0">
                <a:effectLst/>
                <a:hlinkClick r:id="rId3"/>
              </a:rPr>
              <a:t> </a:t>
            </a:r>
            <a:r>
              <a:rPr lang="sk-SK" dirty="0" err="1">
                <a:effectLst/>
                <a:hlinkClick r:id="rId3"/>
              </a:rPr>
              <a:t>Politische</a:t>
            </a:r>
            <a:r>
              <a:rPr lang="sk-SK" dirty="0">
                <a:effectLst/>
                <a:hlinkClick r:id="rId3"/>
              </a:rPr>
              <a:t> </a:t>
            </a:r>
            <a:r>
              <a:rPr lang="sk-SK" dirty="0" err="1">
                <a:effectLst/>
                <a:hlinkClick r:id="rId3"/>
              </a:rPr>
              <a:t>Meinung</a:t>
            </a:r>
            <a:endParaRPr lang="sk-SK" dirty="0">
              <a:effectLst/>
            </a:endParaRPr>
          </a:p>
          <a:p>
            <a:pPr marL="285750" indent="-285750">
              <a:buFont typeface="Arial" panose="020B0604020202020204" pitchFamily="34" charset="0"/>
              <a:buChar char="•"/>
            </a:pPr>
            <a:r>
              <a:rPr lang="sk-SK" dirty="0">
                <a:effectLst/>
                <a:hlinkClick r:id="rId4"/>
              </a:rPr>
              <a:t>Ekonomické rozhľady</a:t>
            </a:r>
            <a:endParaRPr lang="sk-SK" dirty="0">
              <a:effectLst/>
            </a:endParaRPr>
          </a:p>
          <a:p>
            <a:pPr marL="285750" indent="-285750">
              <a:buFont typeface="Arial" panose="020B0604020202020204" pitchFamily="34" charset="0"/>
              <a:buChar char="•"/>
            </a:pPr>
            <a:r>
              <a:rPr lang="sk-SK" dirty="0" err="1">
                <a:effectLst/>
                <a:hlinkClick r:id="rId5"/>
              </a:rPr>
              <a:t>Enviromagazín</a:t>
            </a:r>
            <a:endParaRPr lang="sk-SK" dirty="0">
              <a:effectLst/>
            </a:endParaRPr>
          </a:p>
          <a:p>
            <a:pPr marL="285750" indent="-285750">
              <a:buFont typeface="Arial" panose="020B0604020202020204" pitchFamily="34" charset="0"/>
              <a:buChar char="•"/>
            </a:pPr>
            <a:r>
              <a:rPr lang="sk-SK" dirty="0" err="1">
                <a:effectLst/>
                <a:hlinkClick r:id="rId6"/>
              </a:rPr>
              <a:t>European</a:t>
            </a:r>
            <a:r>
              <a:rPr lang="sk-SK" dirty="0">
                <a:effectLst/>
                <a:hlinkClick r:id="rId6"/>
              </a:rPr>
              <a:t> </a:t>
            </a:r>
            <a:r>
              <a:rPr lang="sk-SK" dirty="0" err="1">
                <a:effectLst/>
                <a:hlinkClick r:id="rId6"/>
              </a:rPr>
              <a:t>Journal</a:t>
            </a:r>
            <a:r>
              <a:rPr lang="sk-SK" dirty="0">
                <a:effectLst/>
                <a:hlinkClick r:id="rId6"/>
              </a:rPr>
              <a:t> of </a:t>
            </a:r>
            <a:r>
              <a:rPr lang="sk-SK" dirty="0" err="1">
                <a:effectLst/>
                <a:hlinkClick r:id="rId6"/>
              </a:rPr>
              <a:t>Social</a:t>
            </a:r>
            <a:r>
              <a:rPr lang="sk-SK" dirty="0">
                <a:effectLst/>
                <a:hlinkClick r:id="rId6"/>
              </a:rPr>
              <a:t> </a:t>
            </a:r>
            <a:r>
              <a:rPr lang="sk-SK" dirty="0" err="1">
                <a:effectLst/>
                <a:hlinkClick r:id="rId6"/>
              </a:rPr>
              <a:t>Work</a:t>
            </a:r>
            <a:endParaRPr lang="sk-SK" dirty="0">
              <a:effectLst/>
            </a:endParaRPr>
          </a:p>
          <a:p>
            <a:pPr marL="285750" indent="-285750">
              <a:buFont typeface="Arial" panose="020B0604020202020204" pitchFamily="34" charset="0"/>
              <a:buChar char="•"/>
            </a:pPr>
            <a:r>
              <a:rPr lang="sk-SK" dirty="0" err="1">
                <a:effectLst/>
                <a:hlinkClick r:id="rId7"/>
              </a:rPr>
              <a:t>Journal</a:t>
            </a:r>
            <a:r>
              <a:rPr lang="sk-SK" dirty="0">
                <a:effectLst/>
                <a:hlinkClick r:id="rId7"/>
              </a:rPr>
              <a:t> of </a:t>
            </a:r>
            <a:r>
              <a:rPr lang="sk-SK" dirty="0" err="1">
                <a:effectLst/>
                <a:hlinkClick r:id="rId7"/>
              </a:rPr>
              <a:t>Applied</a:t>
            </a:r>
            <a:r>
              <a:rPr lang="sk-SK" dirty="0">
                <a:effectLst/>
                <a:hlinkClick r:id="rId7"/>
              </a:rPr>
              <a:t> </a:t>
            </a:r>
            <a:r>
              <a:rPr lang="sk-SK" dirty="0" err="1">
                <a:effectLst/>
                <a:hlinkClick r:id="rId7"/>
              </a:rPr>
              <a:t>Mathematics</a:t>
            </a:r>
            <a:r>
              <a:rPr lang="sk-SK" dirty="0">
                <a:effectLst/>
                <a:hlinkClick r:id="rId7"/>
              </a:rPr>
              <a:t>, </a:t>
            </a:r>
            <a:r>
              <a:rPr lang="sk-SK" dirty="0" err="1">
                <a:effectLst/>
                <a:hlinkClick r:id="rId7"/>
              </a:rPr>
              <a:t>Statistics</a:t>
            </a:r>
            <a:r>
              <a:rPr lang="sk-SK" dirty="0">
                <a:effectLst/>
                <a:hlinkClick r:id="rId7"/>
              </a:rPr>
              <a:t> and </a:t>
            </a:r>
            <a:r>
              <a:rPr lang="sk-SK" dirty="0" err="1">
                <a:effectLst/>
                <a:hlinkClick r:id="rId7"/>
              </a:rPr>
              <a:t>Informatics</a:t>
            </a:r>
            <a:endParaRPr lang="sk-SK" dirty="0">
              <a:effectLst/>
            </a:endParaRPr>
          </a:p>
          <a:p>
            <a:pPr marL="285750" indent="-285750">
              <a:buFont typeface="Arial" panose="020B0604020202020204" pitchFamily="34" charset="0"/>
              <a:buChar char="•"/>
            </a:pPr>
            <a:r>
              <a:rPr lang="sk-SK" dirty="0">
                <a:effectLst/>
                <a:hlinkClick r:id="rId8"/>
              </a:rPr>
              <a:t>Post-</a:t>
            </a:r>
            <a:r>
              <a:rPr lang="sk-SK" dirty="0" err="1">
                <a:effectLst/>
                <a:hlinkClick r:id="rId8"/>
              </a:rPr>
              <a:t>Communist</a:t>
            </a:r>
            <a:r>
              <a:rPr lang="sk-SK" dirty="0">
                <a:effectLst/>
                <a:hlinkClick r:id="rId8"/>
              </a:rPr>
              <a:t> </a:t>
            </a:r>
            <a:r>
              <a:rPr lang="sk-SK" dirty="0" err="1">
                <a:effectLst/>
                <a:hlinkClick r:id="rId8"/>
              </a:rPr>
              <a:t>Economies</a:t>
            </a:r>
            <a:endParaRPr lang="sk-SK" dirty="0">
              <a:effectLst/>
            </a:endParaRPr>
          </a:p>
          <a:p>
            <a:pPr marL="285750" indent="-285750">
              <a:buFont typeface="Arial" panose="020B0604020202020204" pitchFamily="34" charset="0"/>
              <a:buChar char="•"/>
            </a:pPr>
            <a:r>
              <a:rPr lang="sk-SK" dirty="0">
                <a:effectLst/>
                <a:hlinkClick r:id="rId9"/>
              </a:rPr>
              <a:t>Slovak </a:t>
            </a:r>
            <a:r>
              <a:rPr lang="sk-SK" dirty="0" err="1">
                <a:effectLst/>
                <a:hlinkClick r:id="rId9"/>
              </a:rPr>
              <a:t>Journal</a:t>
            </a:r>
            <a:r>
              <a:rPr lang="sk-SK" dirty="0">
                <a:effectLst/>
                <a:hlinkClick r:id="rId9"/>
              </a:rPr>
              <a:t> of </a:t>
            </a:r>
            <a:r>
              <a:rPr lang="sk-SK" dirty="0" err="1">
                <a:effectLst/>
                <a:hlinkClick r:id="rId9"/>
              </a:rPr>
              <a:t>Political</a:t>
            </a:r>
            <a:r>
              <a:rPr lang="sk-SK" dirty="0">
                <a:effectLst/>
                <a:hlinkClick r:id="rId9"/>
              </a:rPr>
              <a:t> </a:t>
            </a:r>
            <a:r>
              <a:rPr lang="sk-SK" dirty="0" err="1">
                <a:effectLst/>
                <a:hlinkClick r:id="rId9"/>
              </a:rPr>
              <a:t>Sciences</a:t>
            </a:r>
            <a:endParaRPr lang="sk-SK" dirty="0">
              <a:effectLst/>
            </a:endParaRPr>
          </a:p>
          <a:p>
            <a:pPr marL="285750" indent="-285750">
              <a:buFont typeface="Arial" panose="020B0604020202020204" pitchFamily="34" charset="0"/>
              <a:buChar char="•"/>
            </a:pPr>
            <a:r>
              <a:rPr lang="sk-SK" dirty="0">
                <a:effectLst/>
                <a:hlinkClick r:id="rId10"/>
              </a:rPr>
              <a:t>Slovak </a:t>
            </a:r>
            <a:r>
              <a:rPr lang="sk-SK" dirty="0" err="1">
                <a:effectLst/>
                <a:hlinkClick r:id="rId10"/>
              </a:rPr>
              <a:t>Journal</a:t>
            </a:r>
            <a:r>
              <a:rPr lang="sk-SK" dirty="0">
                <a:effectLst/>
                <a:hlinkClick r:id="rId10"/>
              </a:rPr>
              <a:t> of </a:t>
            </a:r>
            <a:r>
              <a:rPr lang="sk-SK" dirty="0" err="1">
                <a:effectLst/>
                <a:hlinkClick r:id="rId10"/>
              </a:rPr>
              <a:t>Public</a:t>
            </a:r>
            <a:r>
              <a:rPr lang="sk-SK" dirty="0">
                <a:effectLst/>
                <a:hlinkClick r:id="rId10"/>
              </a:rPr>
              <a:t> </a:t>
            </a:r>
            <a:r>
              <a:rPr lang="sk-SK" dirty="0" err="1">
                <a:effectLst/>
                <a:hlinkClick r:id="rId10"/>
              </a:rPr>
              <a:t>Policy</a:t>
            </a:r>
            <a:r>
              <a:rPr lang="sk-SK" dirty="0">
                <a:effectLst/>
                <a:hlinkClick r:id="rId10"/>
              </a:rPr>
              <a:t> and </a:t>
            </a:r>
            <a:r>
              <a:rPr lang="sk-SK" dirty="0" err="1">
                <a:effectLst/>
                <a:hlinkClick r:id="rId10"/>
              </a:rPr>
              <a:t>Public</a:t>
            </a:r>
            <a:r>
              <a:rPr lang="sk-SK" dirty="0">
                <a:effectLst/>
                <a:hlinkClick r:id="rId10"/>
              </a:rPr>
              <a:t> </a:t>
            </a:r>
            <a:r>
              <a:rPr lang="sk-SK" dirty="0" err="1">
                <a:effectLst/>
                <a:hlinkClick r:id="rId10"/>
              </a:rPr>
              <a:t>Administration</a:t>
            </a:r>
            <a:endParaRPr lang="sk-SK" dirty="0">
              <a:effectLst/>
            </a:endParaRPr>
          </a:p>
          <a:p>
            <a:pPr marL="285750" indent="-285750">
              <a:buFont typeface="Arial" panose="020B0604020202020204" pitchFamily="34" charset="0"/>
              <a:buChar char="•"/>
            </a:pPr>
            <a:r>
              <a:rPr lang="sk-SK" dirty="0" err="1">
                <a:effectLst/>
              </a:rPr>
              <a:t>E&amp;M</a:t>
            </a:r>
            <a:r>
              <a:rPr lang="sk-SK" dirty="0">
                <a:effectLst/>
              </a:rPr>
              <a:t> </a:t>
            </a:r>
            <a:r>
              <a:rPr lang="sk-SK" dirty="0" err="1">
                <a:effectLst/>
              </a:rPr>
              <a:t>Economics</a:t>
            </a:r>
            <a:r>
              <a:rPr lang="sk-SK" dirty="0">
                <a:effectLst/>
              </a:rPr>
              <a:t> and Management- </a:t>
            </a:r>
            <a:r>
              <a:rPr lang="sk-SK" dirty="0">
                <a:effectLst/>
                <a:hlinkClick r:id="rId11"/>
              </a:rPr>
              <a:t>http://</a:t>
            </a:r>
            <a:r>
              <a:rPr lang="sk-SK" dirty="0" err="1">
                <a:effectLst/>
                <a:hlinkClick r:id="rId11"/>
              </a:rPr>
              <a:t>www.ekonomie-management.cz</a:t>
            </a:r>
            <a:r>
              <a:rPr lang="sk-SK" dirty="0">
                <a:effectLst/>
                <a:hlinkClick r:id="rId11"/>
              </a:rPr>
              <a:t>/</a:t>
            </a:r>
            <a:endParaRPr lang="sk-SK" dirty="0">
              <a:effectLst/>
            </a:endParaRPr>
          </a:p>
          <a:p>
            <a:pPr marL="285750" indent="-285750">
              <a:buFont typeface="Arial" panose="020B0604020202020204" pitchFamily="34" charset="0"/>
              <a:buChar char="•"/>
            </a:pPr>
            <a:r>
              <a:rPr lang="sk-SK" dirty="0" err="1">
                <a:effectLst/>
              </a:rPr>
              <a:t>Journal</a:t>
            </a:r>
            <a:r>
              <a:rPr lang="sk-SK" dirty="0">
                <a:effectLst/>
              </a:rPr>
              <a:t> of </a:t>
            </a:r>
            <a:r>
              <a:rPr lang="sk-SK" dirty="0" err="1">
                <a:effectLst/>
              </a:rPr>
              <a:t>Competitiveness</a:t>
            </a:r>
            <a:r>
              <a:rPr lang="sk-SK" dirty="0">
                <a:effectLst/>
              </a:rPr>
              <a:t> - </a:t>
            </a:r>
            <a:r>
              <a:rPr lang="sk-SK" dirty="0" err="1">
                <a:effectLst/>
                <a:hlinkClick r:id="rId12"/>
              </a:rPr>
              <a:t>https</a:t>
            </a:r>
            <a:r>
              <a:rPr lang="sk-SK" dirty="0">
                <a:effectLst/>
                <a:hlinkClick r:id="rId12"/>
              </a:rPr>
              <a:t>://</a:t>
            </a:r>
            <a:r>
              <a:rPr lang="sk-SK" dirty="0" err="1">
                <a:effectLst/>
                <a:hlinkClick r:id="rId12"/>
              </a:rPr>
              <a:t>www.cjournal.cz</a:t>
            </a:r>
            <a:r>
              <a:rPr lang="sk-SK" dirty="0">
                <a:effectLst/>
                <a:hlinkClick r:id="rId12"/>
              </a:rPr>
              <a:t>/</a:t>
            </a:r>
            <a:endParaRPr lang="sk-SK" dirty="0">
              <a:effectLst/>
            </a:endParaRPr>
          </a:p>
          <a:p>
            <a:pPr marL="285750" indent="-285750">
              <a:buFont typeface="Arial" panose="020B0604020202020204" pitchFamily="34" charset="0"/>
              <a:buChar char="•"/>
            </a:pPr>
            <a:r>
              <a:rPr lang="sk-SK" dirty="0" err="1">
                <a:effectLst/>
              </a:rPr>
              <a:t>Quantitative</a:t>
            </a:r>
            <a:r>
              <a:rPr lang="sk-SK" dirty="0">
                <a:effectLst/>
              </a:rPr>
              <a:t> </a:t>
            </a:r>
            <a:r>
              <a:rPr lang="sk-SK" dirty="0" err="1">
                <a:effectLst/>
              </a:rPr>
              <a:t>Finance</a:t>
            </a:r>
            <a:r>
              <a:rPr lang="sk-SK" dirty="0">
                <a:effectLst/>
              </a:rPr>
              <a:t> and </a:t>
            </a:r>
            <a:r>
              <a:rPr lang="sk-SK" dirty="0" err="1">
                <a:effectLst/>
              </a:rPr>
              <a:t>Economics</a:t>
            </a:r>
            <a:r>
              <a:rPr lang="sk-SK" dirty="0">
                <a:effectLst/>
              </a:rPr>
              <a:t> - </a:t>
            </a:r>
            <a:r>
              <a:rPr lang="sk-SK" dirty="0" err="1">
                <a:effectLst/>
                <a:hlinkClick r:id="rId13"/>
              </a:rPr>
              <a:t>https</a:t>
            </a:r>
            <a:r>
              <a:rPr lang="sk-SK" dirty="0">
                <a:effectLst/>
                <a:hlinkClick r:id="rId13"/>
              </a:rPr>
              <a:t>://</a:t>
            </a:r>
            <a:r>
              <a:rPr lang="sk-SK" dirty="0" err="1">
                <a:effectLst/>
                <a:hlinkClick r:id="rId13"/>
              </a:rPr>
              <a:t>www.aimspress.com</a:t>
            </a:r>
            <a:r>
              <a:rPr lang="sk-SK" dirty="0">
                <a:effectLst/>
                <a:hlinkClick r:id="rId13"/>
              </a:rPr>
              <a:t>/</a:t>
            </a:r>
            <a:r>
              <a:rPr lang="sk-SK" dirty="0" err="1">
                <a:effectLst/>
                <a:hlinkClick r:id="rId13"/>
              </a:rPr>
              <a:t>journal</a:t>
            </a:r>
            <a:r>
              <a:rPr lang="sk-SK" dirty="0">
                <a:effectLst/>
                <a:hlinkClick r:id="rId13"/>
              </a:rPr>
              <a:t>/</a:t>
            </a:r>
            <a:r>
              <a:rPr lang="sk-SK" dirty="0" err="1">
                <a:effectLst/>
                <a:hlinkClick r:id="rId13"/>
              </a:rPr>
              <a:t>QFE</a:t>
            </a:r>
            <a:endParaRPr lang="sk-SK" dirty="0">
              <a:effectLst/>
            </a:endParaRPr>
          </a:p>
          <a:p>
            <a:pPr marL="285750" indent="-285750">
              <a:buFont typeface="Arial" panose="020B0604020202020204" pitchFamily="34" charset="0"/>
              <a:buChar char="•"/>
            </a:pPr>
            <a:r>
              <a:rPr lang="sk-SK" dirty="0" err="1">
                <a:effectLst/>
              </a:rPr>
              <a:t>Problems</a:t>
            </a:r>
            <a:r>
              <a:rPr lang="sk-SK" dirty="0">
                <a:effectLst/>
              </a:rPr>
              <a:t> and </a:t>
            </a:r>
            <a:r>
              <a:rPr lang="sk-SK" dirty="0" err="1">
                <a:effectLst/>
              </a:rPr>
              <a:t>Perspectives</a:t>
            </a:r>
            <a:r>
              <a:rPr lang="sk-SK" dirty="0">
                <a:effectLst/>
              </a:rPr>
              <a:t> in Management - </a:t>
            </a:r>
            <a:r>
              <a:rPr lang="sk-SK" dirty="0" err="1">
                <a:effectLst/>
                <a:hlinkClick r:id="rId14"/>
              </a:rPr>
              <a:t>https</a:t>
            </a:r>
            <a:r>
              <a:rPr lang="sk-SK" dirty="0">
                <a:effectLst/>
                <a:hlinkClick r:id="rId14"/>
              </a:rPr>
              <a:t>://</a:t>
            </a:r>
            <a:r>
              <a:rPr lang="sk-SK" dirty="0" err="1">
                <a:effectLst/>
                <a:hlinkClick r:id="rId14"/>
              </a:rPr>
              <a:t>businessperspectives.org</a:t>
            </a:r>
            <a:r>
              <a:rPr lang="sk-SK" dirty="0">
                <a:effectLst/>
                <a:hlinkClick r:id="rId14"/>
              </a:rPr>
              <a:t>/</a:t>
            </a:r>
            <a:r>
              <a:rPr lang="sk-SK" dirty="0" err="1">
                <a:effectLst/>
                <a:hlinkClick r:id="rId14"/>
              </a:rPr>
              <a:t>journals</a:t>
            </a:r>
            <a:r>
              <a:rPr lang="sk-SK" dirty="0">
                <a:effectLst/>
                <a:hlinkClick r:id="rId14"/>
              </a:rPr>
              <a:t>/</a:t>
            </a:r>
            <a:r>
              <a:rPr lang="sk-SK" dirty="0" err="1">
                <a:effectLst/>
                <a:hlinkClick r:id="rId14"/>
              </a:rPr>
              <a:t>problems-and-perspectives-in-management#general-information</a:t>
            </a:r>
            <a:endParaRPr lang="sk-SK" dirty="0">
              <a:effectLst/>
            </a:endParaRPr>
          </a:p>
          <a:p>
            <a:pPr marL="285750" indent="-285750">
              <a:buFont typeface="Arial" panose="020B0604020202020204" pitchFamily="34" charset="0"/>
              <a:buChar char="•"/>
            </a:pPr>
            <a:r>
              <a:rPr lang="sk-SK" dirty="0" err="1">
                <a:effectLst/>
              </a:rPr>
              <a:t>Journal</a:t>
            </a:r>
            <a:r>
              <a:rPr lang="sk-SK" dirty="0">
                <a:effectLst/>
              </a:rPr>
              <a:t> of International </a:t>
            </a:r>
            <a:r>
              <a:rPr lang="sk-SK" dirty="0" err="1">
                <a:effectLst/>
              </a:rPr>
              <a:t>Studies</a:t>
            </a:r>
            <a:r>
              <a:rPr lang="sk-SK" dirty="0">
                <a:effectLst/>
              </a:rPr>
              <a:t> - </a:t>
            </a:r>
            <a:r>
              <a:rPr lang="sk-SK" dirty="0" err="1">
                <a:effectLst/>
                <a:hlinkClick r:id="rId15"/>
              </a:rPr>
              <a:t>https</a:t>
            </a:r>
            <a:r>
              <a:rPr lang="sk-SK" dirty="0">
                <a:effectLst/>
                <a:hlinkClick r:id="rId15"/>
              </a:rPr>
              <a:t>://</a:t>
            </a:r>
            <a:r>
              <a:rPr lang="sk-SK" dirty="0" err="1">
                <a:effectLst/>
                <a:hlinkClick r:id="rId15"/>
              </a:rPr>
              <a:t>www.jois.eu</a:t>
            </a:r>
            <a:r>
              <a:rPr lang="sk-SK" dirty="0">
                <a:effectLst/>
                <a:hlinkClick r:id="rId15"/>
              </a:rPr>
              <a:t>/</a:t>
            </a:r>
            <a:endParaRPr lang="sk-SK" dirty="0">
              <a:effectLst/>
            </a:endParaRPr>
          </a:p>
          <a:p>
            <a:pPr marL="285750" indent="-285750">
              <a:buFont typeface="Arial" panose="020B0604020202020204" pitchFamily="34" charset="0"/>
              <a:buChar char="•"/>
            </a:pPr>
            <a:r>
              <a:rPr lang="sk-SK" dirty="0" err="1">
                <a:effectLst/>
              </a:rPr>
              <a:t>Entrepreneurship</a:t>
            </a:r>
            <a:r>
              <a:rPr lang="sk-SK" dirty="0">
                <a:effectLst/>
              </a:rPr>
              <a:t> and </a:t>
            </a:r>
            <a:r>
              <a:rPr lang="sk-SK" dirty="0" err="1">
                <a:effectLst/>
              </a:rPr>
              <a:t>Sustainability</a:t>
            </a:r>
            <a:r>
              <a:rPr lang="sk-SK" dirty="0">
                <a:effectLst/>
              </a:rPr>
              <a:t> </a:t>
            </a:r>
            <a:r>
              <a:rPr lang="sk-SK" dirty="0" err="1">
                <a:effectLst/>
              </a:rPr>
              <a:t>Issues</a:t>
            </a:r>
            <a:r>
              <a:rPr lang="sk-SK" dirty="0">
                <a:effectLst/>
              </a:rPr>
              <a:t> - </a:t>
            </a:r>
            <a:r>
              <a:rPr lang="sk-SK" dirty="0" err="1">
                <a:effectLst/>
                <a:hlinkClick r:id="rId16"/>
              </a:rPr>
              <a:t>https</a:t>
            </a:r>
            <a:r>
              <a:rPr lang="sk-SK" dirty="0">
                <a:effectLst/>
                <a:hlinkClick r:id="rId16"/>
              </a:rPr>
              <a:t>://</a:t>
            </a:r>
            <a:r>
              <a:rPr lang="sk-SK" dirty="0" err="1">
                <a:effectLst/>
                <a:hlinkClick r:id="rId16"/>
              </a:rPr>
              <a:t>jssidoi.org</a:t>
            </a:r>
            <a:r>
              <a:rPr lang="sk-SK" dirty="0">
                <a:effectLst/>
                <a:hlinkClick r:id="rId16"/>
              </a:rPr>
              <a:t>/</a:t>
            </a:r>
            <a:r>
              <a:rPr lang="sk-SK" dirty="0" err="1">
                <a:effectLst/>
                <a:hlinkClick r:id="rId16"/>
              </a:rPr>
              <a:t>jesi</a:t>
            </a:r>
            <a:r>
              <a:rPr lang="sk-SK" dirty="0">
                <a:effectLst/>
                <a:hlinkClick r:id="rId16"/>
              </a:rPr>
              <a:t>/</a:t>
            </a:r>
            <a:endParaRPr lang="sk-SK" dirty="0">
              <a:effectLst/>
            </a:endParaRPr>
          </a:p>
        </p:txBody>
      </p:sp>
    </p:spTree>
    <p:extLst>
      <p:ext uri="{BB962C8B-B14F-4D97-AF65-F5344CB8AC3E}">
        <p14:creationId xmlns:p14="http://schemas.microsoft.com/office/powerpoint/2010/main" val="27405578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59</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pic>
        <p:nvPicPr>
          <p:cNvPr id="3" name="Obrázok 2">
            <a:extLst>
              <a:ext uri="{FF2B5EF4-FFF2-40B4-BE49-F238E27FC236}">
                <a16:creationId xmlns:a16="http://schemas.microsoft.com/office/drawing/2014/main" id="{D53E80E5-FC75-47D3-B23C-ABFB6236A8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768" y="1256957"/>
            <a:ext cx="10882032" cy="3717033"/>
          </a:xfrm>
          <a:prstGeom prst="rect">
            <a:avLst/>
          </a:prstGeom>
          <a:ln>
            <a:noFill/>
          </a:ln>
          <a:effectLst>
            <a:outerShdw blurRad="292100" dist="139700" dir="2700000" algn="tl" rotWithShape="0">
              <a:srgbClr val="333333">
                <a:alpha val="65000"/>
              </a:srgbClr>
            </a:outerShdw>
          </a:effectLst>
        </p:spPr>
      </p:pic>
      <p:pic>
        <p:nvPicPr>
          <p:cNvPr id="4" name="Obrázok 3">
            <a:extLst>
              <a:ext uri="{FF2B5EF4-FFF2-40B4-BE49-F238E27FC236}">
                <a16:creationId xmlns:a16="http://schemas.microsoft.com/office/drawing/2014/main" id="{46DCB8E4-A00D-4F10-B0EB-B7EC0681622E}"/>
              </a:ext>
            </a:extLst>
          </p:cNvPr>
          <p:cNvPicPr>
            <a:picLocks noChangeAspect="1"/>
          </p:cNvPicPr>
          <p:nvPr/>
        </p:nvPicPr>
        <p:blipFill>
          <a:blip r:embed="rId3"/>
          <a:stretch>
            <a:fillRect/>
          </a:stretch>
        </p:blipFill>
        <p:spPr>
          <a:xfrm>
            <a:off x="2008094" y="3551817"/>
            <a:ext cx="9345706" cy="2844345"/>
          </a:xfrm>
          <a:prstGeom prst="rect">
            <a:avLst/>
          </a:prstGeom>
          <a:ln>
            <a:noFill/>
          </a:ln>
          <a:effectLst>
            <a:outerShdw blurRad="292100" dist="139700" dir="2700000" algn="tl" rotWithShape="0">
              <a:srgbClr val="333333">
                <a:alpha val="65000"/>
              </a:srgbClr>
            </a:outerShdw>
          </a:effectLst>
        </p:spPr>
      </p:pic>
      <p:sp>
        <p:nvSpPr>
          <p:cNvPr id="5" name="Obdĺžnik: zaoblené rohy 4">
            <a:extLst>
              <a:ext uri="{FF2B5EF4-FFF2-40B4-BE49-F238E27FC236}">
                <a16:creationId xmlns:a16="http://schemas.microsoft.com/office/drawing/2014/main" id="{E946748C-B5B8-47F1-AE88-DEE0F9DD6068}"/>
              </a:ext>
            </a:extLst>
          </p:cNvPr>
          <p:cNvSpPr/>
          <p:nvPr/>
        </p:nvSpPr>
        <p:spPr>
          <a:xfrm>
            <a:off x="5665694" y="2420471"/>
            <a:ext cx="932330" cy="349623"/>
          </a:xfrm>
          <a:prstGeom prst="roundRect">
            <a:avLst>
              <a:gd name="adj" fmla="val 3718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2" name="Rovná spojovacia šípka 11">
            <a:extLst>
              <a:ext uri="{FF2B5EF4-FFF2-40B4-BE49-F238E27FC236}">
                <a16:creationId xmlns:a16="http://schemas.microsoft.com/office/drawing/2014/main" id="{6670AAD2-74CF-4C9F-AC2F-C494C235CF58}"/>
              </a:ext>
            </a:extLst>
          </p:cNvPr>
          <p:cNvCxnSpPr>
            <a:stCxn id="5" idx="2"/>
          </p:cNvCxnSpPr>
          <p:nvPr/>
        </p:nvCxnSpPr>
        <p:spPr>
          <a:xfrm>
            <a:off x="6131859" y="2770094"/>
            <a:ext cx="161365" cy="9861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Obrázok 13">
            <a:extLst>
              <a:ext uri="{FF2B5EF4-FFF2-40B4-BE49-F238E27FC236}">
                <a16:creationId xmlns:a16="http://schemas.microsoft.com/office/drawing/2014/main" id="{DC21BEE3-AFDC-4B4F-8DEB-57DD3CC21C74}"/>
              </a:ext>
            </a:extLst>
          </p:cNvPr>
          <p:cNvPicPr>
            <a:picLocks noChangeAspect="1"/>
          </p:cNvPicPr>
          <p:nvPr/>
        </p:nvPicPr>
        <p:blipFill>
          <a:blip r:embed="rId4"/>
          <a:stretch>
            <a:fillRect/>
          </a:stretch>
        </p:blipFill>
        <p:spPr>
          <a:xfrm>
            <a:off x="395288" y="4105835"/>
            <a:ext cx="6829425" cy="2667000"/>
          </a:xfrm>
          <a:prstGeom prst="rect">
            <a:avLst/>
          </a:prstGeom>
        </p:spPr>
      </p:pic>
      <p:sp>
        <p:nvSpPr>
          <p:cNvPr id="15" name="BlokTextu 14">
            <a:extLst>
              <a:ext uri="{FF2B5EF4-FFF2-40B4-BE49-F238E27FC236}">
                <a16:creationId xmlns:a16="http://schemas.microsoft.com/office/drawing/2014/main" id="{BC90C08D-FFCC-4D4A-9C99-F9AA496A52E3}"/>
              </a:ext>
            </a:extLst>
          </p:cNvPr>
          <p:cNvSpPr txBox="1"/>
          <p:nvPr/>
        </p:nvSpPr>
        <p:spPr>
          <a:xfrm>
            <a:off x="1532964" y="1038111"/>
            <a:ext cx="5414431" cy="707886"/>
          </a:xfrm>
          <a:prstGeom prst="rect">
            <a:avLst/>
          </a:prstGeom>
          <a:noFill/>
        </p:spPr>
        <p:txBody>
          <a:bodyPr wrap="none" rtlCol="0">
            <a:spAutoFit/>
          </a:bodyPr>
          <a:lstStyle/>
          <a:p>
            <a:r>
              <a:rPr lang="sk-SK" sz="4000" b="1" dirty="0" err="1"/>
              <a:t>https</a:t>
            </a:r>
            <a:r>
              <a:rPr lang="sk-SK" sz="4000" b="1" dirty="0"/>
              <a:t>://</a:t>
            </a:r>
            <a:r>
              <a:rPr lang="sk-SK" sz="4000" b="1" dirty="0" err="1"/>
              <a:t>www.cvtisr.sk</a:t>
            </a:r>
            <a:r>
              <a:rPr lang="sk-SK" sz="4000" b="1" dirty="0"/>
              <a:t>/</a:t>
            </a:r>
          </a:p>
        </p:txBody>
      </p:sp>
      <p:sp>
        <p:nvSpPr>
          <p:cNvPr id="16" name="BlokTextu 15">
            <a:extLst>
              <a:ext uri="{FF2B5EF4-FFF2-40B4-BE49-F238E27FC236}">
                <a16:creationId xmlns:a16="http://schemas.microsoft.com/office/drawing/2014/main" id="{F31B345A-1A85-489F-A0BF-D784024EC705}"/>
              </a:ext>
            </a:extLst>
          </p:cNvPr>
          <p:cNvSpPr txBox="1"/>
          <p:nvPr/>
        </p:nvSpPr>
        <p:spPr>
          <a:xfrm>
            <a:off x="7038195" y="3526674"/>
            <a:ext cx="4315605" cy="523220"/>
          </a:xfrm>
          <a:prstGeom prst="rect">
            <a:avLst/>
          </a:prstGeom>
          <a:noFill/>
        </p:spPr>
        <p:txBody>
          <a:bodyPr wrap="none" rtlCol="0">
            <a:spAutoFit/>
          </a:bodyPr>
          <a:lstStyle/>
          <a:p>
            <a:r>
              <a:rPr lang="sk-SK" sz="2800" b="1" dirty="0"/>
              <a:t>http://</a:t>
            </a:r>
            <a:r>
              <a:rPr lang="sk-SK" sz="2800" b="1" dirty="0" err="1"/>
              <a:t>hanproxy.cvtisr.sk</a:t>
            </a:r>
            <a:endParaRPr lang="sk-SK" sz="2800" b="1" dirty="0"/>
          </a:p>
        </p:txBody>
      </p:sp>
    </p:spTree>
    <p:extLst>
      <p:ext uri="{BB962C8B-B14F-4D97-AF65-F5344CB8AC3E}">
        <p14:creationId xmlns:p14="http://schemas.microsoft.com/office/powerpoint/2010/main" val="30410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6</a:t>
            </a:fld>
            <a:endParaRPr lang="sk-SK"/>
          </a:p>
        </p:txBody>
      </p:sp>
      <p:sp>
        <p:nvSpPr>
          <p:cNvPr id="6" name="BlokTextu 5">
            <a:extLst>
              <a:ext uri="{FF2B5EF4-FFF2-40B4-BE49-F238E27FC236}">
                <a16:creationId xmlns:a16="http://schemas.microsoft.com/office/drawing/2014/main" id="{09725461-A898-47B6-9DF7-9A8035F4CA63}"/>
              </a:ext>
            </a:extLst>
          </p:cNvPr>
          <p:cNvSpPr txBox="1"/>
          <p:nvPr/>
        </p:nvSpPr>
        <p:spPr>
          <a:xfrm>
            <a:off x="533400" y="475871"/>
            <a:ext cx="10134600" cy="1200329"/>
          </a:xfrm>
          <a:prstGeom prst="rect">
            <a:avLst/>
          </a:prstGeom>
          <a:noFill/>
        </p:spPr>
        <p:txBody>
          <a:bodyPr wrap="square" rtlCol="0">
            <a:spAutoFit/>
          </a:bodyPr>
          <a:lstStyle/>
          <a:p>
            <a:pPr algn="ctr"/>
            <a:r>
              <a:rPr lang="sk-SK" sz="3600" b="1" dirty="0">
                <a:latin typeface="+mj-lt"/>
              </a:rPr>
              <a:t>Hodnotenie v súlade so Študijným </a:t>
            </a:r>
          </a:p>
          <a:p>
            <a:pPr algn="ctr"/>
            <a:r>
              <a:rPr lang="sk-SK" sz="3600" b="1" dirty="0">
                <a:latin typeface="+mj-lt"/>
              </a:rPr>
              <a:t>poriadkom VŠEMvs čl. 9, bod 5:</a:t>
            </a:r>
          </a:p>
        </p:txBody>
      </p:sp>
      <p:sp>
        <p:nvSpPr>
          <p:cNvPr id="7" name="Obdĺžnik 6">
            <a:extLst>
              <a:ext uri="{FF2B5EF4-FFF2-40B4-BE49-F238E27FC236}">
                <a16:creationId xmlns:a16="http://schemas.microsoft.com/office/drawing/2014/main" id="{C99882A7-9F40-42AC-9E11-DE505C859E00}"/>
              </a:ext>
            </a:extLst>
          </p:cNvPr>
          <p:cNvSpPr/>
          <p:nvPr/>
        </p:nvSpPr>
        <p:spPr>
          <a:xfrm>
            <a:off x="1621735" y="2225287"/>
            <a:ext cx="8948530" cy="3785652"/>
          </a:xfrm>
          <a:prstGeom prst="rect">
            <a:avLst/>
          </a:prstGeom>
        </p:spPr>
        <p:txBody>
          <a:bodyPr wrap="square">
            <a:spAutoFit/>
          </a:bodyPr>
          <a:lstStyle/>
          <a:p>
            <a:r>
              <a:rPr lang="sk-SK" sz="4000" dirty="0">
                <a:solidFill>
                  <a:srgbClr val="006600"/>
                </a:solidFill>
                <a:latin typeface="+mj-lt"/>
              </a:rPr>
              <a:t>A - výborne 			90-100 % bodov, </a:t>
            </a:r>
          </a:p>
          <a:p>
            <a:r>
              <a:rPr lang="pl-PL" sz="4000" dirty="0">
                <a:solidFill>
                  <a:srgbClr val="006600"/>
                </a:solidFill>
                <a:latin typeface="+mj-lt"/>
              </a:rPr>
              <a:t>B - veľmi dobre 		80-89 % bodov, </a:t>
            </a:r>
          </a:p>
          <a:p>
            <a:r>
              <a:rPr lang="sk-SK" sz="4000" dirty="0">
                <a:solidFill>
                  <a:srgbClr val="006600"/>
                </a:solidFill>
                <a:latin typeface="+mj-lt"/>
              </a:rPr>
              <a:t>C - dobre 			70-79 % bodov, </a:t>
            </a:r>
          </a:p>
          <a:p>
            <a:r>
              <a:rPr lang="sk-SK" sz="4000" dirty="0">
                <a:solidFill>
                  <a:srgbClr val="006600"/>
                </a:solidFill>
                <a:latin typeface="+mj-lt"/>
              </a:rPr>
              <a:t>D - uspokojivo 		60-69 % bodov, </a:t>
            </a:r>
          </a:p>
          <a:p>
            <a:r>
              <a:rPr lang="sk-SK" sz="4000" dirty="0">
                <a:solidFill>
                  <a:srgbClr val="006600"/>
                </a:solidFill>
                <a:latin typeface="+mj-lt"/>
              </a:rPr>
              <a:t>E - dostatočne 		50-59 % bodov, </a:t>
            </a:r>
          </a:p>
          <a:p>
            <a:r>
              <a:rPr lang="sk-SK" sz="4000" dirty="0">
                <a:solidFill>
                  <a:srgbClr val="FF0000"/>
                </a:solidFill>
                <a:latin typeface="+mj-lt"/>
              </a:rPr>
              <a:t>FX - nedostatočne 	0-49 % bodov. </a:t>
            </a:r>
          </a:p>
        </p:txBody>
      </p:sp>
    </p:spTree>
    <p:extLst>
      <p:ext uri="{BB962C8B-B14F-4D97-AF65-F5344CB8AC3E}">
        <p14:creationId xmlns:p14="http://schemas.microsoft.com/office/powerpoint/2010/main" val="18983957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60</a:t>
            </a:fld>
            <a:endParaRPr lang="sk-SK"/>
          </a:p>
        </p:txBody>
      </p:sp>
      <p:sp>
        <p:nvSpPr>
          <p:cNvPr id="7" name="BlokTextu 6">
            <a:extLst>
              <a:ext uri="{FF2B5EF4-FFF2-40B4-BE49-F238E27FC236}">
                <a16:creationId xmlns:a16="http://schemas.microsoft.com/office/drawing/2014/main" id="{D8220162-B71F-4839-A89C-7CDE798B2578}"/>
              </a:ext>
            </a:extLst>
          </p:cNvPr>
          <p:cNvSpPr txBox="1"/>
          <p:nvPr/>
        </p:nvSpPr>
        <p:spPr>
          <a:xfrm>
            <a:off x="0" y="304800"/>
            <a:ext cx="11071412" cy="830997"/>
          </a:xfrm>
          <a:prstGeom prst="rect">
            <a:avLst/>
          </a:prstGeom>
          <a:solidFill>
            <a:srgbClr val="088022"/>
          </a:solidFill>
        </p:spPr>
        <p:txBody>
          <a:bodyPr wrap="square" rtlCol="0">
            <a:spAutoFit/>
          </a:bodyPr>
          <a:lstStyle/>
          <a:p>
            <a:r>
              <a:rPr lang="sk-SK" sz="4800" dirty="0">
                <a:solidFill>
                  <a:schemeClr val="bg1"/>
                </a:solidFill>
              </a:rPr>
              <a:t>Zdroje pre bibliografický prieskum:</a:t>
            </a:r>
          </a:p>
        </p:txBody>
      </p:sp>
      <p:pic>
        <p:nvPicPr>
          <p:cNvPr id="3" name="Obrázok 2">
            <a:extLst>
              <a:ext uri="{FF2B5EF4-FFF2-40B4-BE49-F238E27FC236}">
                <a16:creationId xmlns:a16="http://schemas.microsoft.com/office/drawing/2014/main" id="{51107BE8-8943-4088-BD07-9FE45152B84F}"/>
              </a:ext>
            </a:extLst>
          </p:cNvPr>
          <p:cNvPicPr>
            <a:picLocks noChangeAspect="1"/>
          </p:cNvPicPr>
          <p:nvPr/>
        </p:nvPicPr>
        <p:blipFill>
          <a:blip r:embed="rId2"/>
          <a:stretch>
            <a:fillRect/>
          </a:stretch>
        </p:blipFill>
        <p:spPr>
          <a:xfrm>
            <a:off x="430307" y="1256960"/>
            <a:ext cx="8713694" cy="4824868"/>
          </a:xfrm>
          <a:prstGeom prst="rect">
            <a:avLst/>
          </a:prstGeom>
          <a:ln>
            <a:noFill/>
          </a:ln>
          <a:effectLst>
            <a:outerShdw blurRad="292100" dist="139700" dir="2700000" algn="tl" rotWithShape="0">
              <a:srgbClr val="333333">
                <a:alpha val="65000"/>
              </a:srgbClr>
            </a:outerShdw>
          </a:effectLst>
        </p:spPr>
      </p:pic>
      <p:sp>
        <p:nvSpPr>
          <p:cNvPr id="11" name="BlokTextu 10">
            <a:extLst>
              <a:ext uri="{FF2B5EF4-FFF2-40B4-BE49-F238E27FC236}">
                <a16:creationId xmlns:a16="http://schemas.microsoft.com/office/drawing/2014/main" id="{0938223C-F389-494B-A861-861ED3E47C58}"/>
              </a:ext>
            </a:extLst>
          </p:cNvPr>
          <p:cNvSpPr txBox="1"/>
          <p:nvPr/>
        </p:nvSpPr>
        <p:spPr>
          <a:xfrm>
            <a:off x="3390900" y="1256960"/>
            <a:ext cx="8713694" cy="923330"/>
          </a:xfrm>
          <a:prstGeom prst="rect">
            <a:avLst/>
          </a:prstGeom>
          <a:noFill/>
        </p:spPr>
        <p:txBody>
          <a:bodyPr wrap="square">
            <a:spAutoFit/>
          </a:bodyPr>
          <a:lstStyle/>
          <a:p>
            <a:r>
              <a:rPr lang="sk-SK" sz="5400" b="1" dirty="0">
                <a:solidFill>
                  <a:srgbClr val="088022"/>
                </a:solidFill>
                <a:effectLst>
                  <a:outerShdw blurRad="38100" dist="38100" dir="2700000" algn="tl">
                    <a:srgbClr val="000000">
                      <a:alpha val="43137"/>
                    </a:srgbClr>
                  </a:outerShdw>
                </a:effectLst>
              </a:rPr>
              <a:t>http://</a:t>
            </a:r>
            <a:r>
              <a:rPr lang="sk-SK" sz="5400" b="1" dirty="0" err="1">
                <a:solidFill>
                  <a:srgbClr val="088022"/>
                </a:solidFill>
                <a:effectLst>
                  <a:outerShdw blurRad="38100" dist="38100" dir="2700000" algn="tl">
                    <a:srgbClr val="000000">
                      <a:alpha val="43137"/>
                    </a:srgbClr>
                  </a:outerShdw>
                </a:effectLst>
              </a:rPr>
              <a:t>katalog.vsemba.sk</a:t>
            </a:r>
            <a:endParaRPr lang="sk-SK" sz="5400" b="1" dirty="0">
              <a:solidFill>
                <a:srgbClr val="088022"/>
              </a:solidFill>
              <a:effectLst>
                <a:outerShdw blurRad="38100" dist="38100" dir="2700000" algn="tl">
                  <a:srgbClr val="000000">
                    <a:alpha val="43137"/>
                  </a:srgbClr>
                </a:outerShdw>
              </a:effectLst>
            </a:endParaRPr>
          </a:p>
        </p:txBody>
      </p:sp>
      <p:cxnSp>
        <p:nvCxnSpPr>
          <p:cNvPr id="12" name="Rovná spojovacia šípka 11">
            <a:extLst>
              <a:ext uri="{FF2B5EF4-FFF2-40B4-BE49-F238E27FC236}">
                <a16:creationId xmlns:a16="http://schemas.microsoft.com/office/drawing/2014/main" id="{EABB65AF-9EA6-4C98-B4D7-B8E81D2D013D}"/>
              </a:ext>
            </a:extLst>
          </p:cNvPr>
          <p:cNvCxnSpPr>
            <a:cxnSpLocks/>
          </p:cNvCxnSpPr>
          <p:nvPr/>
        </p:nvCxnSpPr>
        <p:spPr>
          <a:xfrm flipH="1">
            <a:off x="2796988" y="2850775"/>
            <a:ext cx="111162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ovná spojovacia šípka 13">
            <a:extLst>
              <a:ext uri="{FF2B5EF4-FFF2-40B4-BE49-F238E27FC236}">
                <a16:creationId xmlns:a16="http://schemas.microsoft.com/office/drawing/2014/main" id="{E4F4D896-C954-4167-91F6-947497AAB504}"/>
              </a:ext>
            </a:extLst>
          </p:cNvPr>
          <p:cNvCxnSpPr>
            <a:cxnSpLocks/>
          </p:cNvCxnSpPr>
          <p:nvPr/>
        </p:nvCxnSpPr>
        <p:spPr>
          <a:xfrm>
            <a:off x="62753" y="2841809"/>
            <a:ext cx="5040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335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61</a:t>
            </a:fld>
            <a:endParaRPr lang="sk-SK"/>
          </a:p>
        </p:txBody>
      </p:sp>
      <p:pic>
        <p:nvPicPr>
          <p:cNvPr id="3" name="Obrázok 2">
            <a:extLst>
              <a:ext uri="{FF2B5EF4-FFF2-40B4-BE49-F238E27FC236}">
                <a16:creationId xmlns:a16="http://schemas.microsoft.com/office/drawing/2014/main" id="{DEA56DE6-8779-4EC4-B233-6CDD9AB6B4CD}"/>
              </a:ext>
            </a:extLst>
          </p:cNvPr>
          <p:cNvPicPr>
            <a:picLocks noChangeAspect="1"/>
          </p:cNvPicPr>
          <p:nvPr/>
        </p:nvPicPr>
        <p:blipFill>
          <a:blip r:embed="rId2"/>
          <a:stretch>
            <a:fillRect/>
          </a:stretch>
        </p:blipFill>
        <p:spPr>
          <a:xfrm>
            <a:off x="347102" y="136525"/>
            <a:ext cx="10429387" cy="5968440"/>
          </a:xfrm>
          <a:prstGeom prst="rect">
            <a:avLst/>
          </a:prstGeom>
          <a:ln>
            <a:noFill/>
          </a:ln>
          <a:effectLst>
            <a:outerShdw blurRad="292100" dist="139700" dir="2700000" algn="tl" rotWithShape="0">
              <a:srgbClr val="333333">
                <a:alpha val="65000"/>
              </a:srgbClr>
            </a:outerShdw>
          </a:effectLst>
        </p:spPr>
      </p:pic>
      <p:sp>
        <p:nvSpPr>
          <p:cNvPr id="4" name="Ovál 3">
            <a:extLst>
              <a:ext uri="{FF2B5EF4-FFF2-40B4-BE49-F238E27FC236}">
                <a16:creationId xmlns:a16="http://schemas.microsoft.com/office/drawing/2014/main" id="{9802309D-E8C3-461D-8A78-4235F1719D26}"/>
              </a:ext>
            </a:extLst>
          </p:cNvPr>
          <p:cNvSpPr/>
          <p:nvPr/>
        </p:nvSpPr>
        <p:spPr>
          <a:xfrm>
            <a:off x="9242612" y="1828800"/>
            <a:ext cx="1676400" cy="5647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7" name="Obrázok 6">
            <a:extLst>
              <a:ext uri="{FF2B5EF4-FFF2-40B4-BE49-F238E27FC236}">
                <a16:creationId xmlns:a16="http://schemas.microsoft.com/office/drawing/2014/main" id="{39116BD8-88CB-40F2-AC2A-60904902A63F}"/>
              </a:ext>
            </a:extLst>
          </p:cNvPr>
          <p:cNvPicPr>
            <a:picLocks noChangeAspect="1"/>
          </p:cNvPicPr>
          <p:nvPr/>
        </p:nvPicPr>
        <p:blipFill>
          <a:blip r:embed="rId3"/>
          <a:stretch>
            <a:fillRect/>
          </a:stretch>
        </p:blipFill>
        <p:spPr>
          <a:xfrm>
            <a:off x="8716496" y="3540500"/>
            <a:ext cx="2952750" cy="1847850"/>
          </a:xfrm>
          <a:prstGeom prst="rect">
            <a:avLst/>
          </a:prstGeom>
        </p:spPr>
      </p:pic>
      <p:sp>
        <p:nvSpPr>
          <p:cNvPr id="10" name="Ovál 9">
            <a:extLst>
              <a:ext uri="{FF2B5EF4-FFF2-40B4-BE49-F238E27FC236}">
                <a16:creationId xmlns:a16="http://schemas.microsoft.com/office/drawing/2014/main" id="{8427D269-5D50-45B9-A8DA-E049C72634A0}"/>
              </a:ext>
            </a:extLst>
          </p:cNvPr>
          <p:cNvSpPr/>
          <p:nvPr/>
        </p:nvSpPr>
        <p:spPr>
          <a:xfrm>
            <a:off x="8798858" y="4085851"/>
            <a:ext cx="1183342" cy="40994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2" name="Rovná spojovacia šípka 11">
            <a:extLst>
              <a:ext uri="{FF2B5EF4-FFF2-40B4-BE49-F238E27FC236}">
                <a16:creationId xmlns:a16="http://schemas.microsoft.com/office/drawing/2014/main" id="{1C672FD6-014A-40BC-BEE1-54C8F19FC2F5}"/>
              </a:ext>
            </a:extLst>
          </p:cNvPr>
          <p:cNvCxnSpPr>
            <a:stCxn id="4" idx="4"/>
          </p:cNvCxnSpPr>
          <p:nvPr/>
        </p:nvCxnSpPr>
        <p:spPr>
          <a:xfrm>
            <a:off x="10080812" y="2393576"/>
            <a:ext cx="175268" cy="16136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BlokTextu 12">
            <a:extLst>
              <a:ext uri="{FF2B5EF4-FFF2-40B4-BE49-F238E27FC236}">
                <a16:creationId xmlns:a16="http://schemas.microsoft.com/office/drawing/2014/main" id="{D05F5EF6-CE6C-43C9-A3C5-23CE83440B5A}"/>
              </a:ext>
            </a:extLst>
          </p:cNvPr>
          <p:cNvSpPr txBox="1"/>
          <p:nvPr/>
        </p:nvSpPr>
        <p:spPr>
          <a:xfrm>
            <a:off x="3319180" y="2286000"/>
            <a:ext cx="1287532" cy="369332"/>
          </a:xfrm>
          <a:prstGeom prst="rect">
            <a:avLst/>
          </a:prstGeom>
          <a:noFill/>
        </p:spPr>
        <p:txBody>
          <a:bodyPr wrap="none" rtlCol="0">
            <a:spAutoFit/>
          </a:bodyPr>
          <a:lstStyle/>
          <a:p>
            <a:r>
              <a:rPr lang="sk-SK" b="1" dirty="0"/>
              <a:t>marketing</a:t>
            </a:r>
          </a:p>
        </p:txBody>
      </p:sp>
    </p:spTree>
    <p:extLst>
      <p:ext uri="{BB962C8B-B14F-4D97-AF65-F5344CB8AC3E}">
        <p14:creationId xmlns:p14="http://schemas.microsoft.com/office/powerpoint/2010/main" val="154816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62</a:t>
            </a:fld>
            <a:endParaRPr lang="sk-SK"/>
          </a:p>
        </p:txBody>
      </p:sp>
      <p:pic>
        <p:nvPicPr>
          <p:cNvPr id="4" name="Obrázok 3">
            <a:extLst>
              <a:ext uri="{FF2B5EF4-FFF2-40B4-BE49-F238E27FC236}">
                <a16:creationId xmlns:a16="http://schemas.microsoft.com/office/drawing/2014/main" id="{9BC32F7A-1EFD-467D-AA1F-5D6F84BDE86C}"/>
              </a:ext>
            </a:extLst>
          </p:cNvPr>
          <p:cNvPicPr>
            <a:picLocks noChangeAspect="1"/>
          </p:cNvPicPr>
          <p:nvPr/>
        </p:nvPicPr>
        <p:blipFill>
          <a:blip r:embed="rId2"/>
          <a:stretch>
            <a:fillRect/>
          </a:stretch>
        </p:blipFill>
        <p:spPr>
          <a:xfrm>
            <a:off x="1132915" y="221877"/>
            <a:ext cx="9409579" cy="5876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17785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63</a:t>
            </a:fld>
            <a:endParaRPr lang="sk-SK"/>
          </a:p>
        </p:txBody>
      </p:sp>
      <p:pic>
        <p:nvPicPr>
          <p:cNvPr id="5" name="Obrázok 4">
            <a:extLst>
              <a:ext uri="{FF2B5EF4-FFF2-40B4-BE49-F238E27FC236}">
                <a16:creationId xmlns:a16="http://schemas.microsoft.com/office/drawing/2014/main" id="{DED0FFD7-36FB-42EA-8D1B-908915CE76BE}"/>
              </a:ext>
            </a:extLst>
          </p:cNvPr>
          <p:cNvPicPr>
            <a:picLocks noChangeAspect="1"/>
          </p:cNvPicPr>
          <p:nvPr/>
        </p:nvPicPr>
        <p:blipFill>
          <a:blip r:embed="rId2"/>
          <a:stretch>
            <a:fillRect/>
          </a:stretch>
        </p:blipFill>
        <p:spPr>
          <a:xfrm>
            <a:off x="98612" y="67667"/>
            <a:ext cx="11994776" cy="6095560"/>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D60DE5EA-416F-4FEF-9807-8A76A2E6EAC8}"/>
              </a:ext>
            </a:extLst>
          </p:cNvPr>
          <p:cNvPicPr>
            <a:picLocks noChangeAspect="1"/>
          </p:cNvPicPr>
          <p:nvPr/>
        </p:nvPicPr>
        <p:blipFill>
          <a:blip r:embed="rId3"/>
          <a:stretch>
            <a:fillRect/>
          </a:stretch>
        </p:blipFill>
        <p:spPr>
          <a:xfrm>
            <a:off x="5145741" y="4345298"/>
            <a:ext cx="6015317" cy="2584979"/>
          </a:xfrm>
          <a:prstGeom prst="rect">
            <a:avLst/>
          </a:prstGeom>
          <a:ln>
            <a:noFill/>
          </a:ln>
          <a:effectLst>
            <a:outerShdw blurRad="292100" dist="139700" dir="2700000" algn="tl" rotWithShape="0">
              <a:srgbClr val="333333">
                <a:alpha val="65000"/>
              </a:srgbClr>
            </a:outerShdw>
          </a:effectLst>
        </p:spPr>
      </p:pic>
      <p:cxnSp>
        <p:nvCxnSpPr>
          <p:cNvPr id="12" name="Rovná spojovacia šípka 11">
            <a:extLst>
              <a:ext uri="{FF2B5EF4-FFF2-40B4-BE49-F238E27FC236}">
                <a16:creationId xmlns:a16="http://schemas.microsoft.com/office/drawing/2014/main" id="{17856CAC-6CE7-4E7B-BFE1-C6EDA0C01A48}"/>
              </a:ext>
            </a:extLst>
          </p:cNvPr>
          <p:cNvCxnSpPr>
            <a:cxnSpLocks/>
          </p:cNvCxnSpPr>
          <p:nvPr/>
        </p:nvCxnSpPr>
        <p:spPr>
          <a:xfrm>
            <a:off x="7270376" y="4087906"/>
            <a:ext cx="0" cy="927270"/>
          </a:xfrm>
          <a:prstGeom prst="straightConnector1">
            <a:avLst/>
          </a:prstGeom>
          <a:ln w="7620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2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64</a:t>
            </a:fld>
            <a:endParaRPr lang="sk-SK"/>
          </a:p>
        </p:txBody>
      </p:sp>
      <p:pic>
        <p:nvPicPr>
          <p:cNvPr id="3" name="Obrázok 2">
            <a:extLst>
              <a:ext uri="{FF2B5EF4-FFF2-40B4-BE49-F238E27FC236}">
                <a16:creationId xmlns:a16="http://schemas.microsoft.com/office/drawing/2014/main" id="{CDA0033D-30F5-4527-B9FB-58F63F61B324}"/>
              </a:ext>
            </a:extLst>
          </p:cNvPr>
          <p:cNvPicPr>
            <a:picLocks noChangeAspect="1"/>
          </p:cNvPicPr>
          <p:nvPr/>
        </p:nvPicPr>
        <p:blipFill>
          <a:blip r:embed="rId2"/>
          <a:stretch>
            <a:fillRect/>
          </a:stretch>
        </p:blipFill>
        <p:spPr>
          <a:xfrm>
            <a:off x="178735" y="226172"/>
            <a:ext cx="10661018" cy="5860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590454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65</a:t>
            </a:fld>
            <a:endParaRPr lang="sk-SK"/>
          </a:p>
        </p:txBody>
      </p:sp>
      <p:pic>
        <p:nvPicPr>
          <p:cNvPr id="3" name="Obrázok 2">
            <a:extLst>
              <a:ext uri="{FF2B5EF4-FFF2-40B4-BE49-F238E27FC236}">
                <a16:creationId xmlns:a16="http://schemas.microsoft.com/office/drawing/2014/main" id="{1C74342E-A110-4AE0-AEB0-AEAF5A49A735}"/>
              </a:ext>
            </a:extLst>
          </p:cNvPr>
          <p:cNvPicPr>
            <a:picLocks noChangeAspect="1"/>
          </p:cNvPicPr>
          <p:nvPr/>
        </p:nvPicPr>
        <p:blipFill>
          <a:blip r:embed="rId2"/>
          <a:stretch>
            <a:fillRect/>
          </a:stretch>
        </p:blipFill>
        <p:spPr>
          <a:xfrm>
            <a:off x="169209" y="268942"/>
            <a:ext cx="10742798" cy="5544670"/>
          </a:xfrm>
          <a:prstGeom prst="rect">
            <a:avLst/>
          </a:prstGeom>
          <a:ln>
            <a:noFill/>
          </a:ln>
          <a:effectLst>
            <a:outerShdw blurRad="292100" dist="139700" dir="2700000" algn="tl" rotWithShape="0">
              <a:srgbClr val="333333">
                <a:alpha val="65000"/>
              </a:srgbClr>
            </a:outerShdw>
          </a:effectLst>
        </p:spPr>
      </p:pic>
      <p:pic>
        <p:nvPicPr>
          <p:cNvPr id="5" name="Obrázok 4">
            <a:extLst>
              <a:ext uri="{FF2B5EF4-FFF2-40B4-BE49-F238E27FC236}">
                <a16:creationId xmlns:a16="http://schemas.microsoft.com/office/drawing/2014/main" id="{F41B76F2-E0FC-40AD-AA16-5355D429AAC0}"/>
              </a:ext>
            </a:extLst>
          </p:cNvPr>
          <p:cNvPicPr>
            <a:picLocks noChangeAspect="1"/>
          </p:cNvPicPr>
          <p:nvPr/>
        </p:nvPicPr>
        <p:blipFill>
          <a:blip r:embed="rId3"/>
          <a:stretch>
            <a:fillRect/>
          </a:stretch>
        </p:blipFill>
        <p:spPr>
          <a:xfrm>
            <a:off x="940174" y="2008374"/>
            <a:ext cx="10742798" cy="4808854"/>
          </a:xfrm>
          <a:prstGeom prst="rect">
            <a:avLst/>
          </a:prstGeom>
          <a:ln>
            <a:noFill/>
          </a:ln>
          <a:effectLst>
            <a:outerShdw blurRad="292100" dist="139700" dir="2700000" algn="tl" rotWithShape="0">
              <a:srgbClr val="333333">
                <a:alpha val="65000"/>
              </a:srgbClr>
            </a:outerShdw>
          </a:effectLst>
        </p:spPr>
      </p:pic>
      <p:sp>
        <p:nvSpPr>
          <p:cNvPr id="7" name="Obdĺžnik: zaoblené rohy 6">
            <a:extLst>
              <a:ext uri="{FF2B5EF4-FFF2-40B4-BE49-F238E27FC236}">
                <a16:creationId xmlns:a16="http://schemas.microsoft.com/office/drawing/2014/main" id="{317ED633-EA94-43AD-ADAB-976639A70C69}"/>
              </a:ext>
            </a:extLst>
          </p:cNvPr>
          <p:cNvSpPr/>
          <p:nvPr/>
        </p:nvSpPr>
        <p:spPr>
          <a:xfrm>
            <a:off x="5643702" y="6172573"/>
            <a:ext cx="1335741" cy="416485"/>
          </a:xfrm>
          <a:prstGeom prst="roundRect">
            <a:avLst>
              <a:gd name="adj" fmla="val 50000"/>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08363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jekt pre dátum 4">
            <a:extLst>
              <a:ext uri="{FF2B5EF4-FFF2-40B4-BE49-F238E27FC236}">
                <a16:creationId xmlns:a16="http://schemas.microsoft.com/office/drawing/2014/main" id="{961A01B7-E551-4F77-AA77-8D81186A6206}"/>
              </a:ext>
            </a:extLst>
          </p:cNvPr>
          <p:cNvSpPr>
            <a:spLocks noGrp="1"/>
          </p:cNvSpPr>
          <p:nvPr>
            <p:ph type="dt" sz="half" idx="10"/>
          </p:nvPr>
        </p:nvSpPr>
        <p:spPr/>
        <p:txBody>
          <a:bodyPr/>
          <a:lstStyle/>
          <a:p>
            <a:r>
              <a:rPr lang="sk-SK"/>
              <a:t>2022/2023</a:t>
            </a:r>
          </a:p>
        </p:txBody>
      </p:sp>
      <p:sp>
        <p:nvSpPr>
          <p:cNvPr id="6" name="Zástupný objekt pre pätu 5">
            <a:extLst>
              <a:ext uri="{FF2B5EF4-FFF2-40B4-BE49-F238E27FC236}">
                <a16:creationId xmlns:a16="http://schemas.microsoft.com/office/drawing/2014/main" id="{0D46617C-7F23-46B1-BA2E-805306FECE1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číslo snímky 6">
            <a:extLst>
              <a:ext uri="{FF2B5EF4-FFF2-40B4-BE49-F238E27FC236}">
                <a16:creationId xmlns:a16="http://schemas.microsoft.com/office/drawing/2014/main" id="{85D406C3-EE65-485E-A0DB-FB69E2870FDD}"/>
              </a:ext>
            </a:extLst>
          </p:cNvPr>
          <p:cNvSpPr>
            <a:spLocks noGrp="1"/>
          </p:cNvSpPr>
          <p:nvPr>
            <p:ph type="sldNum" sz="quarter" idx="12"/>
          </p:nvPr>
        </p:nvSpPr>
        <p:spPr/>
        <p:txBody>
          <a:bodyPr/>
          <a:lstStyle/>
          <a:p>
            <a:fld id="{B6987BBD-D261-49F6-9BAB-A3E3938F7DA8}" type="slidenum">
              <a:rPr lang="sk-SK" smtClean="0"/>
              <a:t>66</a:t>
            </a:fld>
            <a:endParaRPr lang="sk-SK"/>
          </a:p>
        </p:txBody>
      </p:sp>
      <p:pic>
        <p:nvPicPr>
          <p:cNvPr id="9" name="Obrázok 8">
            <a:extLst>
              <a:ext uri="{FF2B5EF4-FFF2-40B4-BE49-F238E27FC236}">
                <a16:creationId xmlns:a16="http://schemas.microsoft.com/office/drawing/2014/main" id="{F28564BC-C55A-4E8D-A6EF-81102618A3F5}"/>
              </a:ext>
            </a:extLst>
          </p:cNvPr>
          <p:cNvPicPr>
            <a:picLocks noChangeAspect="1"/>
          </p:cNvPicPr>
          <p:nvPr/>
        </p:nvPicPr>
        <p:blipFill>
          <a:blip r:embed="rId2"/>
          <a:stretch>
            <a:fillRect/>
          </a:stretch>
        </p:blipFill>
        <p:spPr>
          <a:xfrm>
            <a:off x="365591" y="136525"/>
            <a:ext cx="9163891" cy="6087508"/>
          </a:xfrm>
          <a:prstGeom prst="rect">
            <a:avLst/>
          </a:prstGeom>
        </p:spPr>
      </p:pic>
      <p:pic>
        <p:nvPicPr>
          <p:cNvPr id="11" name="Obrázok 10">
            <a:extLst>
              <a:ext uri="{FF2B5EF4-FFF2-40B4-BE49-F238E27FC236}">
                <a16:creationId xmlns:a16="http://schemas.microsoft.com/office/drawing/2014/main" id="{457FE4A5-2E55-4BBD-91E5-6CF62B43541B}"/>
              </a:ext>
            </a:extLst>
          </p:cNvPr>
          <p:cNvPicPr>
            <a:picLocks noChangeAspect="1"/>
          </p:cNvPicPr>
          <p:nvPr/>
        </p:nvPicPr>
        <p:blipFill>
          <a:blip r:embed="rId3"/>
          <a:stretch>
            <a:fillRect/>
          </a:stretch>
        </p:blipFill>
        <p:spPr>
          <a:xfrm>
            <a:off x="365591" y="136525"/>
            <a:ext cx="11116317" cy="6087507"/>
          </a:xfrm>
          <a:prstGeom prst="rect">
            <a:avLst/>
          </a:prstGeom>
          <a:ln>
            <a:noFill/>
          </a:ln>
          <a:effectLst>
            <a:outerShdw blurRad="292100" dist="139700" dir="2700000" algn="tl" rotWithShape="0">
              <a:srgbClr val="333333">
                <a:alpha val="65000"/>
              </a:srgbClr>
            </a:outerShdw>
          </a:effectLst>
        </p:spPr>
      </p:pic>
      <p:pic>
        <p:nvPicPr>
          <p:cNvPr id="13" name="Obrázok 12">
            <a:extLst>
              <a:ext uri="{FF2B5EF4-FFF2-40B4-BE49-F238E27FC236}">
                <a16:creationId xmlns:a16="http://schemas.microsoft.com/office/drawing/2014/main" id="{BB84C59F-4DEF-4D30-9232-273C317ADC18}"/>
              </a:ext>
            </a:extLst>
          </p:cNvPr>
          <p:cNvPicPr>
            <a:picLocks noChangeAspect="1"/>
          </p:cNvPicPr>
          <p:nvPr/>
        </p:nvPicPr>
        <p:blipFill>
          <a:blip r:embed="rId4"/>
          <a:stretch>
            <a:fillRect/>
          </a:stretch>
        </p:blipFill>
        <p:spPr>
          <a:xfrm>
            <a:off x="992281" y="136524"/>
            <a:ext cx="9239250" cy="5810250"/>
          </a:xfrm>
          <a:prstGeom prst="rect">
            <a:avLst/>
          </a:prstGeom>
          <a:ln>
            <a:noFill/>
          </a:ln>
          <a:effectLst>
            <a:outerShdw blurRad="292100" dist="139700" dir="2700000" algn="tl" rotWithShape="0">
              <a:srgbClr val="333333">
                <a:alpha val="65000"/>
              </a:srgbClr>
            </a:outerShdw>
          </a:effectLst>
        </p:spPr>
      </p:pic>
      <p:pic>
        <p:nvPicPr>
          <p:cNvPr id="15" name="Obrázok 14">
            <a:extLst>
              <a:ext uri="{FF2B5EF4-FFF2-40B4-BE49-F238E27FC236}">
                <a16:creationId xmlns:a16="http://schemas.microsoft.com/office/drawing/2014/main" id="{9DFB710C-A28A-4667-8E13-F3713E7DF9AB}"/>
              </a:ext>
            </a:extLst>
          </p:cNvPr>
          <p:cNvPicPr>
            <a:picLocks noChangeAspect="1"/>
          </p:cNvPicPr>
          <p:nvPr/>
        </p:nvPicPr>
        <p:blipFill>
          <a:blip r:embed="rId5"/>
          <a:stretch>
            <a:fillRect/>
          </a:stretch>
        </p:blipFill>
        <p:spPr>
          <a:xfrm>
            <a:off x="132509" y="108982"/>
            <a:ext cx="11801475" cy="6115050"/>
          </a:xfrm>
          <a:prstGeom prst="rect">
            <a:avLst/>
          </a:prstGeom>
          <a:ln>
            <a:noFill/>
          </a:ln>
          <a:effectLst>
            <a:outerShdw blurRad="292100" dist="139700" dir="2700000" algn="tl" rotWithShape="0">
              <a:srgbClr val="333333">
                <a:alpha val="65000"/>
              </a:srgbClr>
            </a:outerShdw>
          </a:effectLst>
        </p:spPr>
      </p:pic>
      <p:pic>
        <p:nvPicPr>
          <p:cNvPr id="19" name="Obrázok 18">
            <a:extLst>
              <a:ext uri="{FF2B5EF4-FFF2-40B4-BE49-F238E27FC236}">
                <a16:creationId xmlns:a16="http://schemas.microsoft.com/office/drawing/2014/main" id="{E445D2B0-A9BE-4EF0-840B-D19A30FBFC4B}"/>
              </a:ext>
            </a:extLst>
          </p:cNvPr>
          <p:cNvPicPr>
            <a:picLocks noChangeAspect="1"/>
          </p:cNvPicPr>
          <p:nvPr/>
        </p:nvPicPr>
        <p:blipFill>
          <a:blip r:embed="rId6"/>
          <a:stretch>
            <a:fillRect/>
          </a:stretch>
        </p:blipFill>
        <p:spPr>
          <a:xfrm>
            <a:off x="421300" y="397337"/>
            <a:ext cx="11349399" cy="6141575"/>
          </a:xfrm>
          <a:prstGeom prst="rect">
            <a:avLst/>
          </a:prstGeom>
          <a:ln>
            <a:noFill/>
          </a:ln>
          <a:effectLst>
            <a:outerShdw blurRad="292100" dist="139700" dir="2700000" algn="tl" rotWithShape="0">
              <a:srgbClr val="333333">
                <a:alpha val="65000"/>
              </a:srgbClr>
            </a:outerShdw>
          </a:effectLst>
        </p:spPr>
      </p:pic>
      <p:pic>
        <p:nvPicPr>
          <p:cNvPr id="21" name="Obrázok 20">
            <a:extLst>
              <a:ext uri="{FF2B5EF4-FFF2-40B4-BE49-F238E27FC236}">
                <a16:creationId xmlns:a16="http://schemas.microsoft.com/office/drawing/2014/main" id="{18C4D8E1-C67D-4CA1-8E10-93202E42CE67}"/>
              </a:ext>
            </a:extLst>
          </p:cNvPr>
          <p:cNvPicPr>
            <a:picLocks noChangeAspect="1"/>
          </p:cNvPicPr>
          <p:nvPr/>
        </p:nvPicPr>
        <p:blipFill>
          <a:blip r:embed="rId7"/>
          <a:stretch>
            <a:fillRect/>
          </a:stretch>
        </p:blipFill>
        <p:spPr>
          <a:xfrm>
            <a:off x="992281" y="595068"/>
            <a:ext cx="10319379" cy="6035125"/>
          </a:xfrm>
          <a:prstGeom prst="rect">
            <a:avLst/>
          </a:prstGeom>
          <a:ln>
            <a:noFill/>
          </a:ln>
          <a:effectLst>
            <a:outerShdw blurRad="292100" dist="139700" dir="2700000" algn="tl" rotWithShape="0">
              <a:srgbClr val="333333">
                <a:alpha val="65000"/>
              </a:srgbClr>
            </a:outerShdw>
          </a:effectLst>
        </p:spPr>
      </p:pic>
      <p:pic>
        <p:nvPicPr>
          <p:cNvPr id="23" name="Obrázok 22">
            <a:extLst>
              <a:ext uri="{FF2B5EF4-FFF2-40B4-BE49-F238E27FC236}">
                <a16:creationId xmlns:a16="http://schemas.microsoft.com/office/drawing/2014/main" id="{9E12D2AC-82B9-4749-96C8-B7A3783B32F4}"/>
              </a:ext>
            </a:extLst>
          </p:cNvPr>
          <p:cNvPicPr>
            <a:picLocks noChangeAspect="1"/>
          </p:cNvPicPr>
          <p:nvPr/>
        </p:nvPicPr>
        <p:blipFill>
          <a:blip r:embed="rId8"/>
          <a:stretch>
            <a:fillRect/>
          </a:stretch>
        </p:blipFill>
        <p:spPr>
          <a:xfrm>
            <a:off x="1016974" y="1017853"/>
            <a:ext cx="10982325" cy="6124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789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lstStyle/>
          <a:p>
            <a:r>
              <a:rPr lang="sk-SK" dirty="0"/>
              <a:t>Tvorba záverečnej práce</a:t>
            </a:r>
            <a:br>
              <a:rPr lang="sk-SK" dirty="0"/>
            </a:br>
            <a:r>
              <a:rPr lang="sk-SK" dirty="0"/>
              <a:t>- 2. fáza</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67</a:t>
            </a:fld>
            <a:endParaRPr lang="sk-SK"/>
          </a:p>
        </p:txBody>
      </p:sp>
    </p:spTree>
    <p:extLst>
      <p:ext uri="{BB962C8B-B14F-4D97-AF65-F5344CB8AC3E}">
        <p14:creationId xmlns:p14="http://schemas.microsoft.com/office/powerpoint/2010/main" val="871761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68</a:t>
            </a:fld>
            <a:endParaRPr lang="sk-SK"/>
          </a:p>
        </p:txBody>
      </p:sp>
      <p:pic>
        <p:nvPicPr>
          <p:cNvPr id="7" name="Obrázok 6" descr="Obrázok, na ktorom je osoba&#10;&#10;Automaticky generovaný popis">
            <a:extLst>
              <a:ext uri="{FF2B5EF4-FFF2-40B4-BE49-F238E27FC236}">
                <a16:creationId xmlns:a16="http://schemas.microsoft.com/office/drawing/2014/main" id="{C28C8958-BDF4-4692-A1AF-1F4078FCA2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772326" cy="6245604"/>
          </a:xfrm>
          <a:prstGeom prst="rect">
            <a:avLst/>
          </a:prstGeom>
        </p:spPr>
      </p:pic>
      <p:sp>
        <p:nvSpPr>
          <p:cNvPr id="5" name="Obdĺžnik 4">
            <a:extLst>
              <a:ext uri="{FF2B5EF4-FFF2-40B4-BE49-F238E27FC236}">
                <a16:creationId xmlns:a16="http://schemas.microsoft.com/office/drawing/2014/main" id="{7CD1BF2E-DC50-423B-AC94-048C41B392B2}"/>
              </a:ext>
            </a:extLst>
          </p:cNvPr>
          <p:cNvSpPr/>
          <p:nvPr/>
        </p:nvSpPr>
        <p:spPr>
          <a:xfrm>
            <a:off x="4580389" y="105270"/>
            <a:ext cx="7444529" cy="6286336"/>
          </a:xfrm>
          <a:prstGeom prst="rect">
            <a:avLst/>
          </a:prstGeom>
        </p:spPr>
        <p:txBody>
          <a:bodyPr wrap="square">
            <a:spAutoFit/>
          </a:bodyPr>
          <a:lstStyle/>
          <a:p>
            <a:pPr fontAlgn="auto">
              <a:spcBef>
                <a:spcPts val="0"/>
              </a:spcBef>
              <a:spcAft>
                <a:spcPts val="0"/>
              </a:spcAft>
              <a:defRPr/>
            </a:pPr>
            <a:r>
              <a:rPr lang="sk-SK" sz="3600" b="1" u="sng" dirty="0">
                <a:solidFill>
                  <a:srgbClr val="006600"/>
                </a:solidFill>
                <a:effectLst>
                  <a:outerShdw blurRad="38100" dist="38100" dir="2700000" algn="tl">
                    <a:srgbClr val="000000">
                      <a:alpha val="43137"/>
                    </a:srgbClr>
                  </a:outerShdw>
                </a:effectLst>
                <a:latin typeface="+mj-lt"/>
              </a:rPr>
              <a:t>H</a:t>
            </a:r>
            <a:r>
              <a:rPr lang="pt-BR" sz="3600" b="1" u="sng" dirty="0">
                <a:solidFill>
                  <a:srgbClr val="006600"/>
                </a:solidFill>
                <a:effectLst>
                  <a:outerShdw blurRad="38100" dist="38100" dir="2700000" algn="tl">
                    <a:srgbClr val="000000">
                      <a:alpha val="43137"/>
                    </a:srgbClr>
                  </a:outerShdw>
                </a:effectLst>
                <a:latin typeface="+mj-lt"/>
              </a:rPr>
              <a:t>armonogram tvorby záverečnej práce</a:t>
            </a:r>
            <a:r>
              <a:rPr lang="sk-SK" sz="3600" b="1" u="sng" dirty="0">
                <a:solidFill>
                  <a:srgbClr val="006600"/>
                </a:solidFill>
                <a:effectLst>
                  <a:outerShdw blurRad="38100" dist="38100" dir="2700000" algn="tl">
                    <a:srgbClr val="000000">
                      <a:alpha val="43137"/>
                    </a:srgbClr>
                  </a:outerShdw>
                </a:effectLst>
                <a:latin typeface="+mj-lt"/>
              </a:rPr>
              <a:t>:</a:t>
            </a:r>
          </a:p>
          <a:p>
            <a:pPr marL="457200" indent="-457200" algn="just" fontAlgn="auto">
              <a:spcBef>
                <a:spcPts val="0"/>
              </a:spcBef>
              <a:spcAft>
                <a:spcPts val="0"/>
              </a:spcAft>
              <a:buFont typeface="+mj-lt"/>
              <a:buAutoNum type="arabicPeriod"/>
              <a:defRPr/>
            </a:pPr>
            <a:endParaRPr lang="sk-SK" sz="3600" b="1" dirty="0">
              <a:latin typeface="+mj-lt"/>
            </a:endParaRPr>
          </a:p>
          <a:p>
            <a:pPr marL="539750" indent="-539750" fontAlgn="auto">
              <a:spcBef>
                <a:spcPts val="0"/>
              </a:spcBef>
              <a:spcAft>
                <a:spcPts val="0"/>
              </a:spcAft>
              <a:buFont typeface="+mj-lt"/>
              <a:buAutoNum type="arabicPeriod"/>
              <a:defRPr/>
            </a:pPr>
            <a:r>
              <a:rPr lang="sk-SK" sz="3600" b="1" dirty="0">
                <a:solidFill>
                  <a:srgbClr val="FF0000"/>
                </a:solidFill>
                <a:latin typeface="+mj-lt"/>
              </a:rPr>
              <a:t>Voľba témy</a:t>
            </a:r>
          </a:p>
          <a:p>
            <a:pPr marL="539750" indent="-539750" fontAlgn="auto">
              <a:spcBef>
                <a:spcPts val="0"/>
              </a:spcBef>
              <a:spcAft>
                <a:spcPts val="0"/>
              </a:spcAft>
              <a:buFont typeface="+mj-lt"/>
              <a:buAutoNum type="arabicPeriod"/>
              <a:defRPr/>
            </a:pPr>
            <a:r>
              <a:rPr lang="sk-SK" sz="3600" b="1" dirty="0">
                <a:solidFill>
                  <a:srgbClr val="FF0000"/>
                </a:solidFill>
                <a:latin typeface="+mj-lt"/>
              </a:rPr>
              <a:t>Tvorba osnovy</a:t>
            </a:r>
          </a:p>
          <a:p>
            <a:pPr marL="539750" indent="-539750" fontAlgn="auto">
              <a:spcBef>
                <a:spcPts val="0"/>
              </a:spcBef>
              <a:spcAft>
                <a:spcPts val="0"/>
              </a:spcAft>
              <a:buFont typeface="+mj-lt"/>
              <a:buAutoNum type="arabicPeriod"/>
              <a:defRPr/>
            </a:pPr>
            <a:r>
              <a:rPr lang="sk-SK" sz="3600" b="1" dirty="0">
                <a:solidFill>
                  <a:srgbClr val="FF0000"/>
                </a:solidFill>
                <a:latin typeface="+mj-lt"/>
              </a:rPr>
              <a:t>Bibliografický prieskum</a:t>
            </a:r>
          </a:p>
          <a:p>
            <a:pPr marL="539750" indent="-539750" fontAlgn="auto">
              <a:spcBef>
                <a:spcPts val="0"/>
              </a:spcBef>
              <a:spcAft>
                <a:spcPts val="0"/>
              </a:spcAft>
              <a:buFont typeface="+mj-lt"/>
              <a:buAutoNum type="arabicPeriod"/>
              <a:defRPr/>
            </a:pPr>
            <a:r>
              <a:rPr lang="sk-SK" sz="3600" b="1" dirty="0">
                <a:solidFill>
                  <a:srgbClr val="007C31"/>
                </a:solidFill>
                <a:latin typeface="+mj-lt"/>
              </a:rPr>
              <a:t>Spracovanie bibliografického  prieskumu</a:t>
            </a:r>
          </a:p>
          <a:p>
            <a:pPr marL="539750" indent="-539750" fontAlgn="auto">
              <a:spcBef>
                <a:spcPts val="0"/>
              </a:spcBef>
              <a:spcAft>
                <a:spcPts val="0"/>
              </a:spcAft>
              <a:buFont typeface="+mj-lt"/>
              <a:buAutoNum type="arabicPeriod"/>
              <a:defRPr/>
            </a:pPr>
            <a:r>
              <a:rPr lang="sk-SK" sz="3600" b="1" dirty="0">
                <a:solidFill>
                  <a:srgbClr val="007C31"/>
                </a:solidFill>
                <a:latin typeface="+mj-lt"/>
              </a:rPr>
              <a:t>Prieskum, výskum</a:t>
            </a:r>
          </a:p>
          <a:p>
            <a:pPr marL="539750" indent="-539750" fontAlgn="auto">
              <a:spcBef>
                <a:spcPts val="0"/>
              </a:spcBef>
              <a:spcAft>
                <a:spcPts val="0"/>
              </a:spcAft>
              <a:buFont typeface="+mj-lt"/>
              <a:buAutoNum type="arabicPeriod"/>
              <a:defRPr/>
            </a:pPr>
            <a:r>
              <a:rPr lang="sk-SK" sz="3600" b="1" dirty="0">
                <a:solidFill>
                  <a:srgbClr val="007C31"/>
                </a:solidFill>
                <a:latin typeface="+mj-lt"/>
              </a:rPr>
              <a:t>Tvorba konečnej verzie práce</a:t>
            </a:r>
          </a:p>
          <a:p>
            <a:pPr marL="539750" indent="-539750" fontAlgn="auto">
              <a:spcBef>
                <a:spcPts val="0"/>
              </a:spcBef>
              <a:spcAft>
                <a:spcPts val="0"/>
              </a:spcAft>
              <a:buFont typeface="+mj-lt"/>
              <a:buAutoNum type="arabicPeriod"/>
              <a:defRPr/>
            </a:pPr>
            <a:r>
              <a:rPr lang="sk-SK" sz="3600" b="1" dirty="0">
                <a:latin typeface="+mj-lt"/>
              </a:rPr>
              <a:t>Odovzdanie práce</a:t>
            </a:r>
          </a:p>
        </p:txBody>
      </p:sp>
      <p:cxnSp>
        <p:nvCxnSpPr>
          <p:cNvPr id="8" name="Rovná spojnica 7">
            <a:extLst>
              <a:ext uri="{FF2B5EF4-FFF2-40B4-BE49-F238E27FC236}">
                <a16:creationId xmlns:a16="http://schemas.microsoft.com/office/drawing/2014/main" id="{B2486CE8-8C68-4D3C-8901-7B195BE00308}"/>
              </a:ext>
            </a:extLst>
          </p:cNvPr>
          <p:cNvCxnSpPr/>
          <p:nvPr/>
        </p:nvCxnSpPr>
        <p:spPr>
          <a:xfrm>
            <a:off x="4496499" y="3470945"/>
            <a:ext cx="75500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Rovná spojnica 8">
            <a:extLst>
              <a:ext uri="{FF2B5EF4-FFF2-40B4-BE49-F238E27FC236}">
                <a16:creationId xmlns:a16="http://schemas.microsoft.com/office/drawing/2014/main" id="{757BA0CA-3353-438F-9981-6B3946036D59}"/>
              </a:ext>
            </a:extLst>
          </p:cNvPr>
          <p:cNvCxnSpPr/>
          <p:nvPr/>
        </p:nvCxnSpPr>
        <p:spPr>
          <a:xfrm>
            <a:off x="4474826" y="5661870"/>
            <a:ext cx="7550092" cy="0"/>
          </a:xfrm>
          <a:prstGeom prst="line">
            <a:avLst/>
          </a:prstGeom>
          <a:ln w="38100">
            <a:solidFill>
              <a:srgbClr val="007C31"/>
            </a:solidFill>
          </a:ln>
        </p:spPr>
        <p:style>
          <a:lnRef idx="1">
            <a:schemeClr val="accent1"/>
          </a:lnRef>
          <a:fillRef idx="0">
            <a:schemeClr val="accent1"/>
          </a:fillRef>
          <a:effectRef idx="0">
            <a:schemeClr val="accent1"/>
          </a:effectRef>
          <a:fontRef idx="minor">
            <a:schemeClr val="tx1"/>
          </a:fontRef>
        </p:style>
      </p:cxnSp>
      <p:sp>
        <p:nvSpPr>
          <p:cNvPr id="10" name="Obdĺžnik: zaoblené rohy 9">
            <a:extLst>
              <a:ext uri="{FF2B5EF4-FFF2-40B4-BE49-F238E27FC236}">
                <a16:creationId xmlns:a16="http://schemas.microsoft.com/office/drawing/2014/main" id="{60955F02-C433-4ABF-A67E-7243438444A3}"/>
              </a:ext>
            </a:extLst>
          </p:cNvPr>
          <p:cNvSpPr/>
          <p:nvPr/>
        </p:nvSpPr>
        <p:spPr>
          <a:xfrm>
            <a:off x="4317024" y="3454171"/>
            <a:ext cx="7729568" cy="2207696"/>
          </a:xfrm>
          <a:prstGeom prst="roundRect">
            <a:avLst/>
          </a:prstGeom>
          <a:noFill/>
          <a:ln w="76200">
            <a:solidFill>
              <a:srgbClr val="007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7800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69</a:t>
            </a:fld>
            <a:endParaRPr lang="sk-SK"/>
          </a:p>
        </p:txBody>
      </p:sp>
      <p:sp>
        <p:nvSpPr>
          <p:cNvPr id="5" name="Obdĺžnik 4">
            <a:extLst>
              <a:ext uri="{FF2B5EF4-FFF2-40B4-BE49-F238E27FC236}">
                <a16:creationId xmlns:a16="http://schemas.microsoft.com/office/drawing/2014/main" id="{38126E1C-D5C3-4A58-8305-785E031CC24D}"/>
              </a:ext>
            </a:extLst>
          </p:cNvPr>
          <p:cNvSpPr/>
          <p:nvPr/>
        </p:nvSpPr>
        <p:spPr>
          <a:xfrm>
            <a:off x="6450600" y="1483226"/>
            <a:ext cx="4320000" cy="2800767"/>
          </a:xfrm>
          <a:prstGeom prst="rect">
            <a:avLst/>
          </a:prstGeom>
        </p:spPr>
        <p:txBody>
          <a:bodyPr wrap="square">
            <a:spAutoFit/>
          </a:bodyPr>
          <a:lstStyle/>
          <a:p>
            <a:pPr algn="ctr" fontAlgn="auto">
              <a:spcBef>
                <a:spcPts val="0"/>
              </a:spcBef>
              <a:spcAft>
                <a:spcPts val="0"/>
              </a:spcAft>
              <a:defRPr/>
            </a:pPr>
            <a:r>
              <a:rPr lang="sk-SK" sz="4400" dirty="0">
                <a:latin typeface="Calibri" pitchFamily="34" charset="0"/>
              </a:rPr>
              <a:t>Rozsah </a:t>
            </a:r>
            <a:r>
              <a:rPr lang="sk-SK" sz="4400" b="1" dirty="0">
                <a:solidFill>
                  <a:srgbClr val="006600"/>
                </a:solidFill>
                <a:latin typeface="Calibri" pitchFamily="34" charset="0"/>
              </a:rPr>
              <a:t>diplomovej</a:t>
            </a:r>
            <a:r>
              <a:rPr lang="sk-SK" sz="4400" dirty="0">
                <a:latin typeface="Calibri" pitchFamily="34" charset="0"/>
              </a:rPr>
              <a:t> práce je spravidla  </a:t>
            </a:r>
          </a:p>
          <a:p>
            <a:pPr algn="ctr" fontAlgn="auto">
              <a:spcBef>
                <a:spcPts val="0"/>
              </a:spcBef>
              <a:spcAft>
                <a:spcPts val="0"/>
              </a:spcAft>
              <a:defRPr/>
            </a:pPr>
            <a:r>
              <a:rPr lang="sk-SK" sz="4400" b="1" dirty="0">
                <a:latin typeface="Calibri" pitchFamily="34" charset="0"/>
              </a:rPr>
              <a:t>60 strán</a:t>
            </a:r>
            <a:r>
              <a:rPr lang="sk-SK" sz="4400" dirty="0">
                <a:latin typeface="Calibri" pitchFamily="34" charset="0"/>
              </a:rPr>
              <a:t>, </a:t>
            </a:r>
          </a:p>
        </p:txBody>
      </p:sp>
      <p:sp>
        <p:nvSpPr>
          <p:cNvPr id="7" name="Zaoblený obdĺžnik 8">
            <a:extLst>
              <a:ext uri="{FF2B5EF4-FFF2-40B4-BE49-F238E27FC236}">
                <a16:creationId xmlns:a16="http://schemas.microsoft.com/office/drawing/2014/main" id="{4C3F7836-D162-4C82-A8D8-3DFB4CD17195}"/>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ROZSAH ZÁVEREČNEJ PRÁCE</a:t>
            </a:r>
          </a:p>
        </p:txBody>
      </p:sp>
      <p:sp>
        <p:nvSpPr>
          <p:cNvPr id="10" name="Obdĺžnik 9">
            <a:extLst>
              <a:ext uri="{FF2B5EF4-FFF2-40B4-BE49-F238E27FC236}">
                <a16:creationId xmlns:a16="http://schemas.microsoft.com/office/drawing/2014/main" id="{1E8B1AC0-3394-49CF-A898-47ADB0D26AF5}"/>
              </a:ext>
            </a:extLst>
          </p:cNvPr>
          <p:cNvSpPr/>
          <p:nvPr/>
        </p:nvSpPr>
        <p:spPr>
          <a:xfrm>
            <a:off x="309482" y="4658451"/>
            <a:ext cx="11429671" cy="1323439"/>
          </a:xfrm>
          <a:prstGeom prst="rect">
            <a:avLst/>
          </a:prstGeom>
        </p:spPr>
        <p:txBody>
          <a:bodyPr wrap="square">
            <a:spAutoFit/>
          </a:bodyPr>
          <a:lstStyle/>
          <a:p>
            <a:pPr algn="ctr" fontAlgn="auto">
              <a:spcBef>
                <a:spcPts val="0"/>
              </a:spcBef>
              <a:spcAft>
                <a:spcPts val="0"/>
              </a:spcAft>
              <a:defRPr/>
            </a:pPr>
            <a:r>
              <a:rPr lang="sk-SK" sz="4000" dirty="0">
                <a:latin typeface="Calibri" pitchFamily="34" charset="0"/>
              </a:rPr>
              <a:t>pričom do rozsahu práce sa počíta len hlavný text, t.j. </a:t>
            </a:r>
            <a:r>
              <a:rPr lang="sk-SK" sz="4000" b="1" dirty="0">
                <a:latin typeface="Calibri" pitchFamily="34" charset="0"/>
              </a:rPr>
              <a:t>úvod, 3 kapitoly, záver a zoznam použitej literatúry</a:t>
            </a:r>
            <a:r>
              <a:rPr lang="sk-SK" sz="4000" dirty="0">
                <a:latin typeface="Calibri" pitchFamily="34" charset="0"/>
              </a:rPr>
              <a:t>.</a:t>
            </a:r>
            <a:endParaRPr lang="sk-SK" sz="3200" dirty="0">
              <a:latin typeface="Calibri" pitchFamily="34" charset="0"/>
            </a:endParaRPr>
          </a:p>
        </p:txBody>
      </p:sp>
      <p:sp>
        <p:nvSpPr>
          <p:cNvPr id="11" name="Obdĺžnik 10">
            <a:extLst>
              <a:ext uri="{FF2B5EF4-FFF2-40B4-BE49-F238E27FC236}">
                <a16:creationId xmlns:a16="http://schemas.microsoft.com/office/drawing/2014/main" id="{758D80BF-C68A-4B63-9761-53BC1AF809D8}"/>
              </a:ext>
            </a:extLst>
          </p:cNvPr>
          <p:cNvSpPr/>
          <p:nvPr/>
        </p:nvSpPr>
        <p:spPr>
          <a:xfrm>
            <a:off x="719443" y="1483225"/>
            <a:ext cx="4320000" cy="2800767"/>
          </a:xfrm>
          <a:prstGeom prst="rect">
            <a:avLst/>
          </a:prstGeom>
        </p:spPr>
        <p:txBody>
          <a:bodyPr wrap="square">
            <a:spAutoFit/>
          </a:bodyPr>
          <a:lstStyle/>
          <a:p>
            <a:pPr algn="ctr" fontAlgn="auto">
              <a:spcBef>
                <a:spcPts val="0"/>
              </a:spcBef>
              <a:spcAft>
                <a:spcPts val="0"/>
              </a:spcAft>
              <a:defRPr/>
            </a:pPr>
            <a:r>
              <a:rPr lang="sk-SK" sz="4400" dirty="0">
                <a:latin typeface="Calibri" pitchFamily="34" charset="0"/>
              </a:rPr>
              <a:t>Rozsah </a:t>
            </a:r>
            <a:r>
              <a:rPr lang="sk-SK" sz="4400" b="1" dirty="0">
                <a:solidFill>
                  <a:srgbClr val="006600"/>
                </a:solidFill>
                <a:latin typeface="Calibri" pitchFamily="34" charset="0"/>
              </a:rPr>
              <a:t>bakalárskej</a:t>
            </a:r>
            <a:r>
              <a:rPr lang="sk-SK" sz="4400" dirty="0">
                <a:latin typeface="Calibri" pitchFamily="34" charset="0"/>
              </a:rPr>
              <a:t> práce je spravidla  </a:t>
            </a:r>
          </a:p>
          <a:p>
            <a:pPr algn="ctr" fontAlgn="auto">
              <a:spcBef>
                <a:spcPts val="0"/>
              </a:spcBef>
              <a:spcAft>
                <a:spcPts val="0"/>
              </a:spcAft>
              <a:defRPr/>
            </a:pPr>
            <a:r>
              <a:rPr lang="sk-SK" sz="4400" b="1" dirty="0">
                <a:latin typeface="Calibri" pitchFamily="34" charset="0"/>
              </a:rPr>
              <a:t>35 - 40 strán</a:t>
            </a:r>
            <a:r>
              <a:rPr lang="sk-SK" sz="4400" dirty="0">
                <a:latin typeface="Calibri" pitchFamily="34" charset="0"/>
              </a:rPr>
              <a:t>, </a:t>
            </a:r>
          </a:p>
        </p:txBody>
      </p:sp>
      <p:cxnSp>
        <p:nvCxnSpPr>
          <p:cNvPr id="12" name="Rovná spojnica 11">
            <a:extLst>
              <a:ext uri="{FF2B5EF4-FFF2-40B4-BE49-F238E27FC236}">
                <a16:creationId xmlns:a16="http://schemas.microsoft.com/office/drawing/2014/main" id="{4694E73F-0B68-42AB-A577-D24998D5A7F5}"/>
              </a:ext>
            </a:extLst>
          </p:cNvPr>
          <p:cNvCxnSpPr/>
          <p:nvPr/>
        </p:nvCxnSpPr>
        <p:spPr>
          <a:xfrm>
            <a:off x="5860679" y="1179335"/>
            <a:ext cx="0" cy="3168352"/>
          </a:xfrm>
          <a:prstGeom prst="line">
            <a:avLst/>
          </a:prstGeom>
          <a:ln>
            <a:prstDash val="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47502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lstStyle/>
          <a:p>
            <a:r>
              <a:rPr lang="sk-SK" dirty="0"/>
              <a:t>Osnova predmetu</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a:p>
            <a:endParaRPr lang="sk-SK" dirty="0"/>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7</a:t>
            </a:fld>
            <a:endParaRPr lang="sk-SK"/>
          </a:p>
        </p:txBody>
      </p:sp>
    </p:spTree>
    <p:extLst>
      <p:ext uri="{BB962C8B-B14F-4D97-AF65-F5344CB8AC3E}">
        <p14:creationId xmlns:p14="http://schemas.microsoft.com/office/powerpoint/2010/main" val="475655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70</a:t>
            </a:fld>
            <a:endParaRPr lang="sk-SK"/>
          </a:p>
        </p:txBody>
      </p:sp>
      <p:sp>
        <p:nvSpPr>
          <p:cNvPr id="7" name="Zaoblený obdĺžnik 8">
            <a:extLst>
              <a:ext uri="{FF2B5EF4-FFF2-40B4-BE49-F238E27FC236}">
                <a16:creationId xmlns:a16="http://schemas.microsoft.com/office/drawing/2014/main" id="{4C3F7836-D162-4C82-A8D8-3DFB4CD17195}"/>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pic>
        <p:nvPicPr>
          <p:cNvPr id="3" name="Obrázok 2" descr="Obrázok, na ktorom je osoba&#10;&#10;Automaticky generovaný popis">
            <a:extLst>
              <a:ext uri="{FF2B5EF4-FFF2-40B4-BE49-F238E27FC236}">
                <a16:creationId xmlns:a16="http://schemas.microsoft.com/office/drawing/2014/main" id="{661DE2E6-9AF9-439F-853A-F59CD7767F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9481" y="922161"/>
            <a:ext cx="4693920" cy="5305711"/>
          </a:xfrm>
          <a:prstGeom prst="rect">
            <a:avLst/>
          </a:prstGeom>
        </p:spPr>
      </p:pic>
      <p:sp>
        <p:nvSpPr>
          <p:cNvPr id="13" name="Obdĺžnik 12">
            <a:extLst>
              <a:ext uri="{FF2B5EF4-FFF2-40B4-BE49-F238E27FC236}">
                <a16:creationId xmlns:a16="http://schemas.microsoft.com/office/drawing/2014/main" id="{421D030E-CF73-449D-AE97-7E5EB8F92050}"/>
              </a:ext>
            </a:extLst>
          </p:cNvPr>
          <p:cNvSpPr/>
          <p:nvPr/>
        </p:nvSpPr>
        <p:spPr>
          <a:xfrm>
            <a:off x="4635960" y="942903"/>
            <a:ext cx="7556031" cy="2923877"/>
          </a:xfrm>
          <a:prstGeom prst="rect">
            <a:avLst/>
          </a:prstGeom>
        </p:spPr>
        <p:txBody>
          <a:bodyPr wrap="square">
            <a:spAutoFit/>
          </a:bodyPr>
          <a:lstStyle/>
          <a:p>
            <a:pPr marL="514350" indent="-514350" fontAlgn="auto">
              <a:spcBef>
                <a:spcPts val="0"/>
              </a:spcBef>
              <a:spcAft>
                <a:spcPts val="0"/>
              </a:spcAft>
              <a:buFontTx/>
              <a:buAutoNum type="arabicPeriod"/>
              <a:defRPr/>
            </a:pPr>
            <a:r>
              <a:rPr lang="sk-SK" sz="2800" b="1" dirty="0">
                <a:latin typeface="Calibri" pitchFamily="34" charset="0"/>
              </a:rPr>
              <a:t>úvodná časť obsahuje:</a:t>
            </a:r>
          </a:p>
          <a:p>
            <a:pPr marL="1162050" indent="-514350" fontAlgn="auto">
              <a:spcBef>
                <a:spcPts val="0"/>
              </a:spcBef>
              <a:spcAft>
                <a:spcPts val="0"/>
              </a:spcAft>
              <a:buFont typeface="+mj-lt"/>
              <a:buAutoNum type="alphaLcParenR"/>
              <a:defRPr/>
            </a:pPr>
            <a:r>
              <a:rPr lang="sk-SK" sz="2600" dirty="0">
                <a:latin typeface="Calibri" pitchFamily="34" charset="0"/>
              </a:rPr>
              <a:t>obal záverečnej práce,</a:t>
            </a:r>
          </a:p>
          <a:p>
            <a:pPr marL="1162050" indent="-514350" fontAlgn="auto">
              <a:spcBef>
                <a:spcPts val="0"/>
              </a:spcBef>
              <a:spcAft>
                <a:spcPts val="0"/>
              </a:spcAft>
              <a:buFont typeface="+mj-lt"/>
              <a:buAutoNum type="alphaLcParenR"/>
              <a:defRPr/>
            </a:pPr>
            <a:r>
              <a:rPr lang="sk-SK" sz="2600" dirty="0">
                <a:latin typeface="Calibri" pitchFamily="34" charset="0"/>
              </a:rPr>
              <a:t>titulný list záverečnej práce,</a:t>
            </a:r>
          </a:p>
          <a:p>
            <a:pPr marL="1162050" indent="-514350" fontAlgn="auto">
              <a:spcBef>
                <a:spcPts val="0"/>
              </a:spcBef>
              <a:spcAft>
                <a:spcPts val="0"/>
              </a:spcAft>
              <a:buFont typeface="+mj-lt"/>
              <a:buAutoNum type="alphaLcParenR"/>
              <a:defRPr/>
            </a:pPr>
            <a:r>
              <a:rPr lang="sk-SK" sz="2600" dirty="0">
                <a:latin typeface="Calibri" pitchFamily="34" charset="0"/>
              </a:rPr>
              <a:t>zadanie diplomovej práce</a:t>
            </a:r>
          </a:p>
          <a:p>
            <a:pPr marL="1162050" indent="-514350" fontAlgn="auto">
              <a:spcBef>
                <a:spcPts val="0"/>
              </a:spcBef>
              <a:spcAft>
                <a:spcPts val="0"/>
              </a:spcAft>
              <a:buFont typeface="+mj-lt"/>
              <a:buAutoNum type="alphaLcParenR"/>
              <a:defRPr/>
            </a:pPr>
            <a:r>
              <a:rPr lang="sk-SK" sz="2600" dirty="0">
                <a:latin typeface="Calibri" pitchFamily="34" charset="0"/>
              </a:rPr>
              <a:t>čestné vyhlásenie,</a:t>
            </a:r>
          </a:p>
          <a:p>
            <a:pPr marL="1162050" indent="-514350" fontAlgn="auto">
              <a:spcBef>
                <a:spcPts val="0"/>
              </a:spcBef>
              <a:spcAft>
                <a:spcPts val="0"/>
              </a:spcAft>
              <a:buFont typeface="+mj-lt"/>
              <a:buAutoNum type="alphaLcParenR"/>
              <a:defRPr/>
            </a:pPr>
            <a:r>
              <a:rPr lang="sk-SK" sz="2600" dirty="0">
                <a:latin typeface="Calibri" pitchFamily="34" charset="0"/>
              </a:rPr>
              <a:t>abstrakt v štátnom jazyku a anglickom jazyku,</a:t>
            </a:r>
          </a:p>
          <a:p>
            <a:pPr marL="1162050" indent="-514350" fontAlgn="auto">
              <a:spcBef>
                <a:spcPts val="0"/>
              </a:spcBef>
              <a:spcAft>
                <a:spcPts val="0"/>
              </a:spcAft>
              <a:buFont typeface="+mj-lt"/>
              <a:buAutoNum type="alphaLcParenR"/>
              <a:defRPr/>
            </a:pPr>
            <a:r>
              <a:rPr lang="sk-SK" sz="2600" dirty="0">
                <a:latin typeface="Calibri" pitchFamily="34" charset="0"/>
              </a:rPr>
              <a:t>obsah.</a:t>
            </a:r>
          </a:p>
        </p:txBody>
      </p:sp>
      <p:sp>
        <p:nvSpPr>
          <p:cNvPr id="14" name="Obdĺžnik 13">
            <a:extLst>
              <a:ext uri="{FF2B5EF4-FFF2-40B4-BE49-F238E27FC236}">
                <a16:creationId xmlns:a16="http://schemas.microsoft.com/office/drawing/2014/main" id="{97A64380-8E96-4E31-94BA-D59F15CC655C}"/>
              </a:ext>
            </a:extLst>
          </p:cNvPr>
          <p:cNvSpPr/>
          <p:nvPr/>
        </p:nvSpPr>
        <p:spPr>
          <a:xfrm>
            <a:off x="4635959" y="3734949"/>
            <a:ext cx="7390569" cy="2123658"/>
          </a:xfrm>
          <a:prstGeom prst="rect">
            <a:avLst/>
          </a:prstGeom>
        </p:spPr>
        <p:txBody>
          <a:bodyPr wrap="square">
            <a:spAutoFit/>
          </a:bodyPr>
          <a:lstStyle/>
          <a:p>
            <a:pPr fontAlgn="auto">
              <a:spcBef>
                <a:spcPts val="0"/>
              </a:spcBef>
              <a:spcAft>
                <a:spcPts val="0"/>
              </a:spcAft>
              <a:defRPr/>
            </a:pPr>
            <a:r>
              <a:rPr lang="sk-SK" sz="2800" b="1" dirty="0">
                <a:solidFill>
                  <a:srgbClr val="088022"/>
                </a:solidFill>
                <a:latin typeface="Calibri" pitchFamily="34" charset="0"/>
              </a:rPr>
              <a:t>2. hlavná textová časť obsahuje:</a:t>
            </a:r>
          </a:p>
          <a:p>
            <a:pPr marL="1162050" indent="-514350" fontAlgn="auto">
              <a:spcBef>
                <a:spcPts val="0"/>
              </a:spcBef>
              <a:spcAft>
                <a:spcPts val="0"/>
              </a:spcAft>
              <a:buFont typeface="+mj-lt"/>
              <a:buAutoNum type="alphaLcParenR" startAt="7"/>
              <a:defRPr/>
            </a:pPr>
            <a:r>
              <a:rPr lang="sk-SK" sz="2600" dirty="0">
                <a:solidFill>
                  <a:srgbClr val="088022"/>
                </a:solidFill>
                <a:latin typeface="Calibri" pitchFamily="34" charset="0"/>
              </a:rPr>
              <a:t>úvod,</a:t>
            </a:r>
          </a:p>
          <a:p>
            <a:pPr marL="1162050" indent="-514350" fontAlgn="auto">
              <a:spcBef>
                <a:spcPts val="0"/>
              </a:spcBef>
              <a:spcAft>
                <a:spcPts val="0"/>
              </a:spcAft>
              <a:buFont typeface="+mj-lt"/>
              <a:buAutoNum type="alphaLcParenR" startAt="7"/>
              <a:defRPr/>
            </a:pPr>
            <a:r>
              <a:rPr lang="sk-SK" sz="2600" dirty="0">
                <a:solidFill>
                  <a:srgbClr val="FF0000"/>
                </a:solidFill>
                <a:latin typeface="Calibri" pitchFamily="34" charset="0"/>
              </a:rPr>
              <a:t>jadro (1., 2. a 3. kapitola),</a:t>
            </a:r>
          </a:p>
          <a:p>
            <a:pPr marL="1162050" indent="-514350" fontAlgn="auto">
              <a:spcBef>
                <a:spcPts val="0"/>
              </a:spcBef>
              <a:spcAft>
                <a:spcPts val="0"/>
              </a:spcAft>
              <a:buFont typeface="+mj-lt"/>
              <a:buAutoNum type="alphaLcParenR" startAt="7"/>
              <a:defRPr/>
            </a:pPr>
            <a:r>
              <a:rPr lang="sk-SK" sz="2600" dirty="0">
                <a:solidFill>
                  <a:srgbClr val="088022"/>
                </a:solidFill>
                <a:latin typeface="Calibri" pitchFamily="34" charset="0"/>
              </a:rPr>
              <a:t>záver,</a:t>
            </a:r>
          </a:p>
          <a:p>
            <a:pPr marL="1162050" indent="-514350" fontAlgn="auto">
              <a:spcBef>
                <a:spcPts val="0"/>
              </a:spcBef>
              <a:spcAft>
                <a:spcPts val="0"/>
              </a:spcAft>
              <a:buFont typeface="+mj-lt"/>
              <a:buAutoNum type="alphaLcParenR" startAt="7"/>
              <a:defRPr/>
            </a:pPr>
            <a:r>
              <a:rPr lang="sk-SK" sz="2600" dirty="0">
                <a:solidFill>
                  <a:srgbClr val="088022"/>
                </a:solidFill>
                <a:latin typeface="Calibri" pitchFamily="34" charset="0"/>
              </a:rPr>
              <a:t>zoznam použitej literatúry.</a:t>
            </a:r>
          </a:p>
        </p:txBody>
      </p:sp>
      <p:sp>
        <p:nvSpPr>
          <p:cNvPr id="15" name="Obdĺžnik 14">
            <a:extLst>
              <a:ext uri="{FF2B5EF4-FFF2-40B4-BE49-F238E27FC236}">
                <a16:creationId xmlns:a16="http://schemas.microsoft.com/office/drawing/2014/main" id="{E40D1860-4593-41B8-BB6E-F2F5D68526EE}"/>
              </a:ext>
            </a:extLst>
          </p:cNvPr>
          <p:cNvSpPr/>
          <p:nvPr/>
        </p:nvSpPr>
        <p:spPr>
          <a:xfrm>
            <a:off x="4635959" y="5778597"/>
            <a:ext cx="3584923" cy="523220"/>
          </a:xfrm>
          <a:prstGeom prst="rect">
            <a:avLst/>
          </a:prstGeom>
        </p:spPr>
        <p:txBody>
          <a:bodyPr wrap="square">
            <a:spAutoFit/>
          </a:bodyPr>
          <a:lstStyle/>
          <a:p>
            <a:pPr fontAlgn="auto">
              <a:spcBef>
                <a:spcPts val="0"/>
              </a:spcBef>
              <a:spcAft>
                <a:spcPts val="0"/>
              </a:spcAft>
              <a:defRPr/>
            </a:pPr>
            <a:r>
              <a:rPr lang="sk-SK" sz="2800" b="1" dirty="0">
                <a:latin typeface="Calibri" pitchFamily="34" charset="0"/>
              </a:rPr>
              <a:t>3. prílohy (nepovinné)</a:t>
            </a:r>
            <a:endParaRPr lang="sk-SK" sz="2800" b="1" dirty="0">
              <a:solidFill>
                <a:schemeClr val="accent1">
                  <a:lumMod val="50000"/>
                </a:schemeClr>
              </a:solidFill>
              <a:latin typeface="Calibri" pitchFamily="34" charset="0"/>
            </a:endParaRPr>
          </a:p>
        </p:txBody>
      </p:sp>
      <p:sp>
        <p:nvSpPr>
          <p:cNvPr id="4" name="Obdĺžnik 3">
            <a:extLst>
              <a:ext uri="{FF2B5EF4-FFF2-40B4-BE49-F238E27FC236}">
                <a16:creationId xmlns:a16="http://schemas.microsoft.com/office/drawing/2014/main" id="{23EDEFC7-7D96-44DA-8D57-6455A4EDDB4F}"/>
              </a:ext>
            </a:extLst>
          </p:cNvPr>
          <p:cNvSpPr/>
          <p:nvPr/>
        </p:nvSpPr>
        <p:spPr>
          <a:xfrm>
            <a:off x="4635959" y="3796937"/>
            <a:ext cx="7486372" cy="2016000"/>
          </a:xfrm>
          <a:prstGeom prst="rect">
            <a:avLst/>
          </a:prstGeom>
          <a:noFill/>
          <a:ln w="38100">
            <a:solidFill>
              <a:srgbClr val="088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bdĺžnik 15">
            <a:extLst>
              <a:ext uri="{FF2B5EF4-FFF2-40B4-BE49-F238E27FC236}">
                <a16:creationId xmlns:a16="http://schemas.microsoft.com/office/drawing/2014/main" id="{74A8F9CC-2ACB-4D9A-992C-1413D6841A07}"/>
              </a:ext>
            </a:extLst>
          </p:cNvPr>
          <p:cNvSpPr/>
          <p:nvPr/>
        </p:nvSpPr>
        <p:spPr>
          <a:xfrm>
            <a:off x="9640388" y="3796937"/>
            <a:ext cx="2481943" cy="2016000"/>
          </a:xfrm>
          <a:prstGeom prst="rect">
            <a:avLst/>
          </a:prstGeom>
          <a:noFill/>
          <a:ln w="38100">
            <a:solidFill>
              <a:srgbClr val="0880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8" name="Rovná spojnica 17">
            <a:extLst>
              <a:ext uri="{FF2B5EF4-FFF2-40B4-BE49-F238E27FC236}">
                <a16:creationId xmlns:a16="http://schemas.microsoft.com/office/drawing/2014/main" id="{E1AEC682-7EE1-4F63-9AB0-6F32B1D50789}"/>
              </a:ext>
            </a:extLst>
          </p:cNvPr>
          <p:cNvCxnSpPr>
            <a:stCxn id="16" idx="1"/>
            <a:endCxn id="16" idx="3"/>
          </p:cNvCxnSpPr>
          <p:nvPr/>
        </p:nvCxnSpPr>
        <p:spPr>
          <a:xfrm>
            <a:off x="9640388" y="4804937"/>
            <a:ext cx="2481943" cy="0"/>
          </a:xfrm>
          <a:prstGeom prst="line">
            <a:avLst/>
          </a:prstGeom>
          <a:ln w="38100">
            <a:solidFill>
              <a:srgbClr val="088022"/>
            </a:solidFill>
          </a:ln>
        </p:spPr>
        <p:style>
          <a:lnRef idx="1">
            <a:schemeClr val="accent1"/>
          </a:lnRef>
          <a:fillRef idx="0">
            <a:schemeClr val="accent1"/>
          </a:fillRef>
          <a:effectRef idx="0">
            <a:schemeClr val="accent1"/>
          </a:effectRef>
          <a:fontRef idx="minor">
            <a:schemeClr val="tx1"/>
          </a:fontRef>
        </p:style>
      </p:cxnSp>
      <p:sp>
        <p:nvSpPr>
          <p:cNvPr id="19" name="BlokTextu 18">
            <a:extLst>
              <a:ext uri="{FF2B5EF4-FFF2-40B4-BE49-F238E27FC236}">
                <a16:creationId xmlns:a16="http://schemas.microsoft.com/office/drawing/2014/main" id="{8C8412EF-28B2-40AD-BCC7-75DB8AE1C0C9}"/>
              </a:ext>
            </a:extLst>
          </p:cNvPr>
          <p:cNvSpPr txBox="1"/>
          <p:nvPr/>
        </p:nvSpPr>
        <p:spPr>
          <a:xfrm>
            <a:off x="9863291" y="3870362"/>
            <a:ext cx="2036135" cy="861774"/>
          </a:xfrm>
          <a:prstGeom prst="rect">
            <a:avLst/>
          </a:prstGeom>
          <a:noFill/>
        </p:spPr>
        <p:txBody>
          <a:bodyPr wrap="none" rtlCol="0">
            <a:spAutoFit/>
          </a:bodyPr>
          <a:lstStyle/>
          <a:p>
            <a:pPr algn="ctr"/>
            <a:r>
              <a:rPr lang="sk-SK" dirty="0"/>
              <a:t>bakalárska práca</a:t>
            </a:r>
          </a:p>
          <a:p>
            <a:pPr algn="ctr"/>
            <a:r>
              <a:rPr lang="sk-SK" sz="3200" b="1" dirty="0"/>
              <a:t>35 - 40</a:t>
            </a:r>
            <a:r>
              <a:rPr lang="sk-SK" b="1" dirty="0"/>
              <a:t> </a:t>
            </a:r>
            <a:r>
              <a:rPr lang="sk-SK" dirty="0"/>
              <a:t>strán</a:t>
            </a:r>
          </a:p>
        </p:txBody>
      </p:sp>
      <p:sp>
        <p:nvSpPr>
          <p:cNvPr id="20" name="BlokTextu 19">
            <a:extLst>
              <a:ext uri="{FF2B5EF4-FFF2-40B4-BE49-F238E27FC236}">
                <a16:creationId xmlns:a16="http://schemas.microsoft.com/office/drawing/2014/main" id="{27D84A55-7343-4E6E-8894-5A2E9CBE70A6}"/>
              </a:ext>
            </a:extLst>
          </p:cNvPr>
          <p:cNvSpPr txBox="1"/>
          <p:nvPr/>
        </p:nvSpPr>
        <p:spPr>
          <a:xfrm>
            <a:off x="9912161" y="4881321"/>
            <a:ext cx="1877437" cy="861774"/>
          </a:xfrm>
          <a:prstGeom prst="rect">
            <a:avLst/>
          </a:prstGeom>
          <a:noFill/>
        </p:spPr>
        <p:txBody>
          <a:bodyPr wrap="none" rtlCol="0">
            <a:spAutoFit/>
          </a:bodyPr>
          <a:lstStyle/>
          <a:p>
            <a:pPr algn="ctr"/>
            <a:r>
              <a:rPr lang="sk-SK" dirty="0"/>
              <a:t>diplomová práca</a:t>
            </a:r>
          </a:p>
          <a:p>
            <a:pPr algn="ctr"/>
            <a:r>
              <a:rPr lang="sk-SK" sz="3200" b="1" dirty="0"/>
              <a:t>60</a:t>
            </a:r>
            <a:r>
              <a:rPr lang="sk-SK" b="1" dirty="0"/>
              <a:t> </a:t>
            </a:r>
            <a:r>
              <a:rPr lang="sk-SK" dirty="0"/>
              <a:t>strán</a:t>
            </a:r>
          </a:p>
        </p:txBody>
      </p:sp>
    </p:spTree>
    <p:extLst>
      <p:ext uri="{BB962C8B-B14F-4D97-AF65-F5344CB8AC3E}">
        <p14:creationId xmlns:p14="http://schemas.microsoft.com/office/powerpoint/2010/main" val="16399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4" grpId="0" animBg="1"/>
      <p:bldP spid="16" grpId="0" animBg="1"/>
      <p:bldP spid="19" grpId="0"/>
      <p:bldP spid="2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71</a:t>
            </a:fld>
            <a:endParaRPr lang="sk-SK"/>
          </a:p>
        </p:txBody>
      </p:sp>
      <p:sp>
        <p:nvSpPr>
          <p:cNvPr id="15" name="Zaoblený obdĺžnik 8">
            <a:extLst>
              <a:ext uri="{FF2B5EF4-FFF2-40B4-BE49-F238E27FC236}">
                <a16:creationId xmlns:a16="http://schemas.microsoft.com/office/drawing/2014/main" id="{3CBD33D8-6068-44FD-ACFA-4C00B1182633}"/>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20" name="BlokTextu 3">
            <a:extLst>
              <a:ext uri="{FF2B5EF4-FFF2-40B4-BE49-F238E27FC236}">
                <a16:creationId xmlns:a16="http://schemas.microsoft.com/office/drawing/2014/main" id="{8857EB01-6DAE-47B8-AE3F-5F66945F5472}"/>
              </a:ext>
            </a:extLst>
          </p:cNvPr>
          <p:cNvSpPr txBox="1">
            <a:spLocks noChangeArrowheads="1"/>
          </p:cNvSpPr>
          <p:nvPr/>
        </p:nvSpPr>
        <p:spPr bwMode="auto">
          <a:xfrm>
            <a:off x="3049887" y="1608662"/>
            <a:ext cx="5103513" cy="4154984"/>
          </a:xfrm>
          <a:prstGeom prst="rect">
            <a:avLst/>
          </a:prstGeom>
          <a:noFill/>
          <a:ln w="9525">
            <a:noFill/>
            <a:miter lim="800000"/>
            <a:headEnd/>
            <a:tailEnd/>
          </a:ln>
        </p:spPr>
        <p:txBody>
          <a:bodyPr wrap="none">
            <a:spAutoFit/>
          </a:bodyPr>
          <a:lstStyle/>
          <a:p>
            <a:r>
              <a:rPr lang="sk-SK" sz="8800" b="1" dirty="0">
                <a:solidFill>
                  <a:srgbClr val="008000"/>
                </a:solidFill>
                <a:latin typeface="Calibri" pitchFamily="34" charset="0"/>
              </a:rPr>
              <a:t>1. kapitola</a:t>
            </a:r>
          </a:p>
          <a:p>
            <a:r>
              <a:rPr lang="sk-SK" sz="8800" b="1" dirty="0">
                <a:solidFill>
                  <a:srgbClr val="008000"/>
                </a:solidFill>
                <a:latin typeface="Calibri" pitchFamily="34" charset="0"/>
              </a:rPr>
              <a:t>2. kapitola</a:t>
            </a:r>
          </a:p>
          <a:p>
            <a:r>
              <a:rPr lang="sk-SK" sz="8800" b="1" dirty="0">
                <a:solidFill>
                  <a:srgbClr val="008000"/>
                </a:solidFill>
                <a:latin typeface="Calibri" pitchFamily="34" charset="0"/>
              </a:rPr>
              <a:t>3. kapitola</a:t>
            </a:r>
          </a:p>
        </p:txBody>
      </p:sp>
    </p:spTree>
    <p:extLst>
      <p:ext uri="{BB962C8B-B14F-4D97-AF65-F5344CB8AC3E}">
        <p14:creationId xmlns:p14="http://schemas.microsoft.com/office/powerpoint/2010/main" val="4776783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72</a:t>
            </a:fld>
            <a:endParaRPr lang="sk-SK"/>
          </a:p>
        </p:txBody>
      </p:sp>
      <p:sp>
        <p:nvSpPr>
          <p:cNvPr id="5" name="Zaoblený obdĺžnik 8">
            <a:extLst>
              <a:ext uri="{FF2B5EF4-FFF2-40B4-BE49-F238E27FC236}">
                <a16:creationId xmlns:a16="http://schemas.microsoft.com/office/drawing/2014/main" id="{F9192918-380F-4553-A1A3-B40D757C94EB}"/>
              </a:ext>
            </a:extLst>
          </p:cNvPr>
          <p:cNvSpPr/>
          <p:nvPr/>
        </p:nvSpPr>
        <p:spPr>
          <a:xfrm>
            <a:off x="309482" y="188640"/>
            <a:ext cx="10541398"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ŠTRUKTÚRA ZÁVEREČNEJ PRÁCE</a:t>
            </a:r>
          </a:p>
        </p:txBody>
      </p:sp>
      <p:sp>
        <p:nvSpPr>
          <p:cNvPr id="13" name="BlokTextu 12">
            <a:extLst>
              <a:ext uri="{FF2B5EF4-FFF2-40B4-BE49-F238E27FC236}">
                <a16:creationId xmlns:a16="http://schemas.microsoft.com/office/drawing/2014/main" id="{D7F21EB9-89A1-4014-AD33-D9E421EB571B}"/>
              </a:ext>
            </a:extLst>
          </p:cNvPr>
          <p:cNvSpPr txBox="1"/>
          <p:nvPr/>
        </p:nvSpPr>
        <p:spPr>
          <a:xfrm>
            <a:off x="1440181" y="2789312"/>
            <a:ext cx="2186817" cy="2554545"/>
          </a:xfrm>
          <a:prstGeom prst="rect">
            <a:avLst/>
          </a:prstGeom>
          <a:noFill/>
        </p:spPr>
        <p:txBody>
          <a:bodyPr wrap="none" rtlCol="0">
            <a:spAutoFit/>
          </a:bodyPr>
          <a:lstStyle/>
          <a:p>
            <a:r>
              <a:rPr lang="sk-SK" sz="3200" b="1" dirty="0">
                <a:effectLst>
                  <a:outerShdw blurRad="38100" dist="38100" dir="2700000" algn="tl">
                    <a:srgbClr val="000000">
                      <a:alpha val="43137"/>
                    </a:srgbClr>
                  </a:outerShdw>
                </a:effectLst>
              </a:rPr>
              <a:t>1. kapitola</a:t>
            </a:r>
          </a:p>
          <a:p>
            <a:endParaRPr lang="sk-SK" sz="3200" b="1" dirty="0">
              <a:effectLst>
                <a:outerShdw blurRad="38100" dist="38100" dir="2700000" algn="tl">
                  <a:srgbClr val="000000">
                    <a:alpha val="43137"/>
                  </a:srgbClr>
                </a:outerShdw>
              </a:effectLst>
            </a:endParaRPr>
          </a:p>
          <a:p>
            <a:r>
              <a:rPr lang="sk-SK" sz="3200" b="1" dirty="0">
                <a:effectLst>
                  <a:outerShdw blurRad="38100" dist="38100" dir="2700000" algn="tl">
                    <a:srgbClr val="000000">
                      <a:alpha val="43137"/>
                    </a:srgbClr>
                  </a:outerShdw>
                </a:effectLst>
              </a:rPr>
              <a:t>2. kapitola</a:t>
            </a:r>
          </a:p>
          <a:p>
            <a:endParaRPr lang="sk-SK" sz="3200" b="1" dirty="0">
              <a:effectLst>
                <a:outerShdw blurRad="38100" dist="38100" dir="2700000" algn="tl">
                  <a:srgbClr val="000000">
                    <a:alpha val="43137"/>
                  </a:srgbClr>
                </a:outerShdw>
              </a:effectLst>
            </a:endParaRPr>
          </a:p>
          <a:p>
            <a:r>
              <a:rPr lang="sk-SK" sz="3200" b="1" dirty="0">
                <a:effectLst>
                  <a:outerShdw blurRad="38100" dist="38100" dir="2700000" algn="tl">
                    <a:srgbClr val="000000">
                      <a:alpha val="43137"/>
                    </a:srgbClr>
                  </a:outerShdw>
                </a:effectLst>
              </a:rPr>
              <a:t>3. kapitola</a:t>
            </a:r>
          </a:p>
        </p:txBody>
      </p:sp>
      <p:cxnSp>
        <p:nvCxnSpPr>
          <p:cNvPr id="14" name="Rovná spojnica 13">
            <a:extLst>
              <a:ext uri="{FF2B5EF4-FFF2-40B4-BE49-F238E27FC236}">
                <a16:creationId xmlns:a16="http://schemas.microsoft.com/office/drawing/2014/main" id="{42657FC1-AC69-42D8-B49C-87B0D52ACC8B}"/>
              </a:ext>
            </a:extLst>
          </p:cNvPr>
          <p:cNvCxnSpPr/>
          <p:nvPr/>
        </p:nvCxnSpPr>
        <p:spPr>
          <a:xfrm flipV="1">
            <a:off x="3888453" y="1925216"/>
            <a:ext cx="0" cy="381600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Rovná spojnica 14">
            <a:extLst>
              <a:ext uri="{FF2B5EF4-FFF2-40B4-BE49-F238E27FC236}">
                <a16:creationId xmlns:a16="http://schemas.microsoft.com/office/drawing/2014/main" id="{8675EEF1-0B80-4CEC-A42E-3FF4646C91A9}"/>
              </a:ext>
            </a:extLst>
          </p:cNvPr>
          <p:cNvCxnSpPr/>
          <p:nvPr/>
        </p:nvCxnSpPr>
        <p:spPr>
          <a:xfrm flipV="1">
            <a:off x="7128813" y="1925216"/>
            <a:ext cx="0" cy="381600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BlokTextu 15">
            <a:extLst>
              <a:ext uri="{FF2B5EF4-FFF2-40B4-BE49-F238E27FC236}">
                <a16:creationId xmlns:a16="http://schemas.microsoft.com/office/drawing/2014/main" id="{E95DAEBF-9CF3-40B4-8D2E-623D8E53AF1B}"/>
              </a:ext>
            </a:extLst>
          </p:cNvPr>
          <p:cNvSpPr txBox="1"/>
          <p:nvPr/>
        </p:nvSpPr>
        <p:spPr>
          <a:xfrm>
            <a:off x="4240853" y="1349152"/>
            <a:ext cx="2359941" cy="830997"/>
          </a:xfrm>
          <a:prstGeom prst="rect">
            <a:avLst/>
          </a:prstGeom>
          <a:noFill/>
        </p:spPr>
        <p:txBody>
          <a:bodyPr wrap="none" rtlCol="0">
            <a:spAutoFit/>
          </a:bodyPr>
          <a:lstStyle/>
          <a:p>
            <a:pPr algn="ctr"/>
            <a:r>
              <a:rPr lang="sk-SK" sz="2400" b="1" dirty="0"/>
              <a:t>BAKALÁRSKA</a:t>
            </a:r>
          </a:p>
          <a:p>
            <a:pPr algn="ctr"/>
            <a:r>
              <a:rPr lang="sk-SK" sz="2400" b="1" dirty="0"/>
              <a:t>PRÁCA</a:t>
            </a:r>
          </a:p>
        </p:txBody>
      </p:sp>
      <p:sp>
        <p:nvSpPr>
          <p:cNvPr id="17" name="BlokTextu 16">
            <a:extLst>
              <a:ext uri="{FF2B5EF4-FFF2-40B4-BE49-F238E27FC236}">
                <a16:creationId xmlns:a16="http://schemas.microsoft.com/office/drawing/2014/main" id="{06A19AB6-7919-47BA-9AB8-7DBE0870A292}"/>
              </a:ext>
            </a:extLst>
          </p:cNvPr>
          <p:cNvSpPr txBox="1"/>
          <p:nvPr/>
        </p:nvSpPr>
        <p:spPr>
          <a:xfrm>
            <a:off x="7546867" y="1349152"/>
            <a:ext cx="2047355" cy="830997"/>
          </a:xfrm>
          <a:prstGeom prst="rect">
            <a:avLst/>
          </a:prstGeom>
          <a:noFill/>
        </p:spPr>
        <p:txBody>
          <a:bodyPr wrap="none" rtlCol="0">
            <a:spAutoFit/>
          </a:bodyPr>
          <a:lstStyle/>
          <a:p>
            <a:pPr algn="ctr"/>
            <a:r>
              <a:rPr lang="sk-SK" sz="2400" b="1" dirty="0"/>
              <a:t>DIPLOMOVÁ</a:t>
            </a:r>
          </a:p>
          <a:p>
            <a:pPr algn="ctr"/>
            <a:r>
              <a:rPr lang="sk-SK" sz="2400" b="1" dirty="0"/>
              <a:t>PRÁCA</a:t>
            </a:r>
          </a:p>
        </p:txBody>
      </p:sp>
      <p:sp>
        <p:nvSpPr>
          <p:cNvPr id="18" name="BlokTextu 17">
            <a:extLst>
              <a:ext uri="{FF2B5EF4-FFF2-40B4-BE49-F238E27FC236}">
                <a16:creationId xmlns:a16="http://schemas.microsoft.com/office/drawing/2014/main" id="{187B9DCB-D6ED-404F-903F-606042F458CA}"/>
              </a:ext>
            </a:extLst>
          </p:cNvPr>
          <p:cNvSpPr txBox="1"/>
          <p:nvPr/>
        </p:nvSpPr>
        <p:spPr>
          <a:xfrm>
            <a:off x="4058911" y="2717304"/>
            <a:ext cx="2723823" cy="646331"/>
          </a:xfrm>
          <a:prstGeom prst="rect">
            <a:avLst/>
          </a:prstGeom>
          <a:noFill/>
        </p:spPr>
        <p:txBody>
          <a:bodyPr wrap="none" rtlCol="0">
            <a:spAutoFit/>
          </a:bodyPr>
          <a:lstStyle/>
          <a:p>
            <a:r>
              <a:rPr lang="sk-SK" sz="3600" b="1" dirty="0">
                <a:solidFill>
                  <a:srgbClr val="FF0000"/>
                </a:solidFill>
                <a:effectLst>
                  <a:outerShdw blurRad="38100" dist="38100" dir="2700000" algn="tl">
                    <a:srgbClr val="000000">
                      <a:alpha val="43137"/>
                    </a:srgbClr>
                  </a:outerShdw>
                </a:effectLst>
              </a:rPr>
              <a:t>8 – 10 strán</a:t>
            </a:r>
          </a:p>
        </p:txBody>
      </p:sp>
      <p:sp>
        <p:nvSpPr>
          <p:cNvPr id="19" name="BlokTextu 18">
            <a:extLst>
              <a:ext uri="{FF2B5EF4-FFF2-40B4-BE49-F238E27FC236}">
                <a16:creationId xmlns:a16="http://schemas.microsoft.com/office/drawing/2014/main" id="{A4838C04-0AE5-48EA-B10F-AF833CE77145}"/>
              </a:ext>
            </a:extLst>
          </p:cNvPr>
          <p:cNvSpPr txBox="1"/>
          <p:nvPr/>
        </p:nvSpPr>
        <p:spPr>
          <a:xfrm>
            <a:off x="4058911" y="3712004"/>
            <a:ext cx="2980303" cy="646331"/>
          </a:xfrm>
          <a:prstGeom prst="rect">
            <a:avLst/>
          </a:prstGeom>
          <a:noFill/>
        </p:spPr>
        <p:txBody>
          <a:bodyPr wrap="none" rtlCol="0">
            <a:spAutoFit/>
          </a:bodyPr>
          <a:lstStyle/>
          <a:p>
            <a:r>
              <a:rPr lang="sk-SK" sz="3600" b="1" dirty="0">
                <a:solidFill>
                  <a:srgbClr val="FF0000"/>
                </a:solidFill>
                <a:effectLst>
                  <a:outerShdw blurRad="38100" dist="38100" dir="2700000" algn="tl">
                    <a:srgbClr val="000000">
                      <a:alpha val="43137"/>
                    </a:srgbClr>
                  </a:outerShdw>
                </a:effectLst>
              </a:rPr>
              <a:t>10 – 12 strán</a:t>
            </a:r>
          </a:p>
        </p:txBody>
      </p:sp>
      <p:sp>
        <p:nvSpPr>
          <p:cNvPr id="20" name="BlokTextu 19">
            <a:extLst>
              <a:ext uri="{FF2B5EF4-FFF2-40B4-BE49-F238E27FC236}">
                <a16:creationId xmlns:a16="http://schemas.microsoft.com/office/drawing/2014/main" id="{49892329-7CC3-4CEB-8D0F-454CAA3364A8}"/>
              </a:ext>
            </a:extLst>
          </p:cNvPr>
          <p:cNvSpPr txBox="1"/>
          <p:nvPr/>
        </p:nvSpPr>
        <p:spPr>
          <a:xfrm>
            <a:off x="4058911" y="4697526"/>
            <a:ext cx="2980303" cy="646331"/>
          </a:xfrm>
          <a:prstGeom prst="rect">
            <a:avLst/>
          </a:prstGeom>
          <a:noFill/>
        </p:spPr>
        <p:txBody>
          <a:bodyPr wrap="none" rtlCol="0">
            <a:spAutoFit/>
          </a:bodyPr>
          <a:lstStyle/>
          <a:p>
            <a:r>
              <a:rPr lang="sk-SK" sz="3600" b="1" dirty="0">
                <a:solidFill>
                  <a:srgbClr val="FF0000"/>
                </a:solidFill>
                <a:effectLst>
                  <a:outerShdw blurRad="38100" dist="38100" dir="2700000" algn="tl">
                    <a:srgbClr val="000000">
                      <a:alpha val="43137"/>
                    </a:srgbClr>
                  </a:outerShdw>
                </a:effectLst>
              </a:rPr>
              <a:t>10 – 12 strán</a:t>
            </a:r>
          </a:p>
        </p:txBody>
      </p:sp>
      <p:sp>
        <p:nvSpPr>
          <p:cNvPr id="21" name="BlokTextu 20">
            <a:extLst>
              <a:ext uri="{FF2B5EF4-FFF2-40B4-BE49-F238E27FC236}">
                <a16:creationId xmlns:a16="http://schemas.microsoft.com/office/drawing/2014/main" id="{B06FB620-B4AD-4EDB-8356-BDBCAE25F7A9}"/>
              </a:ext>
            </a:extLst>
          </p:cNvPr>
          <p:cNvSpPr txBox="1"/>
          <p:nvPr/>
        </p:nvSpPr>
        <p:spPr>
          <a:xfrm>
            <a:off x="7696096" y="2717303"/>
            <a:ext cx="2185214" cy="646331"/>
          </a:xfrm>
          <a:prstGeom prst="rect">
            <a:avLst/>
          </a:prstGeom>
          <a:noFill/>
        </p:spPr>
        <p:txBody>
          <a:bodyPr wrap="none" rtlCol="0">
            <a:spAutoFit/>
          </a:bodyPr>
          <a:lstStyle/>
          <a:p>
            <a:r>
              <a:rPr lang="sk-SK" sz="3600" b="1" dirty="0">
                <a:solidFill>
                  <a:srgbClr val="008000"/>
                </a:solidFill>
                <a:effectLst>
                  <a:outerShdw blurRad="38100" dist="38100" dir="2700000" algn="tl">
                    <a:srgbClr val="000000">
                      <a:alpha val="43137"/>
                    </a:srgbClr>
                  </a:outerShdw>
                </a:effectLst>
              </a:rPr>
              <a:t>1/3 práce</a:t>
            </a:r>
          </a:p>
        </p:txBody>
      </p:sp>
      <p:sp>
        <p:nvSpPr>
          <p:cNvPr id="22" name="BlokTextu 21">
            <a:extLst>
              <a:ext uri="{FF2B5EF4-FFF2-40B4-BE49-F238E27FC236}">
                <a16:creationId xmlns:a16="http://schemas.microsoft.com/office/drawing/2014/main" id="{185398B4-ADF6-4068-82C4-6E8703A47468}"/>
              </a:ext>
            </a:extLst>
          </p:cNvPr>
          <p:cNvSpPr txBox="1"/>
          <p:nvPr/>
        </p:nvSpPr>
        <p:spPr>
          <a:xfrm>
            <a:off x="7724621" y="4250070"/>
            <a:ext cx="2185214" cy="646331"/>
          </a:xfrm>
          <a:prstGeom prst="rect">
            <a:avLst/>
          </a:prstGeom>
          <a:noFill/>
        </p:spPr>
        <p:txBody>
          <a:bodyPr wrap="none" rtlCol="0">
            <a:spAutoFit/>
          </a:bodyPr>
          <a:lstStyle/>
          <a:p>
            <a:r>
              <a:rPr lang="sk-SK" sz="3600" b="1" dirty="0">
                <a:solidFill>
                  <a:srgbClr val="008000"/>
                </a:solidFill>
                <a:effectLst>
                  <a:outerShdw blurRad="38100" dist="38100" dir="2700000" algn="tl">
                    <a:srgbClr val="000000">
                      <a:alpha val="43137"/>
                    </a:srgbClr>
                  </a:outerShdw>
                </a:effectLst>
              </a:rPr>
              <a:t>2/3 práce</a:t>
            </a:r>
          </a:p>
        </p:txBody>
      </p:sp>
      <p:sp>
        <p:nvSpPr>
          <p:cNvPr id="23" name="Pravá zložená zátvorka 22">
            <a:extLst>
              <a:ext uri="{FF2B5EF4-FFF2-40B4-BE49-F238E27FC236}">
                <a16:creationId xmlns:a16="http://schemas.microsoft.com/office/drawing/2014/main" id="{CD44036F-BDAB-49F4-A740-EC3F9702E172}"/>
              </a:ext>
            </a:extLst>
          </p:cNvPr>
          <p:cNvSpPr/>
          <p:nvPr/>
        </p:nvSpPr>
        <p:spPr>
          <a:xfrm>
            <a:off x="7290571" y="3659976"/>
            <a:ext cx="346046" cy="1872208"/>
          </a:xfrm>
          <a:prstGeom prst="rightBrace">
            <a:avLst>
              <a:gd name="adj1" fmla="val 52373"/>
              <a:gd name="adj2" fmla="val 50000"/>
            </a:avLst>
          </a:prstGeom>
          <a:ln w="76200">
            <a:solidFill>
              <a:srgbClr val="008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sk-SK"/>
          </a:p>
        </p:txBody>
      </p:sp>
      <p:cxnSp>
        <p:nvCxnSpPr>
          <p:cNvPr id="24" name="Rovná spojnica 23">
            <a:extLst>
              <a:ext uri="{FF2B5EF4-FFF2-40B4-BE49-F238E27FC236}">
                <a16:creationId xmlns:a16="http://schemas.microsoft.com/office/drawing/2014/main" id="{0521B36C-268E-4F0C-A67D-3579707F78BB}"/>
              </a:ext>
            </a:extLst>
          </p:cNvPr>
          <p:cNvCxnSpPr>
            <a:cxnSpLocks/>
          </p:cNvCxnSpPr>
          <p:nvPr/>
        </p:nvCxnSpPr>
        <p:spPr>
          <a:xfrm flipH="1">
            <a:off x="1296165" y="3509392"/>
            <a:ext cx="8701674"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Rovná spojnica 24">
            <a:extLst>
              <a:ext uri="{FF2B5EF4-FFF2-40B4-BE49-F238E27FC236}">
                <a16:creationId xmlns:a16="http://schemas.microsoft.com/office/drawing/2014/main" id="{1EF96B59-A7C5-47AB-A418-CA77A677CB03}"/>
              </a:ext>
            </a:extLst>
          </p:cNvPr>
          <p:cNvCxnSpPr>
            <a:cxnSpLocks/>
          </p:cNvCxnSpPr>
          <p:nvPr/>
        </p:nvCxnSpPr>
        <p:spPr>
          <a:xfrm flipH="1">
            <a:off x="1296165" y="4517504"/>
            <a:ext cx="5832000"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243341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73</a:t>
            </a:fld>
            <a:endParaRPr lang="sk-SK"/>
          </a:p>
        </p:txBody>
      </p:sp>
      <p:sp>
        <p:nvSpPr>
          <p:cNvPr id="10" name="Zaoblený obdĺžnik 10">
            <a:extLst>
              <a:ext uri="{FF2B5EF4-FFF2-40B4-BE49-F238E27FC236}">
                <a16:creationId xmlns:a16="http://schemas.microsoft.com/office/drawing/2014/main" id="{36708917-3DCC-46C6-968D-B0466E16C20C}"/>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3200" b="1" dirty="0">
                <a:effectLst>
                  <a:outerShdw blurRad="38100" dist="38100" dir="2700000" algn="tl">
                    <a:srgbClr val="000000">
                      <a:alpha val="43137"/>
                    </a:srgbClr>
                  </a:outerShdw>
                </a:effectLst>
              </a:rPr>
              <a:t>4. SPRACOVANIE BIBLIOGRAFICKÉHO PRIESKUMU</a:t>
            </a:r>
          </a:p>
        </p:txBody>
      </p:sp>
      <p:sp>
        <p:nvSpPr>
          <p:cNvPr id="11" name="Obdĺžnik 10">
            <a:extLst>
              <a:ext uri="{FF2B5EF4-FFF2-40B4-BE49-F238E27FC236}">
                <a16:creationId xmlns:a16="http://schemas.microsoft.com/office/drawing/2014/main" id="{3D456724-867C-42DD-9B7A-CA1C766A000A}"/>
              </a:ext>
            </a:extLst>
          </p:cNvPr>
          <p:cNvSpPr/>
          <p:nvPr/>
        </p:nvSpPr>
        <p:spPr>
          <a:xfrm>
            <a:off x="251668" y="1155233"/>
            <a:ext cx="11484045" cy="1477328"/>
          </a:xfrm>
          <a:prstGeom prst="rect">
            <a:avLst/>
          </a:prstGeom>
        </p:spPr>
        <p:txBody>
          <a:bodyPr wrap="square">
            <a:spAutoFit/>
          </a:bodyPr>
          <a:lstStyle/>
          <a:p>
            <a:pPr algn="ctr" fontAlgn="auto">
              <a:spcBef>
                <a:spcPts val="0"/>
              </a:spcBef>
              <a:spcAft>
                <a:spcPts val="0"/>
              </a:spcAft>
              <a:defRPr/>
            </a:pPr>
            <a:r>
              <a:rPr lang="sk-SK" sz="3000" dirty="0">
                <a:latin typeface="Calibri" pitchFamily="34" charset="0"/>
              </a:rPr>
              <a:t>bežné čítanie informácií získaných z bibliografického prieskumu, vyselektovanie najvhodnejších informácii, tvorba vlastného textu </a:t>
            </a:r>
            <a:br>
              <a:rPr lang="sk-SK" sz="3000" dirty="0">
                <a:latin typeface="Calibri" pitchFamily="34" charset="0"/>
              </a:rPr>
            </a:br>
            <a:r>
              <a:rPr lang="sk-SK" sz="3000" dirty="0">
                <a:latin typeface="Calibri" pitchFamily="34" charset="0"/>
              </a:rPr>
              <a:t>s použitím vybraných citácií.</a:t>
            </a:r>
          </a:p>
        </p:txBody>
      </p:sp>
      <p:pic>
        <p:nvPicPr>
          <p:cNvPr id="3" name="Obrázok 2">
            <a:extLst>
              <a:ext uri="{FF2B5EF4-FFF2-40B4-BE49-F238E27FC236}">
                <a16:creationId xmlns:a16="http://schemas.microsoft.com/office/drawing/2014/main" id="{B52A1AEA-8D99-42BE-8109-87B7A5029FDC}"/>
              </a:ext>
            </a:extLst>
          </p:cNvPr>
          <p:cNvPicPr>
            <a:picLocks noChangeAspect="1"/>
          </p:cNvPicPr>
          <p:nvPr/>
        </p:nvPicPr>
        <p:blipFill>
          <a:blip r:embed="rId2"/>
          <a:stretch>
            <a:fillRect/>
          </a:stretch>
        </p:blipFill>
        <p:spPr>
          <a:xfrm>
            <a:off x="6102558" y="2805156"/>
            <a:ext cx="2426819" cy="3342077"/>
          </a:xfrm>
          <a:prstGeom prst="rect">
            <a:avLst/>
          </a:prstGeom>
          <a:ln>
            <a:noFill/>
          </a:ln>
          <a:effectLst>
            <a:outerShdw blurRad="292100" dist="139700" dir="2700000" algn="tl" rotWithShape="0">
              <a:srgbClr val="333333">
                <a:alpha val="65000"/>
              </a:srgbClr>
            </a:outerShdw>
          </a:effectLst>
        </p:spPr>
      </p:pic>
      <p:pic>
        <p:nvPicPr>
          <p:cNvPr id="14" name="Obrázok 13">
            <a:extLst>
              <a:ext uri="{FF2B5EF4-FFF2-40B4-BE49-F238E27FC236}">
                <a16:creationId xmlns:a16="http://schemas.microsoft.com/office/drawing/2014/main" id="{21E9520B-969F-4661-9A3B-EFE9EFDA8DF5}"/>
              </a:ext>
            </a:extLst>
          </p:cNvPr>
          <p:cNvPicPr>
            <a:picLocks noChangeAspect="1"/>
          </p:cNvPicPr>
          <p:nvPr/>
        </p:nvPicPr>
        <p:blipFill>
          <a:blip r:embed="rId3"/>
          <a:stretch>
            <a:fillRect/>
          </a:stretch>
        </p:blipFill>
        <p:spPr>
          <a:xfrm>
            <a:off x="8846306" y="2805155"/>
            <a:ext cx="2431865" cy="3342077"/>
          </a:xfrm>
          <a:prstGeom prst="rect">
            <a:avLst/>
          </a:prstGeom>
          <a:ln>
            <a:noFill/>
          </a:ln>
          <a:effectLst>
            <a:outerShdw blurRad="292100" dist="139700" dir="2700000" algn="tl" rotWithShape="0">
              <a:srgbClr val="333333">
                <a:alpha val="65000"/>
              </a:srgbClr>
            </a:outerShdw>
          </a:effectLst>
        </p:spPr>
      </p:pic>
      <p:pic>
        <p:nvPicPr>
          <p:cNvPr id="16" name="Obrázok 15">
            <a:extLst>
              <a:ext uri="{FF2B5EF4-FFF2-40B4-BE49-F238E27FC236}">
                <a16:creationId xmlns:a16="http://schemas.microsoft.com/office/drawing/2014/main" id="{8C2AEAEF-021B-4D0C-9FD2-577025A63A46}"/>
              </a:ext>
            </a:extLst>
          </p:cNvPr>
          <p:cNvPicPr>
            <a:picLocks noChangeAspect="1"/>
          </p:cNvPicPr>
          <p:nvPr/>
        </p:nvPicPr>
        <p:blipFill>
          <a:blip r:embed="rId4"/>
          <a:stretch>
            <a:fillRect/>
          </a:stretch>
        </p:blipFill>
        <p:spPr>
          <a:xfrm>
            <a:off x="3346816" y="2805156"/>
            <a:ext cx="2438813" cy="3342077"/>
          </a:xfrm>
          <a:prstGeom prst="rect">
            <a:avLst/>
          </a:prstGeom>
          <a:ln>
            <a:noFill/>
          </a:ln>
          <a:effectLst>
            <a:outerShdw blurRad="292100" dist="139700" dir="2700000" algn="tl" rotWithShape="0">
              <a:srgbClr val="333333">
                <a:alpha val="65000"/>
              </a:srgbClr>
            </a:outerShdw>
          </a:effectLst>
        </p:spPr>
      </p:pic>
      <p:sp>
        <p:nvSpPr>
          <p:cNvPr id="17" name="Obdĺžnik 16">
            <a:extLst>
              <a:ext uri="{FF2B5EF4-FFF2-40B4-BE49-F238E27FC236}">
                <a16:creationId xmlns:a16="http://schemas.microsoft.com/office/drawing/2014/main" id="{E21073A0-B82A-4D8D-98DB-F56ED2A5B330}"/>
              </a:ext>
            </a:extLst>
          </p:cNvPr>
          <p:cNvSpPr/>
          <p:nvPr/>
        </p:nvSpPr>
        <p:spPr>
          <a:xfrm>
            <a:off x="3498209" y="4328719"/>
            <a:ext cx="2046914" cy="137404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8" name="Obdĺžnik 17">
            <a:extLst>
              <a:ext uri="{FF2B5EF4-FFF2-40B4-BE49-F238E27FC236}">
                <a16:creationId xmlns:a16="http://schemas.microsoft.com/office/drawing/2014/main" id="{CEDB415C-57E5-4E4F-8E8A-1CA6924E73B8}"/>
              </a:ext>
            </a:extLst>
          </p:cNvPr>
          <p:cNvSpPr/>
          <p:nvPr/>
        </p:nvSpPr>
        <p:spPr>
          <a:xfrm>
            <a:off x="6220193" y="4324464"/>
            <a:ext cx="2046914" cy="16335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bdĺžnik 18">
            <a:extLst>
              <a:ext uri="{FF2B5EF4-FFF2-40B4-BE49-F238E27FC236}">
                <a16:creationId xmlns:a16="http://schemas.microsoft.com/office/drawing/2014/main" id="{62B7083E-CBCF-4A2F-A28E-E8F122E02104}"/>
              </a:ext>
            </a:extLst>
          </p:cNvPr>
          <p:cNvSpPr/>
          <p:nvPr/>
        </p:nvSpPr>
        <p:spPr>
          <a:xfrm>
            <a:off x="9038781" y="3182768"/>
            <a:ext cx="2046914" cy="37857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1" name="Obrázok 20">
            <a:extLst>
              <a:ext uri="{FF2B5EF4-FFF2-40B4-BE49-F238E27FC236}">
                <a16:creationId xmlns:a16="http://schemas.microsoft.com/office/drawing/2014/main" id="{473E367F-E74D-4DC2-8DD5-3D79F00FA5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708" y="2805153"/>
            <a:ext cx="2355622" cy="3336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782494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74</a:t>
            </a:fld>
            <a:endParaRPr lang="sk-SK"/>
          </a:p>
        </p:txBody>
      </p:sp>
      <p:pic>
        <p:nvPicPr>
          <p:cNvPr id="1026" name="Picture 2" descr="Moderní marketing (Philip Kotler) &gt; kniha | PreSkoly.sk">
            <a:extLst>
              <a:ext uri="{FF2B5EF4-FFF2-40B4-BE49-F238E27FC236}">
                <a16:creationId xmlns:a16="http://schemas.microsoft.com/office/drawing/2014/main" id="{35C75DDE-775D-44B7-B3E5-82EE484BA0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9030" y="2837760"/>
            <a:ext cx="1640506" cy="232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Kniha: Takto sa robí marketing (Allan Dib) | bux.sk">
            <a:extLst>
              <a:ext uri="{FF2B5EF4-FFF2-40B4-BE49-F238E27FC236}">
                <a16:creationId xmlns:a16="http://schemas.microsoft.com/office/drawing/2014/main" id="{BDA6EA10-727C-4AE4-91F2-C6F7080C5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41859" y="1188201"/>
            <a:ext cx="1510916" cy="2324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Obrázok 16" descr="Obrázok, na ktorom je text&#10;&#10;Automaticky generovaný popis">
            <a:extLst>
              <a:ext uri="{FF2B5EF4-FFF2-40B4-BE49-F238E27FC236}">
                <a16:creationId xmlns:a16="http://schemas.microsoft.com/office/drawing/2014/main" id="{C15F35E9-8EFE-416D-A962-4768A219C68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9030" y="191651"/>
            <a:ext cx="1643751" cy="2322125"/>
          </a:xfrm>
          <a:prstGeom prst="rect">
            <a:avLst/>
          </a:prstGeom>
          <a:ln>
            <a:noFill/>
          </a:ln>
          <a:effectLst>
            <a:outerShdw blurRad="292100" dist="139700" dir="2700000" algn="tl" rotWithShape="0">
              <a:srgbClr val="333333">
                <a:alpha val="65000"/>
              </a:srgbClr>
            </a:outerShdw>
          </a:effectLst>
        </p:spPr>
      </p:pic>
      <p:pic>
        <p:nvPicPr>
          <p:cNvPr id="31" name="Obrázok 30" descr="Obrázok, na ktorom je text, snímka obrazovky, elektronika&#10;&#10;Automaticky generovaný popis">
            <a:extLst>
              <a:ext uri="{FF2B5EF4-FFF2-40B4-BE49-F238E27FC236}">
                <a16:creationId xmlns:a16="http://schemas.microsoft.com/office/drawing/2014/main" id="{51BEB018-F1EB-4D4F-A8EB-C16923E7F83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41379" y="3750460"/>
            <a:ext cx="1681730" cy="2324486"/>
          </a:xfrm>
          <a:prstGeom prst="rect">
            <a:avLst/>
          </a:prstGeom>
          <a:ln>
            <a:noFill/>
          </a:ln>
          <a:effectLst>
            <a:outerShdw blurRad="292100" dist="139700" dir="2700000" algn="tl" rotWithShape="0">
              <a:srgbClr val="333333">
                <a:alpha val="65000"/>
              </a:srgbClr>
            </a:outerShdw>
          </a:effectLst>
        </p:spPr>
      </p:pic>
      <p:sp>
        <p:nvSpPr>
          <p:cNvPr id="2" name="BlokTextu 1">
            <a:extLst>
              <a:ext uri="{FF2B5EF4-FFF2-40B4-BE49-F238E27FC236}">
                <a16:creationId xmlns:a16="http://schemas.microsoft.com/office/drawing/2014/main" id="{BF8F55BF-4DDA-45FF-99B5-EA5F230FD5F3}"/>
              </a:ext>
            </a:extLst>
          </p:cNvPr>
          <p:cNvSpPr txBox="1"/>
          <p:nvPr/>
        </p:nvSpPr>
        <p:spPr>
          <a:xfrm>
            <a:off x="2779059" y="191651"/>
            <a:ext cx="6212541" cy="5909310"/>
          </a:xfrm>
          <a:prstGeom prst="rect">
            <a:avLst/>
          </a:prstGeom>
          <a:noFill/>
        </p:spPr>
        <p:txBody>
          <a:bodyPr wrap="square" rtlCol="0">
            <a:spAutoFit/>
          </a:bodyPr>
          <a:lstStyle/>
          <a:p>
            <a:r>
              <a:rPr lang="sk-SK" dirty="0">
                <a:latin typeface="Times New Roman" panose="02020603050405020304" pitchFamily="18" charset="0"/>
                <a:cs typeface="Times New Roman" panose="02020603050405020304" pitchFamily="18" charset="0"/>
              </a:rPr>
              <a:t>       </a:t>
            </a:r>
            <a:r>
              <a:rPr lang="sk-SK" dirty="0" err="1">
                <a:highlight>
                  <a:srgbClr val="FFFF00"/>
                </a:highlight>
                <a:latin typeface="Times New Roman" panose="02020603050405020304" pitchFamily="18" charset="0"/>
                <a:cs typeface="Times New Roman" panose="02020603050405020304" pitchFamily="18" charset="0"/>
              </a:rPr>
              <a:t>Xxxxxxxxxxxxxxxxxxxxxxxxxxxxxxxxxxxxxxxxxxxxxxxx</a:t>
            </a:r>
            <a:br>
              <a:rPr lang="sk-SK" dirty="0">
                <a:highlight>
                  <a:srgbClr val="FFFF00"/>
                </a:highlight>
                <a:latin typeface="Times New Roman" panose="02020603050405020304" pitchFamily="18" charset="0"/>
                <a:cs typeface="Times New Roman" panose="02020603050405020304" pitchFamily="18" charset="0"/>
              </a:rPr>
            </a:br>
            <a:r>
              <a:rPr lang="sk-SK" dirty="0">
                <a:highlight>
                  <a:srgbClr val="FFFF00"/>
                </a:highlight>
                <a:latin typeface="Times New Roman" panose="02020603050405020304" pitchFamily="18" charset="0"/>
                <a:cs typeface="Times New Roman" panose="02020603050405020304" pitchFamily="18" charset="0"/>
              </a:rPr>
              <a:t>xxxxxxxxxxxxxxxxxxxxxxxxxxxxxxxxxxxxxxxxxxxxxxxxxxxxxxxxxxxxxxxxxxxxxxxxxxxxxxxxxxxxxxxxxx.</a:t>
            </a:r>
            <a:r>
              <a:rPr lang="sk-SK" baseline="30000" dirty="0">
                <a:highlight>
                  <a:srgbClr val="FFFF00"/>
                </a:highlight>
                <a:latin typeface="Times New Roman" panose="02020603050405020304" pitchFamily="18" charset="0"/>
                <a:cs typeface="Times New Roman" panose="02020603050405020304" pitchFamily="18" charset="0"/>
              </a:rPr>
              <a:t>1</a:t>
            </a:r>
            <a:r>
              <a:rPr lang="sk-SK" baseline="30000" dirty="0">
                <a:latin typeface="Times New Roman" panose="02020603050405020304" pitchFamily="18" charset="0"/>
                <a:cs typeface="Times New Roman" panose="02020603050405020304" pitchFamily="18" charset="0"/>
              </a:rPr>
              <a:t> </a:t>
            </a:r>
            <a:r>
              <a:rPr lang="sk-SK" dirty="0" err="1">
                <a:highlight>
                  <a:srgbClr val="00FF00"/>
                </a:highlight>
                <a:latin typeface="Times New Roman" panose="02020603050405020304" pitchFamily="18" charset="0"/>
                <a:cs typeface="Times New Roman" panose="02020603050405020304" pitchFamily="18" charset="0"/>
              </a:rPr>
              <a:t>Xxxxxxxxxxxx</a:t>
            </a:r>
            <a:br>
              <a:rPr lang="sk-SK" dirty="0">
                <a:highlight>
                  <a:srgbClr val="00FF00"/>
                </a:highlight>
                <a:latin typeface="Times New Roman" panose="02020603050405020304" pitchFamily="18" charset="0"/>
                <a:cs typeface="Times New Roman" panose="02020603050405020304" pitchFamily="18" charset="0"/>
              </a:rPr>
            </a:br>
            <a:r>
              <a:rPr lang="sk-SK" dirty="0" err="1">
                <a:highlight>
                  <a:srgbClr val="00FF00"/>
                </a:highlight>
                <a:latin typeface="Times New Roman" panose="02020603050405020304" pitchFamily="18" charset="0"/>
                <a:cs typeface="Times New Roman" panose="02020603050405020304" pitchFamily="18" charset="0"/>
              </a:rPr>
              <a:t>xxxxxxxxxxxxxxxxxxxxxxxxxxxxxxxxxxxxxxxxxxxxxxxxxxxx</a:t>
            </a:r>
            <a:br>
              <a:rPr lang="sk-SK" dirty="0">
                <a:highlight>
                  <a:srgbClr val="00FF00"/>
                </a:highlight>
                <a:latin typeface="Times New Roman" panose="02020603050405020304" pitchFamily="18" charset="0"/>
                <a:cs typeface="Times New Roman" panose="02020603050405020304" pitchFamily="18" charset="0"/>
              </a:rPr>
            </a:br>
            <a:r>
              <a:rPr lang="sk-SK" dirty="0">
                <a:highlight>
                  <a:srgbClr val="00FF00"/>
                </a:highlight>
                <a:latin typeface="Times New Roman" panose="02020603050405020304" pitchFamily="18" charset="0"/>
                <a:cs typeface="Times New Roman" panose="02020603050405020304" pitchFamily="18" charset="0"/>
              </a:rPr>
              <a:t>xxxxxxxxxxxxxxxxxxxxxxxxxxxxxxxxxxxxxxxxxxxxxxxxxxxxxxxxxxxxxxxxxxxxxxxxxxxxxxxxxxxxxxxxxx.</a:t>
            </a:r>
            <a:r>
              <a:rPr lang="sk-SK" baseline="30000" dirty="0">
                <a:highlight>
                  <a:srgbClr val="00FF00"/>
                </a:highlight>
                <a:latin typeface="Times New Roman" panose="02020603050405020304" pitchFamily="18" charset="0"/>
                <a:cs typeface="Times New Roman" panose="02020603050405020304" pitchFamily="18" charset="0"/>
              </a:rPr>
              <a:t>2</a:t>
            </a:r>
            <a:r>
              <a:rPr lang="sk-SK" dirty="0">
                <a:latin typeface="Times New Roman" panose="02020603050405020304" pitchFamily="18" charset="0"/>
                <a:cs typeface="Times New Roman" panose="02020603050405020304" pitchFamily="18" charset="0"/>
              </a:rPr>
              <a:t> </a:t>
            </a:r>
          </a:p>
          <a:p>
            <a:endParaRPr lang="sk-SK" dirty="0">
              <a:latin typeface="Times New Roman" panose="02020603050405020304" pitchFamily="18" charset="0"/>
              <a:cs typeface="Times New Roman" panose="02020603050405020304" pitchFamily="18" charset="0"/>
            </a:endParaRPr>
          </a:p>
          <a:p>
            <a:r>
              <a:rPr lang="sk-SK" b="1" dirty="0">
                <a:latin typeface="Times New Roman" panose="02020603050405020304" pitchFamily="18" charset="0"/>
                <a:cs typeface="Times New Roman" panose="02020603050405020304" pitchFamily="18" charset="0"/>
              </a:rPr>
              <a:t>Tabuľka 1  </a:t>
            </a:r>
            <a:r>
              <a:rPr lang="sk-SK" b="1" dirty="0" err="1">
                <a:latin typeface="Times New Roman" panose="02020603050405020304" pitchFamily="18" charset="0"/>
                <a:cs typeface="Times New Roman" panose="02020603050405020304" pitchFamily="18" charset="0"/>
              </a:rPr>
              <a:t>Aaaaaaaaaaaaaaaaaaaaaaaaaaaaaa</a:t>
            </a:r>
            <a:endParaRPr lang="sk-SK" b="1"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rPr>
              <a:t>Prameň: </a:t>
            </a:r>
            <a:r>
              <a:rPr lang="sk-SK" dirty="0" err="1">
                <a:latin typeface="Times New Roman" panose="02020603050405020304" pitchFamily="18" charset="0"/>
                <a:cs typeface="Times New Roman" panose="02020603050405020304" pitchFamily="18" charset="0"/>
              </a:rPr>
              <a:t>xxxxxxxxxxxxxxxxxxxxxxx</a:t>
            </a:r>
            <a:endParaRPr lang="sk-SK" dirty="0">
              <a:latin typeface="Times New Roman" panose="02020603050405020304" pitchFamily="18" charset="0"/>
              <a:cs typeface="Times New Roman" panose="02020603050405020304" pitchFamily="18" charset="0"/>
            </a:endParaRPr>
          </a:p>
          <a:p>
            <a:endParaRPr lang="sk-SK" dirty="0">
              <a:latin typeface="Times New Roman" panose="02020603050405020304" pitchFamily="18" charset="0"/>
              <a:cs typeface="Times New Roman" panose="02020603050405020304" pitchFamily="18" charset="0"/>
            </a:endParaRPr>
          </a:p>
          <a:p>
            <a:r>
              <a:rPr lang="sk-SK" dirty="0">
                <a:latin typeface="Times New Roman" panose="02020603050405020304" pitchFamily="18" charset="0"/>
                <a:cs typeface="Times New Roman" panose="02020603050405020304" pitchFamily="18" charset="0"/>
              </a:rPr>
              <a:t>      </a:t>
            </a:r>
            <a:r>
              <a:rPr lang="sk-SK" dirty="0" err="1">
                <a:solidFill>
                  <a:srgbClr val="FF0000"/>
                </a:solidFill>
                <a:latin typeface="Times New Roman" panose="02020603050405020304" pitchFamily="18" charset="0"/>
                <a:cs typeface="Times New Roman" panose="02020603050405020304" pitchFamily="18" charset="0"/>
              </a:rPr>
              <a:t>Xxxxxxxxxxxxxxxxxxxxxxxxxxxxxxxxxxxxxxxxxxxxxxxxx</a:t>
            </a:r>
            <a:br>
              <a:rPr lang="sk-SK" dirty="0">
                <a:solidFill>
                  <a:srgbClr val="FF0000"/>
                </a:solidFill>
                <a:latin typeface="Times New Roman" panose="02020603050405020304" pitchFamily="18" charset="0"/>
                <a:cs typeface="Times New Roman" panose="02020603050405020304" pitchFamily="18" charset="0"/>
              </a:rPr>
            </a:br>
            <a:r>
              <a:rPr lang="sk-SK" dirty="0">
                <a:solidFill>
                  <a:srgbClr val="FF0000"/>
                </a:solidFill>
                <a:latin typeface="Times New Roman" panose="02020603050405020304" pitchFamily="18" charset="0"/>
                <a:cs typeface="Times New Roman" panose="02020603050405020304" pitchFamily="18" charset="0"/>
              </a:rPr>
              <a:t>xxxxxxxxxxxxxxxxxxxxxxxxxxxxxxxxxxxxxxxxxxxxxxxxxxxxxxxxxxxxxxxxxxxxxxxxxxxxxxxxxxxxxxxxxx</a:t>
            </a:r>
            <a:r>
              <a:rPr lang="sk-SK" dirty="0">
                <a:latin typeface="Times New Roman" panose="02020603050405020304" pitchFamily="18" charset="0"/>
                <a:cs typeface="Times New Roman" panose="02020603050405020304" pitchFamily="18" charset="0"/>
              </a:rPr>
              <a:t>.</a:t>
            </a:r>
            <a:r>
              <a:rPr lang="sk-SK" baseline="30000" dirty="0">
                <a:latin typeface="Times New Roman" panose="02020603050405020304" pitchFamily="18" charset="0"/>
                <a:cs typeface="Times New Roman" panose="02020603050405020304" pitchFamily="18" charset="0"/>
              </a:rPr>
              <a:t> </a:t>
            </a:r>
          </a:p>
          <a:p>
            <a:r>
              <a:rPr lang="sk-SK" dirty="0">
                <a:latin typeface="Times New Roman" panose="02020603050405020304" pitchFamily="18" charset="0"/>
                <a:cs typeface="Times New Roman" panose="02020603050405020304" pitchFamily="18" charset="0"/>
              </a:rPr>
              <a:t>      </a:t>
            </a:r>
            <a:r>
              <a:rPr lang="sk-SK" dirty="0" err="1">
                <a:highlight>
                  <a:srgbClr val="00FFFF"/>
                </a:highlight>
                <a:latin typeface="Times New Roman" panose="02020603050405020304" pitchFamily="18" charset="0"/>
                <a:cs typeface="Times New Roman" panose="02020603050405020304" pitchFamily="18" charset="0"/>
              </a:rPr>
              <a:t>Xxxxxxxxxxxxxxxxxxxxxxxxxxxxxxxxxxxxxxxxxxxxxxxxx</a:t>
            </a:r>
            <a:br>
              <a:rPr lang="sk-SK" dirty="0">
                <a:highlight>
                  <a:srgbClr val="00FFFF"/>
                </a:highlight>
                <a:latin typeface="Times New Roman" panose="02020603050405020304" pitchFamily="18" charset="0"/>
                <a:cs typeface="Times New Roman" panose="02020603050405020304" pitchFamily="18" charset="0"/>
              </a:rPr>
            </a:br>
            <a:r>
              <a:rPr lang="sk-SK" dirty="0" err="1">
                <a:highlight>
                  <a:srgbClr val="00FFFF"/>
                </a:highlight>
                <a:latin typeface="Times New Roman" panose="02020603050405020304" pitchFamily="18" charset="0"/>
                <a:cs typeface="Times New Roman" panose="02020603050405020304" pitchFamily="18" charset="0"/>
              </a:rPr>
              <a:t>xxxxxxxxxxxxxxxxxxxxxxxxxxxxxxxxxxxxxxxxxxxxxxxxxxxx</a:t>
            </a:r>
            <a:br>
              <a:rPr lang="sk-SK" dirty="0">
                <a:highlight>
                  <a:srgbClr val="00FFFF"/>
                </a:highlight>
                <a:latin typeface="Times New Roman" panose="02020603050405020304" pitchFamily="18" charset="0"/>
                <a:cs typeface="Times New Roman" panose="02020603050405020304" pitchFamily="18" charset="0"/>
              </a:rPr>
            </a:br>
            <a:r>
              <a:rPr lang="sk-SK" dirty="0">
                <a:highlight>
                  <a:srgbClr val="00FFFF"/>
                </a:highlight>
                <a:latin typeface="Times New Roman" panose="02020603050405020304" pitchFamily="18" charset="0"/>
                <a:cs typeface="Times New Roman" panose="02020603050405020304" pitchFamily="18" charset="0"/>
              </a:rPr>
              <a:t>xxxxxxxxxxxxxxxxxxxxxxxxxxxxxxxxxxxxxxxxxxxxxxxxxxxxxxxxxxxxxxxxxxxxxxxxxxxxxxxxxxxxxxxxxx.</a:t>
            </a:r>
            <a:r>
              <a:rPr lang="sk-SK" baseline="30000" dirty="0">
                <a:highlight>
                  <a:srgbClr val="00FFFF"/>
                </a:highlight>
                <a:latin typeface="Times New Roman" panose="02020603050405020304" pitchFamily="18" charset="0"/>
                <a:cs typeface="Times New Roman" panose="02020603050405020304" pitchFamily="18" charset="0"/>
              </a:rPr>
              <a:t>3</a:t>
            </a:r>
            <a:endParaRPr lang="sk-SK" dirty="0">
              <a:highlight>
                <a:srgbClr val="00FFFF"/>
              </a:highlight>
              <a:latin typeface="Times New Roman" panose="02020603050405020304" pitchFamily="18" charset="0"/>
              <a:cs typeface="Times New Roman" panose="02020603050405020304" pitchFamily="18" charset="0"/>
            </a:endParaRPr>
          </a:p>
        </p:txBody>
      </p:sp>
      <p:graphicFrame>
        <p:nvGraphicFramePr>
          <p:cNvPr id="4" name="Tabuľka 6">
            <a:extLst>
              <a:ext uri="{FF2B5EF4-FFF2-40B4-BE49-F238E27FC236}">
                <a16:creationId xmlns:a16="http://schemas.microsoft.com/office/drawing/2014/main" id="{5F9922F3-DE74-4B94-98D2-98835A7F56F2}"/>
              </a:ext>
            </a:extLst>
          </p:cNvPr>
          <p:cNvGraphicFramePr>
            <a:graphicFrameLocks noGrp="1"/>
          </p:cNvGraphicFramePr>
          <p:nvPr/>
        </p:nvGraphicFramePr>
        <p:xfrm>
          <a:off x="2883646" y="2449284"/>
          <a:ext cx="5910730" cy="1112520"/>
        </p:xfrm>
        <a:graphic>
          <a:graphicData uri="http://schemas.openxmlformats.org/drawingml/2006/table">
            <a:tbl>
              <a:tblPr firstRow="1" bandRow="1">
                <a:tableStyleId>{5940675A-B579-460E-94D1-54222C63F5DA}</a:tableStyleId>
              </a:tblPr>
              <a:tblGrid>
                <a:gridCol w="1182146">
                  <a:extLst>
                    <a:ext uri="{9D8B030D-6E8A-4147-A177-3AD203B41FA5}">
                      <a16:colId xmlns:a16="http://schemas.microsoft.com/office/drawing/2014/main" val="4010269665"/>
                    </a:ext>
                  </a:extLst>
                </a:gridCol>
                <a:gridCol w="1182146">
                  <a:extLst>
                    <a:ext uri="{9D8B030D-6E8A-4147-A177-3AD203B41FA5}">
                      <a16:colId xmlns:a16="http://schemas.microsoft.com/office/drawing/2014/main" val="1001364960"/>
                    </a:ext>
                  </a:extLst>
                </a:gridCol>
                <a:gridCol w="1182146">
                  <a:extLst>
                    <a:ext uri="{9D8B030D-6E8A-4147-A177-3AD203B41FA5}">
                      <a16:colId xmlns:a16="http://schemas.microsoft.com/office/drawing/2014/main" val="2029709470"/>
                    </a:ext>
                  </a:extLst>
                </a:gridCol>
                <a:gridCol w="1182146">
                  <a:extLst>
                    <a:ext uri="{9D8B030D-6E8A-4147-A177-3AD203B41FA5}">
                      <a16:colId xmlns:a16="http://schemas.microsoft.com/office/drawing/2014/main" val="90049844"/>
                    </a:ext>
                  </a:extLst>
                </a:gridCol>
                <a:gridCol w="1182146">
                  <a:extLst>
                    <a:ext uri="{9D8B030D-6E8A-4147-A177-3AD203B41FA5}">
                      <a16:colId xmlns:a16="http://schemas.microsoft.com/office/drawing/2014/main" val="1766116261"/>
                    </a:ext>
                  </a:extLst>
                </a:gridCol>
              </a:tblGrid>
              <a:tr h="370840">
                <a:tc>
                  <a:txBody>
                    <a:bodyPr/>
                    <a:lstStyle/>
                    <a:p>
                      <a:pPr algn="ctr"/>
                      <a:endParaRPr lang="sk-SK" dirty="0">
                        <a:latin typeface="Times New Roman" panose="02020603050405020304" pitchFamily="18" charset="0"/>
                        <a:cs typeface="Times New Roman" panose="02020603050405020304" pitchFamily="18" charset="0"/>
                      </a:endParaRPr>
                    </a:p>
                  </a:txBody>
                  <a:tcPr/>
                </a:tc>
                <a:tc>
                  <a:txBody>
                    <a:bodyPr/>
                    <a:lstStyle/>
                    <a:p>
                      <a:pPr algn="ctr"/>
                      <a:r>
                        <a:rPr lang="sk-SK" b="1" dirty="0">
                          <a:latin typeface="Times New Roman" panose="02020603050405020304" pitchFamily="18" charset="0"/>
                          <a:cs typeface="Times New Roman" panose="02020603050405020304" pitchFamily="18" charset="0"/>
                        </a:rPr>
                        <a:t>2018</a:t>
                      </a:r>
                    </a:p>
                  </a:txBody>
                  <a:tcPr/>
                </a:tc>
                <a:tc>
                  <a:txBody>
                    <a:bodyPr/>
                    <a:lstStyle/>
                    <a:p>
                      <a:pPr algn="ctr"/>
                      <a:r>
                        <a:rPr lang="sk-SK" b="1" dirty="0">
                          <a:latin typeface="Times New Roman" panose="02020603050405020304" pitchFamily="18" charset="0"/>
                          <a:cs typeface="Times New Roman" panose="02020603050405020304" pitchFamily="18" charset="0"/>
                        </a:rPr>
                        <a:t>2019</a:t>
                      </a:r>
                    </a:p>
                  </a:txBody>
                  <a:tcPr/>
                </a:tc>
                <a:tc>
                  <a:txBody>
                    <a:bodyPr/>
                    <a:lstStyle/>
                    <a:p>
                      <a:pPr algn="ctr"/>
                      <a:r>
                        <a:rPr lang="sk-SK" b="1" dirty="0">
                          <a:latin typeface="Times New Roman" panose="02020603050405020304" pitchFamily="18" charset="0"/>
                          <a:cs typeface="Times New Roman" panose="02020603050405020304" pitchFamily="18" charset="0"/>
                        </a:rPr>
                        <a:t>2020</a:t>
                      </a:r>
                    </a:p>
                  </a:txBody>
                  <a:tcPr/>
                </a:tc>
                <a:tc>
                  <a:txBody>
                    <a:bodyPr/>
                    <a:lstStyle/>
                    <a:p>
                      <a:pPr algn="ctr"/>
                      <a:r>
                        <a:rPr lang="sk-SK" b="1" dirty="0">
                          <a:latin typeface="Times New Roman" panose="02020603050405020304" pitchFamily="18" charset="0"/>
                          <a:cs typeface="Times New Roman" panose="02020603050405020304" pitchFamily="18" charset="0"/>
                        </a:rPr>
                        <a:t>2021</a:t>
                      </a:r>
                    </a:p>
                  </a:txBody>
                  <a:tcPr/>
                </a:tc>
                <a:extLst>
                  <a:ext uri="{0D108BD9-81ED-4DB2-BD59-A6C34878D82A}">
                    <a16:rowId xmlns:a16="http://schemas.microsoft.com/office/drawing/2014/main" val="678560859"/>
                  </a:ext>
                </a:extLst>
              </a:tr>
              <a:tr h="370840">
                <a:tc>
                  <a:txBody>
                    <a:bodyPr/>
                    <a:lstStyle/>
                    <a:p>
                      <a:pPr algn="l"/>
                      <a:r>
                        <a:rPr lang="sk-SK" b="1" dirty="0" err="1">
                          <a:latin typeface="Times New Roman" panose="02020603050405020304" pitchFamily="18" charset="0"/>
                          <a:cs typeface="Times New Roman" panose="02020603050405020304" pitchFamily="18" charset="0"/>
                        </a:rPr>
                        <a:t>Aaaaaa</a:t>
                      </a:r>
                      <a:endParaRPr lang="sk-SK" b="1" dirty="0">
                        <a:latin typeface="Times New Roman" panose="02020603050405020304" pitchFamily="18" charset="0"/>
                        <a:cs typeface="Times New Roman" panose="02020603050405020304" pitchFamily="18" charset="0"/>
                      </a:endParaRPr>
                    </a:p>
                  </a:txBody>
                  <a:tcPr/>
                </a:tc>
                <a:tc>
                  <a:txBody>
                    <a:bodyPr/>
                    <a:lstStyle/>
                    <a:p>
                      <a:pPr algn="ctr"/>
                      <a:r>
                        <a:rPr lang="sk-SK" dirty="0">
                          <a:latin typeface="Times New Roman" panose="02020603050405020304" pitchFamily="18" charset="0"/>
                          <a:cs typeface="Times New Roman" panose="02020603050405020304" pitchFamily="18" charset="0"/>
                        </a:rPr>
                        <a:t>123</a:t>
                      </a:r>
                    </a:p>
                  </a:txBody>
                  <a:tcPr/>
                </a:tc>
                <a:tc>
                  <a:txBody>
                    <a:bodyPr/>
                    <a:lstStyle/>
                    <a:p>
                      <a:pPr algn="ctr"/>
                      <a:r>
                        <a:rPr lang="sk-SK" dirty="0">
                          <a:latin typeface="Times New Roman" panose="02020603050405020304" pitchFamily="18" charset="0"/>
                          <a:cs typeface="Times New Roman" panose="02020603050405020304" pitchFamily="18" charset="0"/>
                        </a:rPr>
                        <a:t>456</a:t>
                      </a:r>
                    </a:p>
                  </a:txBody>
                  <a:tcPr/>
                </a:tc>
                <a:tc>
                  <a:txBody>
                    <a:bodyPr/>
                    <a:lstStyle/>
                    <a:p>
                      <a:pPr algn="ctr"/>
                      <a:r>
                        <a:rPr lang="sk-SK" dirty="0">
                          <a:latin typeface="Times New Roman" panose="02020603050405020304" pitchFamily="18" charset="0"/>
                          <a:cs typeface="Times New Roman" panose="02020603050405020304" pitchFamily="18" charset="0"/>
                        </a:rPr>
                        <a:t>789</a:t>
                      </a:r>
                    </a:p>
                  </a:txBody>
                  <a:tcPr/>
                </a:tc>
                <a:tc>
                  <a:txBody>
                    <a:bodyPr/>
                    <a:lstStyle/>
                    <a:p>
                      <a:pPr algn="ctr"/>
                      <a:r>
                        <a:rPr lang="sk-SK" dirty="0">
                          <a:latin typeface="Times New Roman" panose="02020603050405020304" pitchFamily="18" charset="0"/>
                          <a:cs typeface="Times New Roman" panose="02020603050405020304" pitchFamily="18" charset="0"/>
                        </a:rPr>
                        <a:t>1023</a:t>
                      </a:r>
                    </a:p>
                  </a:txBody>
                  <a:tcPr/>
                </a:tc>
                <a:extLst>
                  <a:ext uri="{0D108BD9-81ED-4DB2-BD59-A6C34878D82A}">
                    <a16:rowId xmlns:a16="http://schemas.microsoft.com/office/drawing/2014/main" val="3349061842"/>
                  </a:ext>
                </a:extLst>
              </a:tr>
              <a:tr h="370840">
                <a:tc>
                  <a:txBody>
                    <a:bodyPr/>
                    <a:lstStyle/>
                    <a:p>
                      <a:pPr algn="l"/>
                      <a:r>
                        <a:rPr lang="sk-SK" b="1" dirty="0" err="1">
                          <a:latin typeface="Times New Roman" panose="02020603050405020304" pitchFamily="18" charset="0"/>
                          <a:cs typeface="Times New Roman" panose="02020603050405020304" pitchFamily="18" charset="0"/>
                        </a:rPr>
                        <a:t>Bbbbbb</a:t>
                      </a:r>
                      <a:endParaRPr lang="sk-SK" b="1" dirty="0">
                        <a:latin typeface="Times New Roman" panose="02020603050405020304" pitchFamily="18" charset="0"/>
                        <a:cs typeface="Times New Roman" panose="02020603050405020304" pitchFamily="18" charset="0"/>
                      </a:endParaRPr>
                    </a:p>
                  </a:txBody>
                  <a:tcPr/>
                </a:tc>
                <a:tc>
                  <a:txBody>
                    <a:bodyPr/>
                    <a:lstStyle/>
                    <a:p>
                      <a:pPr algn="ctr"/>
                      <a:r>
                        <a:rPr lang="sk-SK" dirty="0">
                          <a:latin typeface="Times New Roman" panose="02020603050405020304" pitchFamily="18" charset="0"/>
                          <a:cs typeface="Times New Roman" panose="02020603050405020304" pitchFamily="18" charset="0"/>
                        </a:rPr>
                        <a:t>234</a:t>
                      </a:r>
                    </a:p>
                  </a:txBody>
                  <a:tcPr/>
                </a:tc>
                <a:tc>
                  <a:txBody>
                    <a:bodyPr/>
                    <a:lstStyle/>
                    <a:p>
                      <a:pPr algn="ctr"/>
                      <a:r>
                        <a:rPr lang="sk-SK" dirty="0">
                          <a:latin typeface="Times New Roman" panose="02020603050405020304" pitchFamily="18" charset="0"/>
                          <a:cs typeface="Times New Roman" panose="02020603050405020304" pitchFamily="18" charset="0"/>
                        </a:rPr>
                        <a:t>567</a:t>
                      </a:r>
                    </a:p>
                  </a:txBody>
                  <a:tcPr/>
                </a:tc>
                <a:tc>
                  <a:txBody>
                    <a:bodyPr/>
                    <a:lstStyle/>
                    <a:p>
                      <a:pPr algn="ctr"/>
                      <a:r>
                        <a:rPr lang="sk-SK" dirty="0">
                          <a:latin typeface="Times New Roman" panose="02020603050405020304" pitchFamily="18" charset="0"/>
                          <a:cs typeface="Times New Roman" panose="02020603050405020304" pitchFamily="18" charset="0"/>
                        </a:rPr>
                        <a:t>890</a:t>
                      </a:r>
                    </a:p>
                  </a:txBody>
                  <a:tcPr/>
                </a:tc>
                <a:tc>
                  <a:txBody>
                    <a:bodyPr/>
                    <a:lstStyle/>
                    <a:p>
                      <a:pPr algn="ctr"/>
                      <a:r>
                        <a:rPr lang="sk-SK" dirty="0">
                          <a:latin typeface="Times New Roman" panose="02020603050405020304" pitchFamily="18" charset="0"/>
                          <a:cs typeface="Times New Roman" panose="02020603050405020304" pitchFamily="18" charset="0"/>
                        </a:rPr>
                        <a:t>1234</a:t>
                      </a:r>
                    </a:p>
                  </a:txBody>
                  <a:tcPr/>
                </a:tc>
                <a:extLst>
                  <a:ext uri="{0D108BD9-81ED-4DB2-BD59-A6C34878D82A}">
                    <a16:rowId xmlns:a16="http://schemas.microsoft.com/office/drawing/2014/main" val="1496608661"/>
                  </a:ext>
                </a:extLst>
              </a:tr>
            </a:tbl>
          </a:graphicData>
        </a:graphic>
      </p:graphicFrame>
      <p:sp>
        <p:nvSpPr>
          <p:cNvPr id="7" name="Šípka: doprava 6">
            <a:extLst>
              <a:ext uri="{FF2B5EF4-FFF2-40B4-BE49-F238E27FC236}">
                <a16:creationId xmlns:a16="http://schemas.microsoft.com/office/drawing/2014/main" id="{662F38E6-358C-4D31-9D54-3F8084A395FF}"/>
              </a:ext>
            </a:extLst>
          </p:cNvPr>
          <p:cNvSpPr/>
          <p:nvPr/>
        </p:nvSpPr>
        <p:spPr>
          <a:xfrm>
            <a:off x="2017059" y="518004"/>
            <a:ext cx="762000" cy="600636"/>
          </a:xfrm>
          <a:prstGeom prst="rightArrow">
            <a:avLst/>
          </a:prstGeom>
          <a:solidFill>
            <a:srgbClr val="FF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9" name="Šípka: doprava 28">
            <a:extLst>
              <a:ext uri="{FF2B5EF4-FFF2-40B4-BE49-F238E27FC236}">
                <a16:creationId xmlns:a16="http://schemas.microsoft.com/office/drawing/2014/main" id="{226E0AA6-A1B0-49E1-9ACC-C23E5B743035}"/>
              </a:ext>
            </a:extLst>
          </p:cNvPr>
          <p:cNvSpPr/>
          <p:nvPr/>
        </p:nvSpPr>
        <p:spPr>
          <a:xfrm rot="10800000">
            <a:off x="8879540" y="1196208"/>
            <a:ext cx="1018337" cy="600636"/>
          </a:xfrm>
          <a:prstGeom prst="rightArrow">
            <a:avLst/>
          </a:prstGeom>
          <a:solidFill>
            <a:srgbClr val="00FF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0" name="Šípka: doprava 29">
            <a:extLst>
              <a:ext uri="{FF2B5EF4-FFF2-40B4-BE49-F238E27FC236}">
                <a16:creationId xmlns:a16="http://schemas.microsoft.com/office/drawing/2014/main" id="{54B5FA69-89B5-4F6F-8BA9-563DFE35DF48}"/>
              </a:ext>
            </a:extLst>
          </p:cNvPr>
          <p:cNvSpPr/>
          <p:nvPr/>
        </p:nvSpPr>
        <p:spPr>
          <a:xfrm>
            <a:off x="2027517" y="3351413"/>
            <a:ext cx="762000" cy="600636"/>
          </a:xfrm>
          <a:prstGeom prst="rightArrow">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2" name="Šípka: doprava 31">
            <a:extLst>
              <a:ext uri="{FF2B5EF4-FFF2-40B4-BE49-F238E27FC236}">
                <a16:creationId xmlns:a16="http://schemas.microsoft.com/office/drawing/2014/main" id="{72BCA4AC-E60D-40AC-8B72-E3D0130B3DD6}"/>
              </a:ext>
            </a:extLst>
          </p:cNvPr>
          <p:cNvSpPr/>
          <p:nvPr/>
        </p:nvSpPr>
        <p:spPr>
          <a:xfrm rot="10800000">
            <a:off x="8879539" y="5061156"/>
            <a:ext cx="1018337" cy="600636"/>
          </a:xfrm>
          <a:prstGeom prst="rightArrow">
            <a:avLst/>
          </a:prstGeom>
          <a:solidFill>
            <a:srgbClr val="00FF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6056240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75</a:t>
            </a:fld>
            <a:endParaRPr lang="sk-SK"/>
          </a:p>
        </p:txBody>
      </p:sp>
      <p:sp>
        <p:nvSpPr>
          <p:cNvPr id="10" name="Zaoblený obdĺžnik 10">
            <a:extLst>
              <a:ext uri="{FF2B5EF4-FFF2-40B4-BE49-F238E27FC236}">
                <a16:creationId xmlns:a16="http://schemas.microsoft.com/office/drawing/2014/main" id="{36708917-3DCC-46C6-968D-B0466E16C20C}"/>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5. PRIESKUM, VÝSKUM</a:t>
            </a:r>
          </a:p>
        </p:txBody>
      </p:sp>
      <p:sp>
        <p:nvSpPr>
          <p:cNvPr id="11" name="Obdĺžnik 10">
            <a:extLst>
              <a:ext uri="{FF2B5EF4-FFF2-40B4-BE49-F238E27FC236}">
                <a16:creationId xmlns:a16="http://schemas.microsoft.com/office/drawing/2014/main" id="{3D456724-867C-42DD-9B7A-CA1C766A000A}"/>
              </a:ext>
            </a:extLst>
          </p:cNvPr>
          <p:cNvSpPr/>
          <p:nvPr/>
        </p:nvSpPr>
        <p:spPr>
          <a:xfrm>
            <a:off x="251668" y="1273803"/>
            <a:ext cx="11534861" cy="1815882"/>
          </a:xfrm>
          <a:prstGeom prst="rect">
            <a:avLst/>
          </a:prstGeom>
        </p:spPr>
        <p:txBody>
          <a:bodyPr wrap="square">
            <a:spAutoFit/>
          </a:bodyPr>
          <a:lstStyle/>
          <a:p>
            <a:pPr algn="just" fontAlgn="auto">
              <a:spcBef>
                <a:spcPts val="0"/>
              </a:spcBef>
              <a:spcAft>
                <a:spcPts val="0"/>
              </a:spcAft>
              <a:defRPr/>
            </a:pPr>
            <a:r>
              <a:rPr lang="sk-SK" sz="2800" dirty="0">
                <a:latin typeface="Calibri" pitchFamily="34" charset="0"/>
              </a:rPr>
              <a:t>organizačná práca, uvedenie charakteristiky objektu, stanovenie problémov, určenie metód prieskumu, resp. výskumu (analýzy a syntézy, metódy zovšeobecňovania, štatistické metódy, metódy indukcie a dedukcie, metóda systémového prístupu, metóda komparácie a metóda modelovania). </a:t>
            </a:r>
          </a:p>
        </p:txBody>
      </p:sp>
      <p:sp>
        <p:nvSpPr>
          <p:cNvPr id="7" name="BlokTextu 6">
            <a:extLst>
              <a:ext uri="{FF2B5EF4-FFF2-40B4-BE49-F238E27FC236}">
                <a16:creationId xmlns:a16="http://schemas.microsoft.com/office/drawing/2014/main" id="{B65A8313-B84A-48B3-A478-19D3C9DAC5DA}"/>
              </a:ext>
            </a:extLst>
          </p:cNvPr>
          <p:cNvSpPr txBox="1"/>
          <p:nvPr/>
        </p:nvSpPr>
        <p:spPr>
          <a:xfrm>
            <a:off x="223705" y="3173021"/>
            <a:ext cx="11744589" cy="2831544"/>
          </a:xfrm>
          <a:prstGeom prst="rect">
            <a:avLst/>
          </a:prstGeom>
          <a:solidFill>
            <a:srgbClr val="088022"/>
          </a:solidFill>
          <a:ln w="28575">
            <a:solidFill>
              <a:schemeClr val="tx1"/>
            </a:solidFill>
            <a:prstDash val="sysDot"/>
          </a:ln>
        </p:spPr>
        <p:txBody>
          <a:bodyPr wrap="square" rtlCol="0">
            <a:spAutoFit/>
          </a:bodyPr>
          <a:lstStyle/>
          <a:p>
            <a:pPr algn="just"/>
            <a:r>
              <a:rPr lang="sk-SK" sz="2800" b="1" u="sng" dirty="0">
                <a:solidFill>
                  <a:schemeClr val="bg1"/>
                </a:solidFill>
                <a:effectLst>
                  <a:outerShdw blurRad="38100" dist="38100" dir="2700000" algn="tl">
                    <a:srgbClr val="000000">
                      <a:alpha val="43137"/>
                    </a:srgbClr>
                  </a:outerShdw>
                </a:effectLst>
              </a:rPr>
              <a:t>Rozdiel medzi prieskumom a výskumom</a:t>
            </a:r>
          </a:p>
          <a:p>
            <a:pPr algn="just"/>
            <a:r>
              <a:rPr lang="sk-SK" sz="2800" dirty="0">
                <a:solidFill>
                  <a:schemeClr val="bg1"/>
                </a:solidFill>
              </a:rPr>
              <a:t>Výskum aj prieskum pomenúvajú techniku a princíp zberu informácií, ich spracovania a následnej interpretácií údajov, ktoré z výskumu či prieskumu vyplývajú.</a:t>
            </a:r>
          </a:p>
          <a:p>
            <a:pPr algn="just"/>
            <a:r>
              <a:rPr lang="sk-SK" sz="2800" dirty="0">
                <a:solidFill>
                  <a:schemeClr val="bg1"/>
                </a:solidFill>
              </a:rPr>
              <a:t>Výskum je v porovnaní s prieskumom dlhšie trvajúci, prináša dlhodobé a hlbšie hodnotenia skúmaných udalostí či javov.</a:t>
            </a:r>
          </a:p>
          <a:p>
            <a:pPr algn="just"/>
            <a:endParaRPr lang="sk-SK" sz="900" dirty="0">
              <a:solidFill>
                <a:schemeClr val="bg1"/>
              </a:solidFill>
            </a:endParaRPr>
          </a:p>
        </p:txBody>
      </p:sp>
    </p:spTree>
    <p:extLst>
      <p:ext uri="{BB962C8B-B14F-4D97-AF65-F5344CB8AC3E}">
        <p14:creationId xmlns:p14="http://schemas.microsoft.com/office/powerpoint/2010/main" val="57127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76</a:t>
            </a:fld>
            <a:endParaRPr lang="sk-SK"/>
          </a:p>
        </p:txBody>
      </p:sp>
      <p:sp>
        <p:nvSpPr>
          <p:cNvPr id="11" name="Zaoblený obdĺžnik 10">
            <a:extLst>
              <a:ext uri="{FF2B5EF4-FFF2-40B4-BE49-F238E27FC236}">
                <a16:creationId xmlns:a16="http://schemas.microsoft.com/office/drawing/2014/main" id="{8BCB596E-2CD4-4452-9519-32D5C04C7B53}"/>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DOTAZNÍKOVÝ PRIESKUM</a:t>
            </a:r>
          </a:p>
        </p:txBody>
      </p:sp>
      <p:pic>
        <p:nvPicPr>
          <p:cNvPr id="5" name="Obrázok 4">
            <a:extLst>
              <a:ext uri="{FF2B5EF4-FFF2-40B4-BE49-F238E27FC236}">
                <a16:creationId xmlns:a16="http://schemas.microsoft.com/office/drawing/2014/main" id="{3DA65EDE-AC38-4326-A587-E7D665D805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167" r="18083"/>
          <a:stretch/>
        </p:blipFill>
        <p:spPr>
          <a:xfrm>
            <a:off x="1139173" y="1169367"/>
            <a:ext cx="4718957" cy="3886200"/>
          </a:xfrm>
          <a:prstGeom prst="rect">
            <a:avLst/>
          </a:prstGeom>
          <a:ln>
            <a:noFill/>
          </a:ln>
          <a:effectLst>
            <a:outerShdw blurRad="292100" dist="139700" dir="2700000" algn="tl" rotWithShape="0">
              <a:srgbClr val="333333">
                <a:alpha val="65000"/>
              </a:srgbClr>
            </a:outerShdw>
          </a:effectLst>
        </p:spPr>
      </p:pic>
      <p:pic>
        <p:nvPicPr>
          <p:cNvPr id="12" name="Obrázok 11" descr="Obrázok, na ktorom je text&#10;&#10;Automaticky generovaný popis">
            <a:extLst>
              <a:ext uri="{FF2B5EF4-FFF2-40B4-BE49-F238E27FC236}">
                <a16:creationId xmlns:a16="http://schemas.microsoft.com/office/drawing/2014/main" id="{7AD73EBF-7618-4E8C-8187-AE9764BE85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6805" y="2217117"/>
            <a:ext cx="4718958" cy="3837704"/>
          </a:xfrm>
          <a:prstGeom prst="rect">
            <a:avLst/>
          </a:prstGeom>
          <a:ln>
            <a:noFill/>
          </a:ln>
          <a:effectLst>
            <a:outerShdw blurRad="292100" dist="139700" dir="2700000" algn="tl" rotWithShape="0">
              <a:srgbClr val="333333">
                <a:alpha val="65000"/>
              </a:srgbClr>
            </a:outerShdw>
          </a:effectLst>
        </p:spPr>
      </p:pic>
      <p:pic>
        <p:nvPicPr>
          <p:cNvPr id="15" name="Obrázok 14" descr="Obrázok, na ktorom je text&#10;&#10;Automaticky generovaný popis">
            <a:extLst>
              <a:ext uri="{FF2B5EF4-FFF2-40B4-BE49-F238E27FC236}">
                <a16:creationId xmlns:a16="http://schemas.microsoft.com/office/drawing/2014/main" id="{B93B3C0C-99C6-4039-9F5D-46FE9A40EC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85446" y="1178892"/>
            <a:ext cx="4684259" cy="3886200"/>
          </a:xfrm>
          <a:prstGeom prst="rect">
            <a:avLst/>
          </a:prstGeom>
        </p:spPr>
      </p:pic>
    </p:spTree>
    <p:extLst>
      <p:ext uri="{BB962C8B-B14F-4D97-AF65-F5344CB8AC3E}">
        <p14:creationId xmlns:p14="http://schemas.microsoft.com/office/powerpoint/2010/main" val="13918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77</a:t>
            </a:fld>
            <a:endParaRPr lang="sk-SK"/>
          </a:p>
        </p:txBody>
      </p:sp>
      <p:pic>
        <p:nvPicPr>
          <p:cNvPr id="5" name="Obrázok 4">
            <a:extLst>
              <a:ext uri="{FF2B5EF4-FFF2-40B4-BE49-F238E27FC236}">
                <a16:creationId xmlns:a16="http://schemas.microsoft.com/office/drawing/2014/main" id="{E46146A2-030D-4862-8D16-142C1D0567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681" y="502590"/>
            <a:ext cx="2830511" cy="2175955"/>
          </a:xfrm>
          <a:prstGeom prst="rect">
            <a:avLst/>
          </a:prstGeom>
        </p:spPr>
      </p:pic>
      <p:pic>
        <p:nvPicPr>
          <p:cNvPr id="10" name="Obrázok 9" descr="Obrázok, na ktorom je pózujúci&#10;&#10;Automaticky generovaný popis">
            <a:extLst>
              <a:ext uri="{FF2B5EF4-FFF2-40B4-BE49-F238E27FC236}">
                <a16:creationId xmlns:a16="http://schemas.microsoft.com/office/drawing/2014/main" id="{2F90C310-26B7-489B-A1A1-46155FBC98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199" y="3545800"/>
            <a:ext cx="4250912" cy="2365473"/>
          </a:xfrm>
          <a:prstGeom prst="rect">
            <a:avLst/>
          </a:prstGeom>
        </p:spPr>
      </p:pic>
      <p:sp>
        <p:nvSpPr>
          <p:cNvPr id="11" name="Šípka: nadol 10">
            <a:extLst>
              <a:ext uri="{FF2B5EF4-FFF2-40B4-BE49-F238E27FC236}">
                <a16:creationId xmlns:a16="http://schemas.microsoft.com/office/drawing/2014/main" id="{33FFF21E-03BC-4F75-B4D3-7410A18ECFAE}"/>
              </a:ext>
            </a:extLst>
          </p:cNvPr>
          <p:cNvSpPr/>
          <p:nvPr/>
        </p:nvSpPr>
        <p:spPr>
          <a:xfrm>
            <a:off x="1211691" y="2629764"/>
            <a:ext cx="1615217" cy="1291243"/>
          </a:xfrm>
          <a:prstGeom prst="downArrow">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k-SK"/>
          </a:p>
        </p:txBody>
      </p:sp>
      <p:sp>
        <p:nvSpPr>
          <p:cNvPr id="12" name="Šípka: nadol 11">
            <a:extLst>
              <a:ext uri="{FF2B5EF4-FFF2-40B4-BE49-F238E27FC236}">
                <a16:creationId xmlns:a16="http://schemas.microsoft.com/office/drawing/2014/main" id="{5700A23E-1247-4C4A-9AD5-47D567ECA439}"/>
              </a:ext>
            </a:extLst>
          </p:cNvPr>
          <p:cNvSpPr/>
          <p:nvPr/>
        </p:nvSpPr>
        <p:spPr>
          <a:xfrm rot="16200000">
            <a:off x="3939005" y="4082994"/>
            <a:ext cx="1615217" cy="1291243"/>
          </a:xfrm>
          <a:prstGeom prst="downArrow">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k-SK"/>
          </a:p>
        </p:txBody>
      </p:sp>
      <p:pic>
        <p:nvPicPr>
          <p:cNvPr id="14" name="Obrázok 13" descr="Obrázok, na ktorom je text, osoba, pózujúci&#10;&#10;Automaticky generovaný popis">
            <a:extLst>
              <a:ext uri="{FF2B5EF4-FFF2-40B4-BE49-F238E27FC236}">
                <a16:creationId xmlns:a16="http://schemas.microsoft.com/office/drawing/2014/main" id="{195AEB73-D293-41C4-9F42-2F2EBA88AD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42867" y="2953586"/>
            <a:ext cx="3865244" cy="2977446"/>
          </a:xfrm>
          <a:prstGeom prst="rect">
            <a:avLst/>
          </a:prstGeom>
          <a:ln>
            <a:noFill/>
          </a:ln>
          <a:effectLst>
            <a:outerShdw blurRad="292100" dist="139700" dir="2700000" algn="tl" rotWithShape="0">
              <a:srgbClr val="333333">
                <a:alpha val="65000"/>
              </a:srgbClr>
            </a:outerShdw>
          </a:effectLst>
        </p:spPr>
      </p:pic>
      <p:sp>
        <p:nvSpPr>
          <p:cNvPr id="15" name="Šípka: nadol 14">
            <a:extLst>
              <a:ext uri="{FF2B5EF4-FFF2-40B4-BE49-F238E27FC236}">
                <a16:creationId xmlns:a16="http://schemas.microsoft.com/office/drawing/2014/main" id="{274650C7-2E4F-4F9E-B886-D41B2CAA5307}"/>
              </a:ext>
            </a:extLst>
          </p:cNvPr>
          <p:cNvSpPr/>
          <p:nvPr/>
        </p:nvSpPr>
        <p:spPr>
          <a:xfrm flipV="1">
            <a:off x="6023016" y="2434721"/>
            <a:ext cx="1615217" cy="1291243"/>
          </a:xfrm>
          <a:prstGeom prst="downArrow">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k-SK"/>
          </a:p>
        </p:txBody>
      </p:sp>
      <p:pic>
        <p:nvPicPr>
          <p:cNvPr id="17" name="Obrázok 16">
            <a:extLst>
              <a:ext uri="{FF2B5EF4-FFF2-40B4-BE49-F238E27FC236}">
                <a16:creationId xmlns:a16="http://schemas.microsoft.com/office/drawing/2014/main" id="{B511D6BC-E2BB-4993-9E25-AE47BACA74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42472" y="169256"/>
            <a:ext cx="2298132" cy="2376098"/>
          </a:xfrm>
          <a:prstGeom prst="rect">
            <a:avLst/>
          </a:prstGeom>
        </p:spPr>
      </p:pic>
      <p:pic>
        <p:nvPicPr>
          <p:cNvPr id="21" name="Obrázok 20">
            <a:extLst>
              <a:ext uri="{FF2B5EF4-FFF2-40B4-BE49-F238E27FC236}">
                <a16:creationId xmlns:a16="http://schemas.microsoft.com/office/drawing/2014/main" id="{0C3E9C39-3D5D-4D10-BB90-7E327327BB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2921" y="179701"/>
            <a:ext cx="1717679" cy="2223083"/>
          </a:xfrm>
          <a:prstGeom prst="rect">
            <a:avLst/>
          </a:prstGeom>
          <a:ln>
            <a:noFill/>
          </a:ln>
          <a:effectLst>
            <a:outerShdw blurRad="292100" dist="139700" dir="2700000" algn="tl" rotWithShape="0">
              <a:srgbClr val="333333">
                <a:alpha val="65000"/>
              </a:srgbClr>
            </a:outerShdw>
          </a:effectLst>
        </p:spPr>
      </p:pic>
      <p:pic>
        <p:nvPicPr>
          <p:cNvPr id="23" name="Obrázok 22" descr="Obrázok, na ktorom je text, kráľovná, vektorová grafika&#10;&#10;Automaticky generovaný popis">
            <a:extLst>
              <a:ext uri="{FF2B5EF4-FFF2-40B4-BE49-F238E27FC236}">
                <a16:creationId xmlns:a16="http://schemas.microsoft.com/office/drawing/2014/main" id="{33CC9580-2E72-4094-AE92-070C95D155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92235" y="3828097"/>
            <a:ext cx="1615217" cy="2015085"/>
          </a:xfrm>
          <a:prstGeom prst="rect">
            <a:avLst/>
          </a:prstGeom>
        </p:spPr>
      </p:pic>
      <p:pic>
        <p:nvPicPr>
          <p:cNvPr id="25" name="Obrázok 24">
            <a:extLst>
              <a:ext uri="{FF2B5EF4-FFF2-40B4-BE49-F238E27FC236}">
                <a16:creationId xmlns:a16="http://schemas.microsoft.com/office/drawing/2014/main" id="{8657F1D7-DC22-4CE8-8FD7-4D4EC4645945}"/>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527299" y="3639655"/>
            <a:ext cx="1544506" cy="2555994"/>
          </a:xfrm>
          <a:prstGeom prst="rect">
            <a:avLst/>
          </a:prstGeom>
        </p:spPr>
      </p:pic>
      <p:sp>
        <p:nvSpPr>
          <p:cNvPr id="26" name="Šípka: nadol 25">
            <a:extLst>
              <a:ext uri="{FF2B5EF4-FFF2-40B4-BE49-F238E27FC236}">
                <a16:creationId xmlns:a16="http://schemas.microsoft.com/office/drawing/2014/main" id="{C7F04AF9-AC4F-45D5-BBD4-09FD8DCB42D7}"/>
              </a:ext>
            </a:extLst>
          </p:cNvPr>
          <p:cNvSpPr/>
          <p:nvPr/>
        </p:nvSpPr>
        <p:spPr>
          <a:xfrm>
            <a:off x="9365092" y="1786893"/>
            <a:ext cx="1615217" cy="1291243"/>
          </a:xfrm>
          <a:prstGeom prst="downArrow">
            <a:avLst/>
          </a:prstGeom>
          <a:solidFill>
            <a:srgbClr val="FF0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k-SK"/>
          </a:p>
        </p:txBody>
      </p:sp>
      <p:sp>
        <p:nvSpPr>
          <p:cNvPr id="27" name="Obdĺžnik 26">
            <a:extLst>
              <a:ext uri="{FF2B5EF4-FFF2-40B4-BE49-F238E27FC236}">
                <a16:creationId xmlns:a16="http://schemas.microsoft.com/office/drawing/2014/main" id="{1A559535-399E-4075-B1C6-6BBEC45A025C}"/>
              </a:ext>
            </a:extLst>
          </p:cNvPr>
          <p:cNvSpPr/>
          <p:nvPr/>
        </p:nvSpPr>
        <p:spPr>
          <a:xfrm rot="16200000">
            <a:off x="9240473" y="448849"/>
            <a:ext cx="796954" cy="18791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8" name="BlokTextu 27">
            <a:extLst>
              <a:ext uri="{FF2B5EF4-FFF2-40B4-BE49-F238E27FC236}">
                <a16:creationId xmlns:a16="http://schemas.microsoft.com/office/drawing/2014/main" id="{1A63F59E-44F0-421B-995A-C43E9CE1031F}"/>
              </a:ext>
            </a:extLst>
          </p:cNvPr>
          <p:cNvSpPr txBox="1"/>
          <p:nvPr/>
        </p:nvSpPr>
        <p:spPr>
          <a:xfrm>
            <a:off x="9152388" y="3078136"/>
            <a:ext cx="2201411" cy="1938992"/>
          </a:xfrm>
          <a:prstGeom prst="rect">
            <a:avLst/>
          </a:prstGeom>
          <a:noFill/>
        </p:spPr>
        <p:txBody>
          <a:bodyPr wrap="square" rtlCol="0">
            <a:spAutoFit/>
          </a:bodyPr>
          <a:lstStyle/>
          <a:p>
            <a:pPr algn="ctr"/>
            <a:r>
              <a:rPr lang="sk-SK" sz="2400" dirty="0"/>
              <a:t>Návrhy a riešenia ako súčasť mojej záverečnej práce</a:t>
            </a:r>
          </a:p>
        </p:txBody>
      </p:sp>
    </p:spTree>
    <p:extLst>
      <p:ext uri="{BB962C8B-B14F-4D97-AF65-F5344CB8AC3E}">
        <p14:creationId xmlns:p14="http://schemas.microsoft.com/office/powerpoint/2010/main" val="418009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26" grpId="0" animBg="1"/>
      <p:bldP spid="27" grpId="0" animBg="1"/>
      <p:bldP spid="2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78</a:t>
            </a:fld>
            <a:endParaRPr lang="sk-SK"/>
          </a:p>
        </p:txBody>
      </p:sp>
      <p:sp>
        <p:nvSpPr>
          <p:cNvPr id="11" name="Zaoblený obdĺžnik 10">
            <a:extLst>
              <a:ext uri="{FF2B5EF4-FFF2-40B4-BE49-F238E27FC236}">
                <a16:creationId xmlns:a16="http://schemas.microsoft.com/office/drawing/2014/main" id="{8BCB596E-2CD4-4452-9519-32D5C04C7B53}"/>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		DOTAZNÍKOVÝ PRIESKUM</a:t>
            </a:r>
          </a:p>
        </p:txBody>
      </p:sp>
      <p:sp>
        <p:nvSpPr>
          <p:cNvPr id="14" name="BlokTextu 13">
            <a:extLst>
              <a:ext uri="{FF2B5EF4-FFF2-40B4-BE49-F238E27FC236}">
                <a16:creationId xmlns:a16="http://schemas.microsoft.com/office/drawing/2014/main" id="{58E528D0-4CE9-44F2-9098-0123CDCAA52D}"/>
              </a:ext>
            </a:extLst>
          </p:cNvPr>
          <p:cNvSpPr txBox="1"/>
          <p:nvPr/>
        </p:nvSpPr>
        <p:spPr>
          <a:xfrm>
            <a:off x="251668" y="952191"/>
            <a:ext cx="6489791" cy="5386090"/>
          </a:xfrm>
          <a:prstGeom prst="rect">
            <a:avLst/>
          </a:prstGeom>
          <a:noFill/>
        </p:spPr>
        <p:txBody>
          <a:bodyPr wrap="square" rtlCol="0">
            <a:spAutoFit/>
          </a:bodyPr>
          <a:lstStyle/>
          <a:p>
            <a:pPr marL="285750" indent="-285750">
              <a:buFont typeface="Arial" panose="020B0604020202020204" pitchFamily="34" charset="0"/>
              <a:buChar char="•"/>
            </a:pPr>
            <a:r>
              <a:rPr lang="sk-SK" sz="3200" b="1" dirty="0">
                <a:solidFill>
                  <a:srgbClr val="088022"/>
                </a:solidFill>
              </a:rPr>
              <a:t>úvod</a:t>
            </a:r>
          </a:p>
          <a:p>
            <a:pPr marL="742950" lvl="1" indent="-285750">
              <a:buFont typeface="Arial" panose="020B0604020202020204" pitchFamily="34" charset="0"/>
              <a:buChar char="•"/>
            </a:pPr>
            <a:r>
              <a:rPr lang="sk-SK" sz="2400" dirty="0"/>
              <a:t>dôležitosť výskumu,</a:t>
            </a:r>
          </a:p>
          <a:p>
            <a:pPr marL="742950" lvl="1" indent="-285750">
              <a:buFont typeface="Arial" panose="020B0604020202020204" pitchFamily="34" charset="0"/>
              <a:buChar char="•"/>
            </a:pPr>
            <a:r>
              <a:rPr lang="sk-SK" sz="2400" dirty="0"/>
              <a:t>potreba informácií od respondenta,</a:t>
            </a:r>
          </a:p>
          <a:p>
            <a:pPr marL="742950" lvl="1" indent="-285750">
              <a:buFont typeface="Arial" panose="020B0604020202020204" pitchFamily="34" charset="0"/>
              <a:buChar char="•"/>
            </a:pPr>
            <a:r>
              <a:rPr lang="sk-SK" sz="2400" dirty="0"/>
              <a:t>garantovanie anonymity respondenta.</a:t>
            </a:r>
            <a:endParaRPr lang="sk-SK" sz="3200" b="1" dirty="0">
              <a:solidFill>
                <a:srgbClr val="088022"/>
              </a:solidFill>
            </a:endParaRPr>
          </a:p>
          <a:p>
            <a:pPr marL="285750" indent="-285750">
              <a:buFont typeface="Arial" panose="020B0604020202020204" pitchFamily="34" charset="0"/>
              <a:buChar char="•"/>
            </a:pPr>
            <a:r>
              <a:rPr lang="sk-SK" sz="3200" b="1" dirty="0">
                <a:solidFill>
                  <a:srgbClr val="088022"/>
                </a:solidFill>
              </a:rPr>
              <a:t>otázky prieskumu</a:t>
            </a:r>
            <a:endParaRPr lang="sk-SK" sz="3200" dirty="0"/>
          </a:p>
          <a:p>
            <a:pPr marL="285750" indent="-285750">
              <a:buFont typeface="Arial" panose="020B0604020202020204" pitchFamily="34" charset="0"/>
              <a:buChar char="•"/>
            </a:pPr>
            <a:r>
              <a:rPr lang="sk-SK" sz="3200" b="1" dirty="0">
                <a:solidFill>
                  <a:srgbClr val="088022"/>
                </a:solidFill>
              </a:rPr>
              <a:t>demografia</a:t>
            </a:r>
          </a:p>
          <a:p>
            <a:pPr marL="742950" lvl="1" indent="-285750">
              <a:buFont typeface="Arial" panose="020B0604020202020204" pitchFamily="34" charset="0"/>
              <a:buChar char="•"/>
            </a:pPr>
            <a:r>
              <a:rPr lang="sk-SK" sz="2400" dirty="0"/>
              <a:t>vek,</a:t>
            </a:r>
          </a:p>
          <a:p>
            <a:pPr marL="742950" lvl="1" indent="-285750">
              <a:buFont typeface="Arial" panose="020B0604020202020204" pitchFamily="34" charset="0"/>
              <a:buChar char="•"/>
            </a:pPr>
            <a:r>
              <a:rPr lang="sk-SK" sz="2400" dirty="0"/>
              <a:t>pohlavie,</a:t>
            </a:r>
          </a:p>
          <a:p>
            <a:pPr marL="742950" lvl="1" indent="-285750">
              <a:buFont typeface="Arial" panose="020B0604020202020204" pitchFamily="34" charset="0"/>
              <a:buChar char="•"/>
            </a:pPr>
            <a:r>
              <a:rPr lang="sk-SK" sz="2400" dirty="0"/>
              <a:t>geografia,</a:t>
            </a:r>
          </a:p>
          <a:p>
            <a:pPr marL="742950" lvl="1" indent="-285750">
              <a:buFont typeface="Arial" panose="020B0604020202020204" pitchFamily="34" charset="0"/>
              <a:buChar char="•"/>
            </a:pPr>
            <a:r>
              <a:rPr lang="sk-SK" sz="2400" dirty="0"/>
              <a:t>príjem,</a:t>
            </a:r>
          </a:p>
          <a:p>
            <a:pPr marL="742950" lvl="1" indent="-285750">
              <a:buFont typeface="Arial" panose="020B0604020202020204" pitchFamily="34" charset="0"/>
              <a:buChar char="•"/>
            </a:pPr>
            <a:r>
              <a:rPr lang="sk-SK" sz="2400" dirty="0"/>
              <a:t>vzdelanie,</a:t>
            </a:r>
          </a:p>
          <a:p>
            <a:pPr marL="742950" lvl="1" indent="-285750">
              <a:buFont typeface="Arial" panose="020B0604020202020204" pitchFamily="34" charset="0"/>
              <a:buChar char="•"/>
            </a:pPr>
            <a:r>
              <a:rPr lang="sk-SK" sz="2400" dirty="0"/>
              <a:t>...</a:t>
            </a:r>
          </a:p>
          <a:p>
            <a:pPr marL="285750" indent="-285750">
              <a:buFont typeface="Arial" panose="020B0604020202020204" pitchFamily="34" charset="0"/>
              <a:buChar char="•"/>
            </a:pPr>
            <a:r>
              <a:rPr lang="sk-SK" sz="2800" b="1" dirty="0">
                <a:solidFill>
                  <a:srgbClr val="088022"/>
                </a:solidFill>
              </a:rPr>
              <a:t> </a:t>
            </a:r>
            <a:r>
              <a:rPr lang="sk-SK" sz="3200" b="1" dirty="0">
                <a:solidFill>
                  <a:srgbClr val="088022"/>
                </a:solidFill>
              </a:rPr>
              <a:t>záverečná časť (poďakovanie)</a:t>
            </a:r>
          </a:p>
        </p:txBody>
      </p:sp>
      <p:cxnSp>
        <p:nvCxnSpPr>
          <p:cNvPr id="16" name="Spojnica: zalomená 15">
            <a:extLst>
              <a:ext uri="{FF2B5EF4-FFF2-40B4-BE49-F238E27FC236}">
                <a16:creationId xmlns:a16="http://schemas.microsoft.com/office/drawing/2014/main" id="{F7B9E0A1-D800-46A1-ABC9-3E8201A771E2}"/>
              </a:ext>
            </a:extLst>
          </p:cNvPr>
          <p:cNvCxnSpPr/>
          <p:nvPr/>
        </p:nvCxnSpPr>
        <p:spPr>
          <a:xfrm flipV="1">
            <a:off x="4141693" y="1555650"/>
            <a:ext cx="3541059" cy="1219200"/>
          </a:xfrm>
          <a:prstGeom prst="bentConnector3">
            <a:avLst>
              <a:gd name="adj1" fmla="val 67722"/>
            </a:avLst>
          </a:prstGeom>
          <a:ln w="57150">
            <a:solidFill>
              <a:srgbClr val="007C3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pojnica: zalomená 18">
            <a:extLst>
              <a:ext uri="{FF2B5EF4-FFF2-40B4-BE49-F238E27FC236}">
                <a16:creationId xmlns:a16="http://schemas.microsoft.com/office/drawing/2014/main" id="{DA248AFA-BFD1-4847-B955-026F9B19B8D3}"/>
              </a:ext>
            </a:extLst>
          </p:cNvPr>
          <p:cNvCxnSpPr>
            <a:cxnSpLocks/>
          </p:cNvCxnSpPr>
          <p:nvPr/>
        </p:nvCxnSpPr>
        <p:spPr>
          <a:xfrm>
            <a:off x="4141693" y="2981592"/>
            <a:ext cx="3541059" cy="1479726"/>
          </a:xfrm>
          <a:prstGeom prst="bentConnector3">
            <a:avLst>
              <a:gd name="adj1" fmla="val 67722"/>
            </a:avLst>
          </a:prstGeom>
          <a:ln w="57150">
            <a:solidFill>
              <a:srgbClr val="007C3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ovná spojovacia šípka 24">
            <a:extLst>
              <a:ext uri="{FF2B5EF4-FFF2-40B4-BE49-F238E27FC236}">
                <a16:creationId xmlns:a16="http://schemas.microsoft.com/office/drawing/2014/main" id="{307D3A38-0543-4E1C-B904-9226248E7E88}"/>
              </a:ext>
            </a:extLst>
          </p:cNvPr>
          <p:cNvCxnSpPr/>
          <p:nvPr/>
        </p:nvCxnSpPr>
        <p:spPr>
          <a:xfrm>
            <a:off x="4141693" y="2877671"/>
            <a:ext cx="3541059" cy="0"/>
          </a:xfrm>
          <a:prstGeom prst="straightConnector1">
            <a:avLst/>
          </a:prstGeom>
          <a:ln w="57150">
            <a:solidFill>
              <a:srgbClr val="088022"/>
            </a:solidFill>
            <a:tailEnd type="triangle"/>
          </a:ln>
        </p:spPr>
        <p:style>
          <a:lnRef idx="1">
            <a:schemeClr val="accent1"/>
          </a:lnRef>
          <a:fillRef idx="0">
            <a:schemeClr val="accent1"/>
          </a:fillRef>
          <a:effectRef idx="0">
            <a:schemeClr val="accent1"/>
          </a:effectRef>
          <a:fontRef idx="minor">
            <a:schemeClr val="tx1"/>
          </a:fontRef>
        </p:style>
      </p:cxnSp>
      <p:sp>
        <p:nvSpPr>
          <p:cNvPr id="31" name="BlokTextu 30">
            <a:extLst>
              <a:ext uri="{FF2B5EF4-FFF2-40B4-BE49-F238E27FC236}">
                <a16:creationId xmlns:a16="http://schemas.microsoft.com/office/drawing/2014/main" id="{9BAB2501-C4B9-4568-AA94-E83453D2B5A9}"/>
              </a:ext>
            </a:extLst>
          </p:cNvPr>
          <p:cNvSpPr txBox="1"/>
          <p:nvPr/>
        </p:nvSpPr>
        <p:spPr>
          <a:xfrm>
            <a:off x="7559034" y="1310010"/>
            <a:ext cx="2922494" cy="707886"/>
          </a:xfrm>
          <a:prstGeom prst="rect">
            <a:avLst/>
          </a:prstGeom>
          <a:noFill/>
        </p:spPr>
        <p:txBody>
          <a:bodyPr wrap="square" rtlCol="0">
            <a:spAutoFit/>
          </a:bodyPr>
          <a:lstStyle/>
          <a:p>
            <a:pPr algn="ctr"/>
            <a:r>
              <a:rPr lang="sk-SK" sz="2000" i="1" dirty="0"/>
              <a:t>dichotomická ponuka</a:t>
            </a:r>
          </a:p>
          <a:p>
            <a:pPr algn="ctr"/>
            <a:r>
              <a:rPr lang="sk-SK" sz="2000" dirty="0"/>
              <a:t>áno - nie</a:t>
            </a:r>
          </a:p>
        </p:txBody>
      </p:sp>
      <p:sp>
        <p:nvSpPr>
          <p:cNvPr id="32" name="BlokTextu 31">
            <a:extLst>
              <a:ext uri="{FF2B5EF4-FFF2-40B4-BE49-F238E27FC236}">
                <a16:creationId xmlns:a16="http://schemas.microsoft.com/office/drawing/2014/main" id="{493F1710-9458-49A2-A80E-0369E1D43C33}"/>
              </a:ext>
            </a:extLst>
          </p:cNvPr>
          <p:cNvSpPr txBox="1"/>
          <p:nvPr/>
        </p:nvSpPr>
        <p:spPr>
          <a:xfrm>
            <a:off x="7103622" y="2267200"/>
            <a:ext cx="4604284" cy="1323439"/>
          </a:xfrm>
          <a:prstGeom prst="rect">
            <a:avLst/>
          </a:prstGeom>
          <a:noFill/>
        </p:spPr>
        <p:txBody>
          <a:bodyPr wrap="square" rtlCol="0">
            <a:spAutoFit/>
          </a:bodyPr>
          <a:lstStyle/>
          <a:p>
            <a:pPr algn="ctr"/>
            <a:r>
              <a:rPr lang="sk-SK" sz="2000" i="1" dirty="0"/>
              <a:t>jednoduchý výber(len jedna možnosť)</a:t>
            </a:r>
          </a:p>
          <a:p>
            <a:pPr marL="342900" indent="-342900" algn="ctr">
              <a:buFont typeface="Courier New" panose="02070309020205020404" pitchFamily="49" charset="0"/>
              <a:buChar char="o"/>
            </a:pPr>
            <a:r>
              <a:rPr lang="sk-SK" sz="2000" dirty="0"/>
              <a:t>xxx 		</a:t>
            </a:r>
          </a:p>
          <a:p>
            <a:pPr marL="342900" indent="-342900" algn="ctr">
              <a:buFont typeface="Courier New" panose="02070309020205020404" pitchFamily="49" charset="0"/>
              <a:buChar char="o"/>
            </a:pPr>
            <a:r>
              <a:rPr lang="sk-SK" sz="2000" dirty="0" err="1"/>
              <a:t>yyy</a:t>
            </a:r>
            <a:r>
              <a:rPr lang="sk-SK" sz="2000" dirty="0"/>
              <a:t> 		</a:t>
            </a:r>
          </a:p>
          <a:p>
            <a:pPr marL="342900" indent="-342900" algn="ctr">
              <a:buFont typeface="Courier New" panose="02070309020205020404" pitchFamily="49" charset="0"/>
              <a:buChar char="o"/>
            </a:pPr>
            <a:r>
              <a:rPr lang="sk-SK" sz="2000" dirty="0" err="1"/>
              <a:t>zzz</a:t>
            </a:r>
            <a:r>
              <a:rPr lang="sk-SK" sz="2000" dirty="0"/>
              <a:t> 		</a:t>
            </a:r>
          </a:p>
        </p:txBody>
      </p:sp>
      <p:sp>
        <p:nvSpPr>
          <p:cNvPr id="33" name="BlokTextu 32">
            <a:extLst>
              <a:ext uri="{FF2B5EF4-FFF2-40B4-BE49-F238E27FC236}">
                <a16:creationId xmlns:a16="http://schemas.microsoft.com/office/drawing/2014/main" id="{EF502C0A-A409-41DA-B667-3B62D66A0A3B}"/>
              </a:ext>
            </a:extLst>
          </p:cNvPr>
          <p:cNvSpPr txBox="1"/>
          <p:nvPr/>
        </p:nvSpPr>
        <p:spPr>
          <a:xfrm>
            <a:off x="7103622" y="3838174"/>
            <a:ext cx="4604284" cy="1323439"/>
          </a:xfrm>
          <a:prstGeom prst="rect">
            <a:avLst/>
          </a:prstGeom>
          <a:noFill/>
        </p:spPr>
        <p:txBody>
          <a:bodyPr wrap="square" rtlCol="0">
            <a:spAutoFit/>
          </a:bodyPr>
          <a:lstStyle/>
          <a:p>
            <a:pPr algn="ctr"/>
            <a:r>
              <a:rPr lang="sk-SK" sz="2000" i="1" dirty="0"/>
              <a:t>viacnásobný výber (viac možností)</a:t>
            </a:r>
          </a:p>
          <a:p>
            <a:pPr marL="342900" indent="-342900" algn="ctr">
              <a:buFont typeface="Wingdings" panose="05000000000000000000" pitchFamily="2" charset="2"/>
              <a:buChar char="q"/>
            </a:pPr>
            <a:r>
              <a:rPr lang="sk-SK" sz="2000" dirty="0"/>
              <a:t>xxx 		</a:t>
            </a:r>
          </a:p>
          <a:p>
            <a:pPr marL="342900" indent="-342900" algn="ctr">
              <a:buFont typeface="Wingdings" panose="05000000000000000000" pitchFamily="2" charset="2"/>
              <a:buChar char="q"/>
            </a:pPr>
            <a:r>
              <a:rPr lang="sk-SK" sz="2000" dirty="0" err="1"/>
              <a:t>yyy</a:t>
            </a:r>
            <a:r>
              <a:rPr lang="sk-SK" sz="2000" dirty="0"/>
              <a:t> 		</a:t>
            </a:r>
          </a:p>
          <a:p>
            <a:pPr marL="342900" indent="-342900" algn="ctr">
              <a:buFont typeface="Wingdings" panose="05000000000000000000" pitchFamily="2" charset="2"/>
              <a:buChar char="q"/>
            </a:pPr>
            <a:r>
              <a:rPr lang="sk-SK" sz="2000" dirty="0" err="1"/>
              <a:t>zzz</a:t>
            </a:r>
            <a:r>
              <a:rPr lang="sk-SK" sz="2000" dirty="0"/>
              <a:t> 		</a:t>
            </a:r>
          </a:p>
        </p:txBody>
      </p:sp>
      <p:sp>
        <p:nvSpPr>
          <p:cNvPr id="34" name="Obdĺžnik 33">
            <a:extLst>
              <a:ext uri="{FF2B5EF4-FFF2-40B4-BE49-F238E27FC236}">
                <a16:creationId xmlns:a16="http://schemas.microsoft.com/office/drawing/2014/main" id="{CBF43D65-F2E5-43D5-96FC-4F5015C57056}"/>
              </a:ext>
            </a:extLst>
          </p:cNvPr>
          <p:cNvSpPr/>
          <p:nvPr/>
        </p:nvSpPr>
        <p:spPr>
          <a:xfrm>
            <a:off x="7682752" y="1028460"/>
            <a:ext cx="3227295" cy="25200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zatvorené otázky</a:t>
            </a:r>
          </a:p>
        </p:txBody>
      </p:sp>
      <p:sp>
        <p:nvSpPr>
          <p:cNvPr id="35" name="Obdĺžnik 34">
            <a:extLst>
              <a:ext uri="{FF2B5EF4-FFF2-40B4-BE49-F238E27FC236}">
                <a16:creationId xmlns:a16="http://schemas.microsoft.com/office/drawing/2014/main" id="{718C5097-80D1-4E7C-8F8D-6DC7E2A71C3F}"/>
              </a:ext>
            </a:extLst>
          </p:cNvPr>
          <p:cNvSpPr/>
          <p:nvPr/>
        </p:nvSpPr>
        <p:spPr>
          <a:xfrm>
            <a:off x="7682752" y="5540561"/>
            <a:ext cx="3227295" cy="25200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otvorené otázky</a:t>
            </a:r>
          </a:p>
        </p:txBody>
      </p:sp>
      <p:sp>
        <p:nvSpPr>
          <p:cNvPr id="36" name="Obdĺžnik 35">
            <a:extLst>
              <a:ext uri="{FF2B5EF4-FFF2-40B4-BE49-F238E27FC236}">
                <a16:creationId xmlns:a16="http://schemas.microsoft.com/office/drawing/2014/main" id="{0E2FDC00-0ECE-4C33-80A6-5DFED155716A}"/>
              </a:ext>
            </a:extLst>
          </p:cNvPr>
          <p:cNvSpPr/>
          <p:nvPr/>
        </p:nvSpPr>
        <p:spPr>
          <a:xfrm>
            <a:off x="7682752" y="5854103"/>
            <a:ext cx="3227295" cy="25200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dirty="0"/>
              <a:t>polouzavreté otázky</a:t>
            </a:r>
          </a:p>
        </p:txBody>
      </p:sp>
    </p:spTree>
    <p:extLst>
      <p:ext uri="{BB962C8B-B14F-4D97-AF65-F5344CB8AC3E}">
        <p14:creationId xmlns:p14="http://schemas.microsoft.com/office/powerpoint/2010/main" val="24220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randombar(horizontal)">
                                      <p:cBhvr>
                                        <p:cTn id="36" dur="500"/>
                                        <p:tgtEl>
                                          <p:spTgt spid="3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randombar(horizontal)">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animBg="1"/>
      <p:bldP spid="35" grpId="0" animBg="1"/>
      <p:bldP spid="3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79</a:t>
            </a:fld>
            <a:endParaRPr lang="sk-SK"/>
          </a:p>
        </p:txBody>
      </p:sp>
      <p:sp>
        <p:nvSpPr>
          <p:cNvPr id="11" name="Zaoblený obdĺžnik 10">
            <a:extLst>
              <a:ext uri="{FF2B5EF4-FFF2-40B4-BE49-F238E27FC236}">
                <a16:creationId xmlns:a16="http://schemas.microsoft.com/office/drawing/2014/main" id="{8BCB596E-2CD4-4452-9519-32D5C04C7B53}"/>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		DOTAZNÍKOVÝ PRIESKUM</a:t>
            </a:r>
          </a:p>
        </p:txBody>
      </p:sp>
      <p:sp>
        <p:nvSpPr>
          <p:cNvPr id="34" name="Obdĺžnik 33">
            <a:extLst>
              <a:ext uri="{FF2B5EF4-FFF2-40B4-BE49-F238E27FC236}">
                <a16:creationId xmlns:a16="http://schemas.microsoft.com/office/drawing/2014/main" id="{CBF43D65-F2E5-43D5-96FC-4F5015C57056}"/>
              </a:ext>
            </a:extLst>
          </p:cNvPr>
          <p:cNvSpPr/>
          <p:nvPr/>
        </p:nvSpPr>
        <p:spPr>
          <a:xfrm>
            <a:off x="331693" y="1449801"/>
            <a:ext cx="3227295" cy="43200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b="1" dirty="0"/>
              <a:t>zatvorené otázky</a:t>
            </a:r>
          </a:p>
        </p:txBody>
      </p:sp>
      <p:sp>
        <p:nvSpPr>
          <p:cNvPr id="35" name="Obdĺžnik 34">
            <a:extLst>
              <a:ext uri="{FF2B5EF4-FFF2-40B4-BE49-F238E27FC236}">
                <a16:creationId xmlns:a16="http://schemas.microsoft.com/office/drawing/2014/main" id="{718C5097-80D1-4E7C-8F8D-6DC7E2A71C3F}"/>
              </a:ext>
            </a:extLst>
          </p:cNvPr>
          <p:cNvSpPr/>
          <p:nvPr/>
        </p:nvSpPr>
        <p:spPr>
          <a:xfrm>
            <a:off x="4471146" y="1449801"/>
            <a:ext cx="3227295" cy="43200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b="1" dirty="0"/>
              <a:t>otvorené otázky</a:t>
            </a:r>
          </a:p>
        </p:txBody>
      </p:sp>
      <p:sp>
        <p:nvSpPr>
          <p:cNvPr id="36" name="Obdĺžnik 35">
            <a:extLst>
              <a:ext uri="{FF2B5EF4-FFF2-40B4-BE49-F238E27FC236}">
                <a16:creationId xmlns:a16="http://schemas.microsoft.com/office/drawing/2014/main" id="{0E2FDC00-0ECE-4C33-80A6-5DFED155716A}"/>
              </a:ext>
            </a:extLst>
          </p:cNvPr>
          <p:cNvSpPr/>
          <p:nvPr/>
        </p:nvSpPr>
        <p:spPr>
          <a:xfrm>
            <a:off x="4471146" y="3789529"/>
            <a:ext cx="4804159" cy="432000"/>
          </a:xfrm>
          <a:prstGeom prst="rect">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400" b="1" dirty="0"/>
              <a:t>polouzavreté otázky</a:t>
            </a:r>
          </a:p>
        </p:txBody>
      </p:sp>
      <p:sp>
        <p:nvSpPr>
          <p:cNvPr id="4" name="BlokTextu 3">
            <a:extLst>
              <a:ext uri="{FF2B5EF4-FFF2-40B4-BE49-F238E27FC236}">
                <a16:creationId xmlns:a16="http://schemas.microsoft.com/office/drawing/2014/main" id="{4A5EB293-DA51-40D4-A807-FDAFA36824D3}"/>
              </a:ext>
            </a:extLst>
          </p:cNvPr>
          <p:cNvSpPr txBox="1"/>
          <p:nvPr/>
        </p:nvSpPr>
        <p:spPr>
          <a:xfrm>
            <a:off x="4402327" y="4277315"/>
            <a:ext cx="5546711" cy="1938992"/>
          </a:xfrm>
          <a:prstGeom prst="rect">
            <a:avLst/>
          </a:prstGeom>
          <a:noFill/>
        </p:spPr>
        <p:txBody>
          <a:bodyPr wrap="none" rtlCol="0">
            <a:spAutoFit/>
          </a:bodyPr>
          <a:lstStyle/>
          <a:p>
            <a:r>
              <a:rPr lang="sk-SK" sz="2000" dirty="0"/>
              <a:t>Odkiaľ ste sa dozvedeli o našej vysokej škole ?</a:t>
            </a:r>
          </a:p>
          <a:p>
            <a:pPr marL="285750" indent="-285750">
              <a:buFont typeface="Courier New" panose="02070309020205020404" pitchFamily="49" charset="0"/>
              <a:buChar char="o"/>
            </a:pPr>
            <a:r>
              <a:rPr lang="sk-SK" sz="2000" dirty="0"/>
              <a:t>od priateľov</a:t>
            </a:r>
          </a:p>
          <a:p>
            <a:pPr marL="285750" indent="-285750">
              <a:buFont typeface="Courier New" panose="02070309020205020404" pitchFamily="49" charset="0"/>
              <a:buChar char="o"/>
            </a:pPr>
            <a:r>
              <a:rPr lang="sk-SK" sz="2000" dirty="0"/>
              <a:t>od súčasných študentov alebo absolventov</a:t>
            </a:r>
          </a:p>
          <a:p>
            <a:pPr marL="285750" indent="-285750">
              <a:buFont typeface="Courier New" panose="02070309020205020404" pitchFamily="49" charset="0"/>
              <a:buChar char="o"/>
            </a:pPr>
            <a:r>
              <a:rPr lang="sk-SK" sz="2000" dirty="0"/>
              <a:t>z internetu</a:t>
            </a:r>
          </a:p>
          <a:p>
            <a:pPr marL="285750" indent="-285750">
              <a:buFont typeface="Courier New" panose="02070309020205020404" pitchFamily="49" charset="0"/>
              <a:buChar char="o"/>
            </a:pPr>
            <a:r>
              <a:rPr lang="sk-SK" sz="2000" dirty="0"/>
              <a:t>z reklamy</a:t>
            </a:r>
          </a:p>
          <a:p>
            <a:pPr marL="285750" indent="-285750">
              <a:buFont typeface="Courier New" panose="02070309020205020404" pitchFamily="49" charset="0"/>
              <a:buChar char="o"/>
            </a:pPr>
            <a:r>
              <a:rPr lang="sk-SK" sz="2000" b="1" dirty="0"/>
              <a:t>z iného zdroja .......................................</a:t>
            </a:r>
          </a:p>
        </p:txBody>
      </p:sp>
      <p:sp>
        <p:nvSpPr>
          <p:cNvPr id="20" name="BlokTextu 19">
            <a:extLst>
              <a:ext uri="{FF2B5EF4-FFF2-40B4-BE49-F238E27FC236}">
                <a16:creationId xmlns:a16="http://schemas.microsoft.com/office/drawing/2014/main" id="{A45C58ED-39C2-458B-A191-5FB9BF578612}"/>
              </a:ext>
            </a:extLst>
          </p:cNvPr>
          <p:cNvSpPr txBox="1"/>
          <p:nvPr/>
        </p:nvSpPr>
        <p:spPr>
          <a:xfrm>
            <a:off x="251668" y="2031584"/>
            <a:ext cx="3959738" cy="1938992"/>
          </a:xfrm>
          <a:prstGeom prst="rect">
            <a:avLst/>
          </a:prstGeom>
          <a:noFill/>
        </p:spPr>
        <p:txBody>
          <a:bodyPr wrap="none" rtlCol="0">
            <a:spAutoFit/>
          </a:bodyPr>
          <a:lstStyle/>
          <a:p>
            <a:r>
              <a:rPr lang="sk-SK" sz="2000" dirty="0"/>
              <a:t>Ako často nakupujete potraviny ?</a:t>
            </a:r>
          </a:p>
          <a:p>
            <a:pPr marL="285750" indent="-285750">
              <a:buFont typeface="Courier New" panose="02070309020205020404" pitchFamily="49" charset="0"/>
              <a:buChar char="o"/>
            </a:pPr>
            <a:r>
              <a:rPr lang="sk-SK" sz="2000" dirty="0"/>
              <a:t>denne</a:t>
            </a:r>
          </a:p>
          <a:p>
            <a:pPr marL="285750" indent="-285750">
              <a:buFont typeface="Courier New" panose="02070309020205020404" pitchFamily="49" charset="0"/>
              <a:buChar char="o"/>
            </a:pPr>
            <a:r>
              <a:rPr lang="sk-SK" sz="2000" dirty="0"/>
              <a:t>2-</a:t>
            </a:r>
            <a:r>
              <a:rPr lang="sk-SK" sz="2000" dirty="0" err="1"/>
              <a:t>3x</a:t>
            </a:r>
            <a:r>
              <a:rPr lang="sk-SK" sz="2000" dirty="0"/>
              <a:t> týždenne</a:t>
            </a:r>
          </a:p>
          <a:p>
            <a:pPr marL="285750" indent="-285750">
              <a:buFont typeface="Courier New" panose="02070309020205020404" pitchFamily="49" charset="0"/>
              <a:buChar char="o"/>
            </a:pPr>
            <a:r>
              <a:rPr lang="sk-SK" sz="2000" dirty="0" err="1"/>
              <a:t>1x</a:t>
            </a:r>
            <a:r>
              <a:rPr lang="sk-SK" sz="2000" dirty="0"/>
              <a:t> týždenne</a:t>
            </a:r>
          </a:p>
          <a:p>
            <a:pPr marL="285750" indent="-285750">
              <a:buFont typeface="Courier New" panose="02070309020205020404" pitchFamily="49" charset="0"/>
              <a:buChar char="o"/>
            </a:pPr>
            <a:r>
              <a:rPr lang="sk-SK" sz="2000" dirty="0" err="1"/>
              <a:t>1x</a:t>
            </a:r>
            <a:r>
              <a:rPr lang="sk-SK" sz="2000" dirty="0"/>
              <a:t> za dva týždne</a:t>
            </a:r>
          </a:p>
          <a:p>
            <a:pPr marL="285750" indent="-285750">
              <a:buFont typeface="Courier New" panose="02070309020205020404" pitchFamily="49" charset="0"/>
              <a:buChar char="o"/>
            </a:pPr>
            <a:r>
              <a:rPr lang="sk-SK" sz="2000" dirty="0"/>
              <a:t>1 x mesačne</a:t>
            </a:r>
          </a:p>
        </p:txBody>
      </p:sp>
      <p:sp>
        <p:nvSpPr>
          <p:cNvPr id="21" name="BlokTextu 20">
            <a:extLst>
              <a:ext uri="{FF2B5EF4-FFF2-40B4-BE49-F238E27FC236}">
                <a16:creationId xmlns:a16="http://schemas.microsoft.com/office/drawing/2014/main" id="{9F4F7506-4DEF-41D4-9834-474A3700E908}"/>
              </a:ext>
            </a:extLst>
          </p:cNvPr>
          <p:cNvSpPr txBox="1"/>
          <p:nvPr/>
        </p:nvSpPr>
        <p:spPr>
          <a:xfrm>
            <a:off x="4402327" y="1978305"/>
            <a:ext cx="7478329" cy="1323439"/>
          </a:xfrm>
          <a:prstGeom prst="rect">
            <a:avLst/>
          </a:prstGeom>
          <a:noFill/>
        </p:spPr>
        <p:txBody>
          <a:bodyPr wrap="none" rtlCol="0">
            <a:spAutoFit/>
          </a:bodyPr>
          <a:lstStyle/>
          <a:p>
            <a:r>
              <a:rPr lang="sk-SK" sz="2000" dirty="0"/>
              <a:t>Uveďte akým spôsobom sa rozhodujete pri nákupe elektroniky ?</a:t>
            </a:r>
          </a:p>
          <a:p>
            <a:r>
              <a:rPr lang="sk-SK" sz="2000" dirty="0"/>
              <a:t>......................................................................................................</a:t>
            </a:r>
          </a:p>
          <a:p>
            <a:r>
              <a:rPr lang="sk-SK" sz="2000" dirty="0"/>
              <a:t>......................................................................................................</a:t>
            </a:r>
          </a:p>
          <a:p>
            <a:r>
              <a:rPr lang="sk-SK" sz="2000" dirty="0"/>
              <a:t>......................................................................................................</a:t>
            </a:r>
          </a:p>
        </p:txBody>
      </p:sp>
    </p:spTree>
    <p:extLst>
      <p:ext uri="{BB962C8B-B14F-4D97-AF65-F5344CB8AC3E}">
        <p14:creationId xmlns:p14="http://schemas.microsoft.com/office/powerpoint/2010/main" val="41460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4"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B13E8527-A1AE-4AC4-8BB0-3D2DF8B2A653}"/>
              </a:ext>
            </a:extLst>
          </p:cNvPr>
          <p:cNvSpPr>
            <a:spLocks noGrp="1"/>
          </p:cNvSpPr>
          <p:nvPr>
            <p:ph type="dt" sz="half" idx="10"/>
          </p:nvPr>
        </p:nvSpPr>
        <p:spPr/>
        <p:txBody>
          <a:bodyPr/>
          <a:lstStyle/>
          <a:p>
            <a:r>
              <a:rPr lang="sk-SK"/>
              <a:t>2022/2023</a:t>
            </a:r>
          </a:p>
        </p:txBody>
      </p:sp>
      <p:sp>
        <p:nvSpPr>
          <p:cNvPr id="4" name="Zástupný objekt pre pätu 3">
            <a:extLst>
              <a:ext uri="{FF2B5EF4-FFF2-40B4-BE49-F238E27FC236}">
                <a16:creationId xmlns:a16="http://schemas.microsoft.com/office/drawing/2014/main" id="{38EC3D1E-2673-4385-856A-03BF1EDB252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5" name="Zástupný objekt pre číslo snímky 4">
            <a:extLst>
              <a:ext uri="{FF2B5EF4-FFF2-40B4-BE49-F238E27FC236}">
                <a16:creationId xmlns:a16="http://schemas.microsoft.com/office/drawing/2014/main" id="{7F6A5053-6667-458E-B510-1C589881A997}"/>
              </a:ext>
            </a:extLst>
          </p:cNvPr>
          <p:cNvSpPr>
            <a:spLocks noGrp="1"/>
          </p:cNvSpPr>
          <p:nvPr>
            <p:ph type="sldNum" sz="quarter" idx="12"/>
          </p:nvPr>
        </p:nvSpPr>
        <p:spPr/>
        <p:txBody>
          <a:bodyPr/>
          <a:lstStyle/>
          <a:p>
            <a:fld id="{B6987BBD-D261-49F6-9BAB-A3E3938F7DA8}" type="slidenum">
              <a:rPr lang="sk-SK" smtClean="0"/>
              <a:t>8</a:t>
            </a:fld>
            <a:endParaRPr lang="sk-SK"/>
          </a:p>
        </p:txBody>
      </p:sp>
      <p:sp>
        <p:nvSpPr>
          <p:cNvPr id="15" name="Obdĺžnik 14">
            <a:extLst>
              <a:ext uri="{FF2B5EF4-FFF2-40B4-BE49-F238E27FC236}">
                <a16:creationId xmlns:a16="http://schemas.microsoft.com/office/drawing/2014/main" id="{1D6AED80-44B4-4A41-A616-4425AB6AF38F}"/>
              </a:ext>
            </a:extLst>
          </p:cNvPr>
          <p:cNvSpPr/>
          <p:nvPr/>
        </p:nvSpPr>
        <p:spPr>
          <a:xfrm>
            <a:off x="838200" y="275698"/>
            <a:ext cx="10094168" cy="5801588"/>
          </a:xfrm>
          <a:prstGeom prst="rect">
            <a:avLst/>
          </a:prstGeom>
        </p:spPr>
        <p:txBody>
          <a:bodyPr wrap="square">
            <a:spAutoFit/>
          </a:bodyPr>
          <a:lstStyle/>
          <a:p>
            <a:pPr fontAlgn="auto">
              <a:spcBef>
                <a:spcPts val="0"/>
              </a:spcBef>
              <a:spcAft>
                <a:spcPts val="0"/>
              </a:spcAft>
              <a:defRPr/>
            </a:pPr>
            <a:r>
              <a:rPr lang="sk-SK" sz="4000" b="1" u="sng" dirty="0">
                <a:solidFill>
                  <a:srgbClr val="006600"/>
                </a:solidFill>
                <a:effectLst>
                  <a:outerShdw blurRad="38100" dist="38100" dir="2700000" algn="tl">
                    <a:srgbClr val="000000">
                      <a:alpha val="43137"/>
                    </a:srgbClr>
                  </a:outerShdw>
                </a:effectLst>
                <a:latin typeface="Calibri" pitchFamily="34" charset="0"/>
              </a:rPr>
              <a:t>H</a:t>
            </a:r>
            <a:r>
              <a:rPr lang="pt-BR" sz="4000" b="1" u="sng" dirty="0">
                <a:solidFill>
                  <a:srgbClr val="006600"/>
                </a:solidFill>
                <a:effectLst>
                  <a:outerShdw blurRad="38100" dist="38100" dir="2700000" algn="tl">
                    <a:srgbClr val="000000">
                      <a:alpha val="43137"/>
                    </a:srgbClr>
                  </a:outerShdw>
                </a:effectLst>
                <a:latin typeface="Calibri" pitchFamily="34" charset="0"/>
              </a:rPr>
              <a:t>armonogram tvorby záverečnej práce</a:t>
            </a:r>
            <a:r>
              <a:rPr lang="sk-SK" sz="4000" b="1" u="sng" dirty="0">
                <a:solidFill>
                  <a:srgbClr val="006600"/>
                </a:solidFill>
                <a:effectLst>
                  <a:outerShdw blurRad="38100" dist="38100" dir="2700000" algn="tl">
                    <a:srgbClr val="000000">
                      <a:alpha val="43137"/>
                    </a:srgbClr>
                  </a:outerShdw>
                </a:effectLst>
                <a:latin typeface="Calibri" pitchFamily="34" charset="0"/>
              </a:rPr>
              <a:t>:</a:t>
            </a:r>
          </a:p>
          <a:p>
            <a:pPr marL="457200" indent="-457200" algn="just" fontAlgn="auto">
              <a:spcBef>
                <a:spcPts val="0"/>
              </a:spcBef>
              <a:spcAft>
                <a:spcPts val="0"/>
              </a:spcAft>
              <a:buFont typeface="+mj-lt"/>
              <a:buAutoNum type="arabicPeriod"/>
              <a:defRPr/>
            </a:pPr>
            <a:endParaRPr lang="sk-SK" sz="1100" b="1" dirty="0">
              <a:latin typeface="Calibri" pitchFamily="34" charset="0"/>
            </a:endParaRPr>
          </a:p>
          <a:p>
            <a:pPr marL="539750" indent="-539750" fontAlgn="auto">
              <a:spcBef>
                <a:spcPts val="0"/>
              </a:spcBef>
              <a:spcAft>
                <a:spcPts val="0"/>
              </a:spcAft>
              <a:buFont typeface="+mj-lt"/>
              <a:buAutoNum type="arabicPeriod"/>
              <a:defRPr/>
            </a:pPr>
            <a:r>
              <a:rPr lang="sk-SK" sz="4000" b="1" dirty="0">
                <a:latin typeface="Calibri" pitchFamily="34" charset="0"/>
              </a:rPr>
              <a:t>Voľba témy</a:t>
            </a:r>
          </a:p>
          <a:p>
            <a:pPr marL="539750" indent="-539750" fontAlgn="auto">
              <a:spcBef>
                <a:spcPts val="0"/>
              </a:spcBef>
              <a:spcAft>
                <a:spcPts val="0"/>
              </a:spcAft>
              <a:buFont typeface="+mj-lt"/>
              <a:buAutoNum type="arabicPeriod"/>
              <a:defRPr/>
            </a:pPr>
            <a:r>
              <a:rPr lang="sk-SK" sz="4000" b="1" dirty="0">
                <a:latin typeface="Calibri" pitchFamily="34" charset="0"/>
              </a:rPr>
              <a:t>Tvorba osnovy</a:t>
            </a:r>
          </a:p>
          <a:p>
            <a:pPr marL="539750" indent="-539750" fontAlgn="auto">
              <a:spcBef>
                <a:spcPts val="0"/>
              </a:spcBef>
              <a:spcAft>
                <a:spcPts val="0"/>
              </a:spcAft>
              <a:buFont typeface="+mj-lt"/>
              <a:buAutoNum type="arabicPeriod"/>
              <a:defRPr/>
            </a:pPr>
            <a:r>
              <a:rPr lang="sk-SK" sz="4000" b="1" dirty="0">
                <a:latin typeface="Calibri" pitchFamily="34" charset="0"/>
              </a:rPr>
              <a:t>Bibliografický prieskum</a:t>
            </a:r>
          </a:p>
          <a:p>
            <a:pPr marL="539750" indent="-539750" fontAlgn="auto">
              <a:spcBef>
                <a:spcPts val="0"/>
              </a:spcBef>
              <a:spcAft>
                <a:spcPts val="0"/>
              </a:spcAft>
              <a:buFont typeface="+mj-lt"/>
              <a:buAutoNum type="arabicPeriod"/>
              <a:defRPr/>
            </a:pPr>
            <a:r>
              <a:rPr lang="sk-SK" sz="4000" b="1" dirty="0">
                <a:latin typeface="Calibri" pitchFamily="34" charset="0"/>
              </a:rPr>
              <a:t>Spracovanie bibliografického  prieskumu</a:t>
            </a:r>
          </a:p>
          <a:p>
            <a:pPr marL="539750" indent="-539750" fontAlgn="auto">
              <a:spcBef>
                <a:spcPts val="0"/>
              </a:spcBef>
              <a:spcAft>
                <a:spcPts val="0"/>
              </a:spcAft>
              <a:buFont typeface="+mj-lt"/>
              <a:buAutoNum type="arabicPeriod"/>
              <a:defRPr/>
            </a:pPr>
            <a:r>
              <a:rPr lang="sk-SK" sz="4000" b="1" dirty="0">
                <a:latin typeface="Calibri" pitchFamily="34" charset="0"/>
              </a:rPr>
              <a:t>Prieskum, výskum</a:t>
            </a:r>
          </a:p>
          <a:p>
            <a:pPr marL="539750" indent="-539750" fontAlgn="auto">
              <a:spcBef>
                <a:spcPts val="0"/>
              </a:spcBef>
              <a:spcAft>
                <a:spcPts val="0"/>
              </a:spcAft>
              <a:buFont typeface="+mj-lt"/>
              <a:buAutoNum type="arabicPeriod"/>
              <a:defRPr/>
            </a:pPr>
            <a:r>
              <a:rPr lang="sk-SK" sz="4000" b="1" dirty="0">
                <a:latin typeface="Calibri" pitchFamily="34" charset="0"/>
              </a:rPr>
              <a:t>Tvorba konečnej verzie práce</a:t>
            </a:r>
          </a:p>
          <a:p>
            <a:pPr marL="539750" indent="-539750" fontAlgn="auto">
              <a:spcBef>
                <a:spcPts val="0"/>
              </a:spcBef>
              <a:spcAft>
                <a:spcPts val="0"/>
              </a:spcAft>
              <a:buFont typeface="+mj-lt"/>
              <a:buAutoNum type="arabicPeriod"/>
              <a:defRPr/>
            </a:pPr>
            <a:r>
              <a:rPr lang="sk-SK" sz="4000" b="1" dirty="0">
                <a:latin typeface="Calibri" pitchFamily="34" charset="0"/>
              </a:rPr>
              <a:t>Odovzdanie práce</a:t>
            </a:r>
          </a:p>
          <a:p>
            <a:pPr marL="539750" indent="-539750" fontAlgn="auto">
              <a:spcBef>
                <a:spcPts val="0"/>
              </a:spcBef>
              <a:spcAft>
                <a:spcPts val="0"/>
              </a:spcAft>
              <a:buFont typeface="+mj-lt"/>
              <a:buAutoNum type="arabicPeriod"/>
              <a:defRPr/>
            </a:pPr>
            <a:r>
              <a:rPr lang="sk-SK" sz="4000" b="1" dirty="0">
                <a:latin typeface="Calibri" pitchFamily="34" charset="0"/>
              </a:rPr>
              <a:t>Obhajoba záverečnej práce</a:t>
            </a:r>
          </a:p>
        </p:txBody>
      </p:sp>
    </p:spTree>
    <p:extLst>
      <p:ext uri="{BB962C8B-B14F-4D97-AF65-F5344CB8AC3E}">
        <p14:creationId xmlns:p14="http://schemas.microsoft.com/office/powerpoint/2010/main" val="34825140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80</a:t>
            </a:fld>
            <a:endParaRPr lang="sk-SK"/>
          </a:p>
        </p:txBody>
      </p:sp>
      <p:sp>
        <p:nvSpPr>
          <p:cNvPr id="11" name="Zaoblený obdĺžnik 10">
            <a:extLst>
              <a:ext uri="{FF2B5EF4-FFF2-40B4-BE49-F238E27FC236}">
                <a16:creationId xmlns:a16="http://schemas.microsoft.com/office/drawing/2014/main" id="{8BCB596E-2CD4-4452-9519-32D5C04C7B53}"/>
              </a:ext>
            </a:extLst>
          </p:cNvPr>
          <p:cNvSpPr/>
          <p:nvPr/>
        </p:nvSpPr>
        <p:spPr>
          <a:xfrm>
            <a:off x="251668" y="262640"/>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		DOTAZNÍKOVÝ PRIESKUM</a:t>
            </a:r>
          </a:p>
        </p:txBody>
      </p:sp>
      <p:sp>
        <p:nvSpPr>
          <p:cNvPr id="2" name="Obdĺžnik: zaoblené rohy 1">
            <a:extLst>
              <a:ext uri="{FF2B5EF4-FFF2-40B4-BE49-F238E27FC236}">
                <a16:creationId xmlns:a16="http://schemas.microsoft.com/office/drawing/2014/main" id="{0F865E39-E253-4F54-89FB-D8E4386F8BD0}"/>
              </a:ext>
            </a:extLst>
          </p:cNvPr>
          <p:cNvSpPr/>
          <p:nvPr/>
        </p:nvSpPr>
        <p:spPr>
          <a:xfrm>
            <a:off x="896470" y="1906363"/>
            <a:ext cx="1515035" cy="618564"/>
          </a:xfrm>
          <a:prstGeom prst="roundRect">
            <a:avLst>
              <a:gd name="adj" fmla="val 3985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b="1" dirty="0"/>
              <a:t>VEK</a:t>
            </a:r>
          </a:p>
        </p:txBody>
      </p:sp>
      <p:sp>
        <p:nvSpPr>
          <p:cNvPr id="13" name="Obdĺžnik: zaoblené rohy 12">
            <a:extLst>
              <a:ext uri="{FF2B5EF4-FFF2-40B4-BE49-F238E27FC236}">
                <a16:creationId xmlns:a16="http://schemas.microsoft.com/office/drawing/2014/main" id="{98463C95-A99C-4B80-B3A1-50D8854EF974}"/>
              </a:ext>
            </a:extLst>
          </p:cNvPr>
          <p:cNvSpPr/>
          <p:nvPr/>
        </p:nvSpPr>
        <p:spPr>
          <a:xfrm>
            <a:off x="896470" y="2639876"/>
            <a:ext cx="1515035" cy="618564"/>
          </a:xfrm>
          <a:prstGeom prst="roundRect">
            <a:avLst>
              <a:gd name="adj" fmla="val 3985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b="1" dirty="0"/>
              <a:t>POHLAVIE</a:t>
            </a:r>
          </a:p>
        </p:txBody>
      </p:sp>
      <p:sp>
        <p:nvSpPr>
          <p:cNvPr id="14" name="Obdĺžnik: zaoblené rohy 13">
            <a:extLst>
              <a:ext uri="{FF2B5EF4-FFF2-40B4-BE49-F238E27FC236}">
                <a16:creationId xmlns:a16="http://schemas.microsoft.com/office/drawing/2014/main" id="{7421F0A8-742D-48F9-85C9-0C5A027B3363}"/>
              </a:ext>
            </a:extLst>
          </p:cNvPr>
          <p:cNvSpPr/>
          <p:nvPr/>
        </p:nvSpPr>
        <p:spPr>
          <a:xfrm>
            <a:off x="896470" y="3363958"/>
            <a:ext cx="1676399" cy="618564"/>
          </a:xfrm>
          <a:prstGeom prst="roundRect">
            <a:avLst>
              <a:gd name="adj" fmla="val 3985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b="1" dirty="0"/>
              <a:t>VZDELANIE</a:t>
            </a:r>
          </a:p>
        </p:txBody>
      </p:sp>
      <p:sp>
        <p:nvSpPr>
          <p:cNvPr id="15" name="Obdĺžnik: zaoblené rohy 14">
            <a:extLst>
              <a:ext uri="{FF2B5EF4-FFF2-40B4-BE49-F238E27FC236}">
                <a16:creationId xmlns:a16="http://schemas.microsoft.com/office/drawing/2014/main" id="{1E18AA8A-C9EC-4050-B4A3-125B31C770AE}"/>
              </a:ext>
            </a:extLst>
          </p:cNvPr>
          <p:cNvSpPr/>
          <p:nvPr/>
        </p:nvSpPr>
        <p:spPr>
          <a:xfrm>
            <a:off x="896469" y="4097471"/>
            <a:ext cx="1676399" cy="618564"/>
          </a:xfrm>
          <a:prstGeom prst="roundRect">
            <a:avLst>
              <a:gd name="adj" fmla="val 39855"/>
            </a:avLst>
          </a:prstGeom>
          <a:ln w="57150">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sk-SK" b="1" dirty="0"/>
              <a:t>BYDLISKO</a:t>
            </a:r>
          </a:p>
        </p:txBody>
      </p:sp>
      <p:sp>
        <p:nvSpPr>
          <p:cNvPr id="16" name="Obdĺžnik: zaoblené rohy 15">
            <a:extLst>
              <a:ext uri="{FF2B5EF4-FFF2-40B4-BE49-F238E27FC236}">
                <a16:creationId xmlns:a16="http://schemas.microsoft.com/office/drawing/2014/main" id="{A2B6AB1E-A9C6-4D90-A840-461030110D14}"/>
              </a:ext>
            </a:extLst>
          </p:cNvPr>
          <p:cNvSpPr/>
          <p:nvPr/>
        </p:nvSpPr>
        <p:spPr>
          <a:xfrm>
            <a:off x="896469" y="4814062"/>
            <a:ext cx="1676399" cy="618564"/>
          </a:xfrm>
          <a:prstGeom prst="roundRect">
            <a:avLst>
              <a:gd name="adj" fmla="val 39855"/>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sk-SK" b="1" dirty="0"/>
              <a:t>MESAČNÝ</a:t>
            </a:r>
          </a:p>
          <a:p>
            <a:pPr algn="ctr"/>
            <a:r>
              <a:rPr lang="sk-SK" b="1" dirty="0"/>
              <a:t>PRÍJEM</a:t>
            </a:r>
          </a:p>
        </p:txBody>
      </p:sp>
      <p:sp>
        <p:nvSpPr>
          <p:cNvPr id="17" name="Obdĺžnik: zaoblené rohy 16">
            <a:extLst>
              <a:ext uri="{FF2B5EF4-FFF2-40B4-BE49-F238E27FC236}">
                <a16:creationId xmlns:a16="http://schemas.microsoft.com/office/drawing/2014/main" id="{F35B1E0C-9C99-4294-9DA7-A2DF4449849B}"/>
              </a:ext>
            </a:extLst>
          </p:cNvPr>
          <p:cNvSpPr/>
          <p:nvPr/>
        </p:nvSpPr>
        <p:spPr>
          <a:xfrm>
            <a:off x="4616823" y="1172850"/>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1</a:t>
            </a:r>
          </a:p>
        </p:txBody>
      </p:sp>
      <p:sp>
        <p:nvSpPr>
          <p:cNvPr id="18" name="Obdĺžnik: zaoblené rohy 17">
            <a:extLst>
              <a:ext uri="{FF2B5EF4-FFF2-40B4-BE49-F238E27FC236}">
                <a16:creationId xmlns:a16="http://schemas.microsoft.com/office/drawing/2014/main" id="{05178EAC-147E-4F24-A7A0-0B12203E6F9B}"/>
              </a:ext>
            </a:extLst>
          </p:cNvPr>
          <p:cNvSpPr/>
          <p:nvPr/>
        </p:nvSpPr>
        <p:spPr>
          <a:xfrm>
            <a:off x="4616823" y="1906363"/>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2</a:t>
            </a:r>
          </a:p>
        </p:txBody>
      </p:sp>
      <p:sp>
        <p:nvSpPr>
          <p:cNvPr id="19" name="Obdĺžnik: zaoblené rohy 18">
            <a:extLst>
              <a:ext uri="{FF2B5EF4-FFF2-40B4-BE49-F238E27FC236}">
                <a16:creationId xmlns:a16="http://schemas.microsoft.com/office/drawing/2014/main" id="{35402D73-55F1-4174-93C7-3C4A1E570C29}"/>
              </a:ext>
            </a:extLst>
          </p:cNvPr>
          <p:cNvSpPr/>
          <p:nvPr/>
        </p:nvSpPr>
        <p:spPr>
          <a:xfrm>
            <a:off x="4616823" y="2639876"/>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3</a:t>
            </a:r>
          </a:p>
        </p:txBody>
      </p:sp>
      <p:sp>
        <p:nvSpPr>
          <p:cNvPr id="22" name="Obdĺžnik: zaoblené rohy 21">
            <a:extLst>
              <a:ext uri="{FF2B5EF4-FFF2-40B4-BE49-F238E27FC236}">
                <a16:creationId xmlns:a16="http://schemas.microsoft.com/office/drawing/2014/main" id="{78257B81-6574-42C1-8DC8-8823D3AC5A34}"/>
              </a:ext>
            </a:extLst>
          </p:cNvPr>
          <p:cNvSpPr/>
          <p:nvPr/>
        </p:nvSpPr>
        <p:spPr>
          <a:xfrm>
            <a:off x="4616823" y="3373389"/>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4</a:t>
            </a:r>
          </a:p>
        </p:txBody>
      </p:sp>
      <p:sp>
        <p:nvSpPr>
          <p:cNvPr id="23" name="Obdĺžnik: zaoblené rohy 22">
            <a:extLst>
              <a:ext uri="{FF2B5EF4-FFF2-40B4-BE49-F238E27FC236}">
                <a16:creationId xmlns:a16="http://schemas.microsoft.com/office/drawing/2014/main" id="{3439B64A-088E-4685-B155-B620ACCA1F30}"/>
              </a:ext>
            </a:extLst>
          </p:cNvPr>
          <p:cNvSpPr/>
          <p:nvPr/>
        </p:nvSpPr>
        <p:spPr>
          <a:xfrm>
            <a:off x="4616823" y="4106902"/>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5</a:t>
            </a:r>
          </a:p>
        </p:txBody>
      </p:sp>
      <p:sp>
        <p:nvSpPr>
          <p:cNvPr id="24" name="Obdĺžnik: zaoblené rohy 23">
            <a:extLst>
              <a:ext uri="{FF2B5EF4-FFF2-40B4-BE49-F238E27FC236}">
                <a16:creationId xmlns:a16="http://schemas.microsoft.com/office/drawing/2014/main" id="{293D1B4B-720B-4CEB-B85B-68D448B173A0}"/>
              </a:ext>
            </a:extLst>
          </p:cNvPr>
          <p:cNvSpPr/>
          <p:nvPr/>
        </p:nvSpPr>
        <p:spPr>
          <a:xfrm>
            <a:off x="4616823" y="4840415"/>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6</a:t>
            </a:r>
          </a:p>
        </p:txBody>
      </p:sp>
      <p:sp>
        <p:nvSpPr>
          <p:cNvPr id="25" name="Obdĺžnik: zaoblené rohy 24">
            <a:extLst>
              <a:ext uri="{FF2B5EF4-FFF2-40B4-BE49-F238E27FC236}">
                <a16:creationId xmlns:a16="http://schemas.microsoft.com/office/drawing/2014/main" id="{E75E0105-03A4-4F99-88F7-28242D1FB716}"/>
              </a:ext>
            </a:extLst>
          </p:cNvPr>
          <p:cNvSpPr/>
          <p:nvPr/>
        </p:nvSpPr>
        <p:spPr>
          <a:xfrm>
            <a:off x="4616823" y="5573928"/>
            <a:ext cx="2115671" cy="618564"/>
          </a:xfrm>
          <a:prstGeom prst="roundRect">
            <a:avLst>
              <a:gd name="adj" fmla="val 3985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sk-SK" b="1" dirty="0"/>
              <a:t>OTÁZKA 7</a:t>
            </a:r>
          </a:p>
        </p:txBody>
      </p:sp>
      <p:cxnSp>
        <p:nvCxnSpPr>
          <p:cNvPr id="5" name="Rovná spojnica 4">
            <a:extLst>
              <a:ext uri="{FF2B5EF4-FFF2-40B4-BE49-F238E27FC236}">
                <a16:creationId xmlns:a16="http://schemas.microsoft.com/office/drawing/2014/main" id="{0DF73798-9860-4C54-8D9C-A246AC5CDDD6}"/>
              </a:ext>
            </a:extLst>
          </p:cNvPr>
          <p:cNvCxnSpPr>
            <a:stCxn id="13" idx="3"/>
            <a:endCxn id="17" idx="1"/>
          </p:cNvCxnSpPr>
          <p:nvPr/>
        </p:nvCxnSpPr>
        <p:spPr>
          <a:xfrm flipV="1">
            <a:off x="2411505" y="1482132"/>
            <a:ext cx="2205318" cy="1467026"/>
          </a:xfrm>
          <a:prstGeom prst="line">
            <a:avLst/>
          </a:prstGeom>
          <a:ln w="57150">
            <a:solidFill>
              <a:srgbClr val="007C31"/>
            </a:solidFill>
          </a:ln>
        </p:spPr>
        <p:style>
          <a:lnRef idx="1">
            <a:schemeClr val="accent1"/>
          </a:lnRef>
          <a:fillRef idx="0">
            <a:schemeClr val="accent1"/>
          </a:fillRef>
          <a:effectRef idx="0">
            <a:schemeClr val="accent1"/>
          </a:effectRef>
          <a:fontRef idx="minor">
            <a:schemeClr val="tx1"/>
          </a:fontRef>
        </p:style>
      </p:cxnSp>
      <p:cxnSp>
        <p:nvCxnSpPr>
          <p:cNvPr id="26" name="Rovná spojnica 25">
            <a:extLst>
              <a:ext uri="{FF2B5EF4-FFF2-40B4-BE49-F238E27FC236}">
                <a16:creationId xmlns:a16="http://schemas.microsoft.com/office/drawing/2014/main" id="{711A8536-925A-4F28-BE41-2ECD050049DE}"/>
              </a:ext>
            </a:extLst>
          </p:cNvPr>
          <p:cNvCxnSpPr>
            <a:cxnSpLocks/>
            <a:stCxn id="2" idx="3"/>
            <a:endCxn id="22" idx="1"/>
          </p:cNvCxnSpPr>
          <p:nvPr/>
        </p:nvCxnSpPr>
        <p:spPr>
          <a:xfrm>
            <a:off x="2411505" y="2215645"/>
            <a:ext cx="2205318" cy="146702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Rovná spojnica 28">
            <a:extLst>
              <a:ext uri="{FF2B5EF4-FFF2-40B4-BE49-F238E27FC236}">
                <a16:creationId xmlns:a16="http://schemas.microsoft.com/office/drawing/2014/main" id="{C5BC0E08-EB98-4B5B-8140-D4807DC775C5}"/>
              </a:ext>
            </a:extLst>
          </p:cNvPr>
          <p:cNvCxnSpPr>
            <a:cxnSpLocks/>
            <a:stCxn id="2" idx="3"/>
            <a:endCxn id="17" idx="1"/>
          </p:cNvCxnSpPr>
          <p:nvPr/>
        </p:nvCxnSpPr>
        <p:spPr>
          <a:xfrm flipV="1">
            <a:off x="2411505" y="1482132"/>
            <a:ext cx="2205318" cy="73351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2" name="Rovná spojnica 31">
            <a:extLst>
              <a:ext uri="{FF2B5EF4-FFF2-40B4-BE49-F238E27FC236}">
                <a16:creationId xmlns:a16="http://schemas.microsoft.com/office/drawing/2014/main" id="{70E00771-E268-401A-99D3-8C37F2EEFAF0}"/>
              </a:ext>
            </a:extLst>
          </p:cNvPr>
          <p:cNvCxnSpPr>
            <a:cxnSpLocks/>
            <a:stCxn id="2" idx="3"/>
            <a:endCxn id="18" idx="1"/>
          </p:cNvCxnSpPr>
          <p:nvPr/>
        </p:nvCxnSpPr>
        <p:spPr>
          <a:xfrm>
            <a:off x="2411505" y="2215645"/>
            <a:ext cx="2205318"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Rovná spojnica 36">
            <a:extLst>
              <a:ext uri="{FF2B5EF4-FFF2-40B4-BE49-F238E27FC236}">
                <a16:creationId xmlns:a16="http://schemas.microsoft.com/office/drawing/2014/main" id="{F2910812-AC6D-43C4-BEED-4B2C319E2E66}"/>
              </a:ext>
            </a:extLst>
          </p:cNvPr>
          <p:cNvCxnSpPr>
            <a:cxnSpLocks/>
            <a:stCxn id="13" idx="3"/>
            <a:endCxn id="18" idx="1"/>
          </p:cNvCxnSpPr>
          <p:nvPr/>
        </p:nvCxnSpPr>
        <p:spPr>
          <a:xfrm flipV="1">
            <a:off x="2411505" y="2215645"/>
            <a:ext cx="2205318" cy="733513"/>
          </a:xfrm>
          <a:prstGeom prst="line">
            <a:avLst/>
          </a:prstGeom>
          <a:ln w="57150">
            <a:solidFill>
              <a:srgbClr val="007C31"/>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B1DC2347-F488-40D4-BEBE-B2357B4F4003}"/>
              </a:ext>
            </a:extLst>
          </p:cNvPr>
          <p:cNvCxnSpPr>
            <a:cxnSpLocks/>
            <a:stCxn id="13" idx="3"/>
            <a:endCxn id="19" idx="1"/>
          </p:cNvCxnSpPr>
          <p:nvPr/>
        </p:nvCxnSpPr>
        <p:spPr>
          <a:xfrm>
            <a:off x="2411505" y="2949158"/>
            <a:ext cx="2205318" cy="0"/>
          </a:xfrm>
          <a:prstGeom prst="line">
            <a:avLst/>
          </a:prstGeom>
          <a:ln w="57150">
            <a:solidFill>
              <a:srgbClr val="007C31"/>
            </a:solidFill>
          </a:ln>
        </p:spPr>
        <p:style>
          <a:lnRef idx="1">
            <a:schemeClr val="accent1"/>
          </a:lnRef>
          <a:fillRef idx="0">
            <a:schemeClr val="accent1"/>
          </a:fillRef>
          <a:effectRef idx="0">
            <a:schemeClr val="accent1"/>
          </a:effectRef>
          <a:fontRef idx="minor">
            <a:schemeClr val="tx1"/>
          </a:fontRef>
        </p:style>
      </p:cxnSp>
      <p:cxnSp>
        <p:nvCxnSpPr>
          <p:cNvPr id="41" name="Rovná spojnica 40">
            <a:extLst>
              <a:ext uri="{FF2B5EF4-FFF2-40B4-BE49-F238E27FC236}">
                <a16:creationId xmlns:a16="http://schemas.microsoft.com/office/drawing/2014/main" id="{CDB8710F-88B1-415C-A751-9CBD17295E55}"/>
              </a:ext>
            </a:extLst>
          </p:cNvPr>
          <p:cNvCxnSpPr>
            <a:cxnSpLocks/>
            <a:stCxn id="13" idx="3"/>
            <a:endCxn id="22" idx="1"/>
          </p:cNvCxnSpPr>
          <p:nvPr/>
        </p:nvCxnSpPr>
        <p:spPr>
          <a:xfrm>
            <a:off x="2411505" y="2949158"/>
            <a:ext cx="2205318" cy="733513"/>
          </a:xfrm>
          <a:prstGeom prst="line">
            <a:avLst/>
          </a:prstGeom>
          <a:ln w="57150">
            <a:solidFill>
              <a:srgbClr val="007C31"/>
            </a:solidFill>
          </a:ln>
        </p:spPr>
        <p:style>
          <a:lnRef idx="1">
            <a:schemeClr val="accent1"/>
          </a:lnRef>
          <a:fillRef idx="0">
            <a:schemeClr val="accent1"/>
          </a:fillRef>
          <a:effectRef idx="0">
            <a:schemeClr val="accent1"/>
          </a:effectRef>
          <a:fontRef idx="minor">
            <a:schemeClr val="tx1"/>
          </a:fontRef>
        </p:style>
      </p:cxnSp>
      <p:cxnSp>
        <p:nvCxnSpPr>
          <p:cNvPr id="44" name="Rovná spojnica 43">
            <a:extLst>
              <a:ext uri="{FF2B5EF4-FFF2-40B4-BE49-F238E27FC236}">
                <a16:creationId xmlns:a16="http://schemas.microsoft.com/office/drawing/2014/main" id="{09CD06ED-4850-432F-9131-F9F2FBFA7D38}"/>
              </a:ext>
            </a:extLst>
          </p:cNvPr>
          <p:cNvCxnSpPr>
            <a:cxnSpLocks/>
            <a:stCxn id="14" idx="3"/>
            <a:endCxn id="19" idx="1"/>
          </p:cNvCxnSpPr>
          <p:nvPr/>
        </p:nvCxnSpPr>
        <p:spPr>
          <a:xfrm flipV="1">
            <a:off x="2572869" y="2949158"/>
            <a:ext cx="2043954" cy="7240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Rovná spojnica 46">
            <a:extLst>
              <a:ext uri="{FF2B5EF4-FFF2-40B4-BE49-F238E27FC236}">
                <a16:creationId xmlns:a16="http://schemas.microsoft.com/office/drawing/2014/main" id="{B02DE3E9-770D-4018-931B-5C4554BF555D}"/>
              </a:ext>
            </a:extLst>
          </p:cNvPr>
          <p:cNvCxnSpPr>
            <a:cxnSpLocks/>
            <a:stCxn id="14" idx="3"/>
            <a:endCxn id="18" idx="1"/>
          </p:cNvCxnSpPr>
          <p:nvPr/>
        </p:nvCxnSpPr>
        <p:spPr>
          <a:xfrm flipV="1">
            <a:off x="2572869" y="2215645"/>
            <a:ext cx="2043954" cy="14575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Rovná spojnica 49">
            <a:extLst>
              <a:ext uri="{FF2B5EF4-FFF2-40B4-BE49-F238E27FC236}">
                <a16:creationId xmlns:a16="http://schemas.microsoft.com/office/drawing/2014/main" id="{B85098BD-8423-4471-92EC-CDFB280A695C}"/>
              </a:ext>
            </a:extLst>
          </p:cNvPr>
          <p:cNvCxnSpPr>
            <a:cxnSpLocks/>
            <a:stCxn id="14" idx="3"/>
            <a:endCxn id="23" idx="1"/>
          </p:cNvCxnSpPr>
          <p:nvPr/>
        </p:nvCxnSpPr>
        <p:spPr>
          <a:xfrm>
            <a:off x="2572869" y="3673240"/>
            <a:ext cx="2043954" cy="7429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Rovná spojnica 52">
            <a:extLst>
              <a:ext uri="{FF2B5EF4-FFF2-40B4-BE49-F238E27FC236}">
                <a16:creationId xmlns:a16="http://schemas.microsoft.com/office/drawing/2014/main" id="{4AED9F30-7BBF-4F92-850E-277F8B7544FB}"/>
              </a:ext>
            </a:extLst>
          </p:cNvPr>
          <p:cNvCxnSpPr>
            <a:cxnSpLocks/>
            <a:stCxn id="14" idx="3"/>
            <a:endCxn id="24" idx="1"/>
          </p:cNvCxnSpPr>
          <p:nvPr/>
        </p:nvCxnSpPr>
        <p:spPr>
          <a:xfrm>
            <a:off x="2572869" y="3673240"/>
            <a:ext cx="2043954" cy="14764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Rovná spojnica 55">
            <a:extLst>
              <a:ext uri="{FF2B5EF4-FFF2-40B4-BE49-F238E27FC236}">
                <a16:creationId xmlns:a16="http://schemas.microsoft.com/office/drawing/2014/main" id="{FFBDD2F1-42A7-45E3-AA95-98BC5D3B9A12}"/>
              </a:ext>
            </a:extLst>
          </p:cNvPr>
          <p:cNvCxnSpPr>
            <a:cxnSpLocks/>
            <a:stCxn id="14" idx="3"/>
            <a:endCxn id="25" idx="1"/>
          </p:cNvCxnSpPr>
          <p:nvPr/>
        </p:nvCxnSpPr>
        <p:spPr>
          <a:xfrm>
            <a:off x="2572869" y="3673240"/>
            <a:ext cx="2043954" cy="22099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Rovná spojnica 58">
            <a:extLst>
              <a:ext uri="{FF2B5EF4-FFF2-40B4-BE49-F238E27FC236}">
                <a16:creationId xmlns:a16="http://schemas.microsoft.com/office/drawing/2014/main" id="{B0DFE4D4-C76F-414B-AA5D-23CE6FE3B427}"/>
              </a:ext>
            </a:extLst>
          </p:cNvPr>
          <p:cNvCxnSpPr>
            <a:cxnSpLocks/>
            <a:stCxn id="16" idx="3"/>
            <a:endCxn id="17" idx="1"/>
          </p:cNvCxnSpPr>
          <p:nvPr/>
        </p:nvCxnSpPr>
        <p:spPr>
          <a:xfrm flipV="1">
            <a:off x="2572868" y="1482132"/>
            <a:ext cx="2043955" cy="364121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Rovná spojnica 61">
            <a:extLst>
              <a:ext uri="{FF2B5EF4-FFF2-40B4-BE49-F238E27FC236}">
                <a16:creationId xmlns:a16="http://schemas.microsoft.com/office/drawing/2014/main" id="{CD44B003-6F3B-4784-8B8C-66565072D8D3}"/>
              </a:ext>
            </a:extLst>
          </p:cNvPr>
          <p:cNvCxnSpPr>
            <a:cxnSpLocks/>
            <a:stCxn id="16" idx="3"/>
            <a:endCxn id="22" idx="1"/>
          </p:cNvCxnSpPr>
          <p:nvPr/>
        </p:nvCxnSpPr>
        <p:spPr>
          <a:xfrm flipV="1">
            <a:off x="2572868" y="3682671"/>
            <a:ext cx="2043955" cy="144067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5" name="Rovná spojnica 64">
            <a:extLst>
              <a:ext uri="{FF2B5EF4-FFF2-40B4-BE49-F238E27FC236}">
                <a16:creationId xmlns:a16="http://schemas.microsoft.com/office/drawing/2014/main" id="{BF64F2FA-C909-4663-8D8A-883520D60293}"/>
              </a:ext>
            </a:extLst>
          </p:cNvPr>
          <p:cNvCxnSpPr>
            <a:cxnSpLocks/>
            <a:stCxn id="16" idx="3"/>
            <a:endCxn id="23" idx="1"/>
          </p:cNvCxnSpPr>
          <p:nvPr/>
        </p:nvCxnSpPr>
        <p:spPr>
          <a:xfrm flipV="1">
            <a:off x="2572868" y="4416184"/>
            <a:ext cx="2043955" cy="70716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Rovná spojnica 67">
            <a:extLst>
              <a:ext uri="{FF2B5EF4-FFF2-40B4-BE49-F238E27FC236}">
                <a16:creationId xmlns:a16="http://schemas.microsoft.com/office/drawing/2014/main" id="{24498BA5-61AB-48F9-A12E-A6A5E0AFE865}"/>
              </a:ext>
            </a:extLst>
          </p:cNvPr>
          <p:cNvCxnSpPr>
            <a:cxnSpLocks/>
            <a:stCxn id="16" idx="3"/>
            <a:endCxn id="24" idx="1"/>
          </p:cNvCxnSpPr>
          <p:nvPr/>
        </p:nvCxnSpPr>
        <p:spPr>
          <a:xfrm>
            <a:off x="2572868" y="5123344"/>
            <a:ext cx="2043955" cy="26353"/>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71" name="Pravá zložená zátvorka 70">
            <a:extLst>
              <a:ext uri="{FF2B5EF4-FFF2-40B4-BE49-F238E27FC236}">
                <a16:creationId xmlns:a16="http://schemas.microsoft.com/office/drawing/2014/main" id="{671F5E11-5F82-492D-ABF7-889D986886C3}"/>
              </a:ext>
            </a:extLst>
          </p:cNvPr>
          <p:cNvSpPr/>
          <p:nvPr/>
        </p:nvSpPr>
        <p:spPr>
          <a:xfrm>
            <a:off x="6983506" y="1172850"/>
            <a:ext cx="510988" cy="5019642"/>
          </a:xfrm>
          <a:prstGeom prst="rightBrace">
            <a:avLst>
              <a:gd name="adj1" fmla="val 92544"/>
              <a:gd name="adj2" fmla="val 50000"/>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72" name="BlokTextu 71">
            <a:extLst>
              <a:ext uri="{FF2B5EF4-FFF2-40B4-BE49-F238E27FC236}">
                <a16:creationId xmlns:a16="http://schemas.microsoft.com/office/drawing/2014/main" id="{F8AB52E4-7340-4419-AF97-0833835150BD}"/>
              </a:ext>
            </a:extLst>
          </p:cNvPr>
          <p:cNvSpPr txBox="1"/>
          <p:nvPr/>
        </p:nvSpPr>
        <p:spPr>
          <a:xfrm>
            <a:off x="7745506" y="2918630"/>
            <a:ext cx="4007224" cy="1569660"/>
          </a:xfrm>
          <a:prstGeom prst="rect">
            <a:avLst/>
          </a:prstGeom>
          <a:noFill/>
        </p:spPr>
        <p:txBody>
          <a:bodyPr wrap="square" rtlCol="0">
            <a:spAutoFit/>
          </a:bodyPr>
          <a:lstStyle/>
          <a:p>
            <a:pPr algn="ctr"/>
            <a:r>
              <a:rPr lang="sk-SK" sz="3200" dirty="0"/>
              <a:t>VÝSLEDKY </a:t>
            </a:r>
          </a:p>
          <a:p>
            <a:pPr algn="ctr"/>
            <a:r>
              <a:rPr lang="sk-SK" sz="3200" dirty="0"/>
              <a:t>DO 3. KAPITOLY</a:t>
            </a:r>
          </a:p>
          <a:p>
            <a:pPr algn="ctr"/>
            <a:r>
              <a:rPr lang="sk-SK" sz="3200" dirty="0"/>
              <a:t>(NÁVRHOVÁ ČASŤ)</a:t>
            </a:r>
          </a:p>
        </p:txBody>
      </p:sp>
    </p:spTree>
    <p:extLst>
      <p:ext uri="{BB962C8B-B14F-4D97-AF65-F5344CB8AC3E}">
        <p14:creationId xmlns:p14="http://schemas.microsoft.com/office/powerpoint/2010/main" val="207447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500"/>
                                        <p:tgtEl>
                                          <p:spTgt spid="50"/>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500"/>
                                        <p:tgtEl>
                                          <p:spTgt spid="62"/>
                                        </p:tgtEl>
                                      </p:cBhvr>
                                    </p:animEffect>
                                  </p:childTnLst>
                                </p:cTn>
                              </p:par>
                              <p:par>
                                <p:cTn id="53" presetID="10" presetClass="entr" presetSubtype="0" fill="hold" nodeType="with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par>
                                <p:cTn id="56" presetID="10" presetClass="entr" presetSubtype="0"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fade">
                                      <p:cBhvr>
                                        <p:cTn id="58" dur="500"/>
                                        <p:tgtEl>
                                          <p:spTgt spid="6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fade">
                                      <p:cBhvr>
                                        <p:cTn id="68" dur="500"/>
                                        <p:tgtEl>
                                          <p:spTgt spid="7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fade">
                                      <p:cBhvr>
                                        <p:cTn id="7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1" grpId="0" animBg="1"/>
      <p:bldP spid="7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81</a:t>
            </a:fld>
            <a:endParaRPr lang="sk-SK"/>
          </a:p>
        </p:txBody>
      </p:sp>
      <p:sp>
        <p:nvSpPr>
          <p:cNvPr id="5" name="Obdĺžnik 4">
            <a:extLst>
              <a:ext uri="{FF2B5EF4-FFF2-40B4-BE49-F238E27FC236}">
                <a16:creationId xmlns:a16="http://schemas.microsoft.com/office/drawing/2014/main" id="{A4EF564E-BEA2-4E19-8A94-1123AD8EFC99}"/>
              </a:ext>
            </a:extLst>
          </p:cNvPr>
          <p:cNvSpPr/>
          <p:nvPr/>
        </p:nvSpPr>
        <p:spPr>
          <a:xfrm>
            <a:off x="98711" y="1381688"/>
            <a:ext cx="4728265" cy="4493538"/>
          </a:xfrm>
          <a:prstGeom prst="rect">
            <a:avLst/>
          </a:prstGeom>
        </p:spPr>
        <p:txBody>
          <a:bodyPr wrap="square">
            <a:spAutoFit/>
          </a:bodyPr>
          <a:lstStyle/>
          <a:p>
            <a:pPr marL="530225" indent="-530225" fontAlgn="auto">
              <a:spcBef>
                <a:spcPts val="0"/>
              </a:spcBef>
              <a:spcAft>
                <a:spcPts val="0"/>
              </a:spcAft>
              <a:buFont typeface="Arial" pitchFamily="34" charset="0"/>
              <a:buChar char="•"/>
              <a:defRPr/>
            </a:pPr>
            <a:r>
              <a:rPr lang="sk-SK" sz="2600" dirty="0">
                <a:latin typeface="Calibri" pitchFamily="34" charset="0"/>
              </a:rPr>
              <a:t>kompletné naplnenie jednotlivých častí osnovy materiálom </a:t>
            </a:r>
            <a:br>
              <a:rPr lang="sk-SK" sz="2600" dirty="0">
                <a:latin typeface="Calibri" pitchFamily="34" charset="0"/>
              </a:rPr>
            </a:br>
            <a:r>
              <a:rPr lang="sk-SK" sz="2600" dirty="0">
                <a:latin typeface="Calibri" pitchFamily="34" charset="0"/>
              </a:rPr>
              <a:t>z bibliografického prieskumu a z prieskumu/výskumu, </a:t>
            </a:r>
          </a:p>
          <a:p>
            <a:pPr marL="514350" indent="-514350" fontAlgn="auto">
              <a:spcBef>
                <a:spcPts val="0"/>
              </a:spcBef>
              <a:spcAft>
                <a:spcPts val="0"/>
              </a:spcAft>
              <a:buFont typeface="Arial" pitchFamily="34" charset="0"/>
              <a:buChar char="•"/>
              <a:defRPr/>
            </a:pPr>
            <a:r>
              <a:rPr lang="sk-SK" sz="2600" dirty="0">
                <a:latin typeface="Calibri" pitchFamily="34" charset="0"/>
              </a:rPr>
              <a:t>tvorba abstraktu, </a:t>
            </a:r>
          </a:p>
          <a:p>
            <a:pPr marL="514350" indent="-514350" fontAlgn="auto">
              <a:spcBef>
                <a:spcPts val="0"/>
              </a:spcBef>
              <a:spcAft>
                <a:spcPts val="0"/>
              </a:spcAft>
              <a:buFont typeface="Arial" pitchFamily="34" charset="0"/>
              <a:buChar char="•"/>
              <a:defRPr/>
            </a:pPr>
            <a:r>
              <a:rPr lang="sk-SK" sz="2600" dirty="0">
                <a:latin typeface="Calibri" pitchFamily="34" charset="0"/>
              </a:rPr>
              <a:t>formálna úprava textu, tabuliek, obrázkov, grafov, </a:t>
            </a:r>
          </a:p>
          <a:p>
            <a:pPr marL="514350" indent="-514350" fontAlgn="auto">
              <a:spcBef>
                <a:spcPts val="0"/>
              </a:spcBef>
              <a:spcAft>
                <a:spcPts val="0"/>
              </a:spcAft>
              <a:buFont typeface="Arial" pitchFamily="34" charset="0"/>
              <a:buChar char="•"/>
              <a:defRPr/>
            </a:pPr>
            <a:r>
              <a:rPr lang="sk-SK" sz="2600" dirty="0">
                <a:latin typeface="Calibri" pitchFamily="34" charset="0"/>
              </a:rPr>
              <a:t>kompletizovanie zoznamu bibliografických odkazov,</a:t>
            </a:r>
          </a:p>
          <a:p>
            <a:pPr marL="514350" indent="-514350" fontAlgn="auto">
              <a:spcBef>
                <a:spcPts val="0"/>
              </a:spcBef>
              <a:spcAft>
                <a:spcPts val="0"/>
              </a:spcAft>
              <a:buFont typeface="Arial" pitchFamily="34" charset="0"/>
              <a:buChar char="•"/>
              <a:defRPr/>
            </a:pPr>
            <a:r>
              <a:rPr lang="sk-SK" sz="2600" dirty="0">
                <a:latin typeface="Calibri" pitchFamily="34" charset="0"/>
              </a:rPr>
              <a:t>tvorba obsahu.</a:t>
            </a:r>
          </a:p>
        </p:txBody>
      </p:sp>
      <p:sp>
        <p:nvSpPr>
          <p:cNvPr id="7" name="Zaoblený obdĺžnik 8">
            <a:extLst>
              <a:ext uri="{FF2B5EF4-FFF2-40B4-BE49-F238E27FC236}">
                <a16:creationId xmlns:a16="http://schemas.microsoft.com/office/drawing/2014/main" id="{D95DF8E9-0CA5-4869-AB23-AE22ECA1FCA2}"/>
              </a:ext>
            </a:extLst>
          </p:cNvPr>
          <p:cNvSpPr/>
          <p:nvPr/>
        </p:nvSpPr>
        <p:spPr>
          <a:xfrm>
            <a:off x="219807" y="180564"/>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6. TVORBA KONEČNEJ VERZIE PRÁCE</a:t>
            </a:r>
          </a:p>
        </p:txBody>
      </p:sp>
      <p:pic>
        <p:nvPicPr>
          <p:cNvPr id="3" name="Obrázok 2">
            <a:extLst>
              <a:ext uri="{FF2B5EF4-FFF2-40B4-BE49-F238E27FC236}">
                <a16:creationId xmlns:a16="http://schemas.microsoft.com/office/drawing/2014/main" id="{DED1F1EB-AC2A-49BF-ABE2-FC13E51F950B}"/>
              </a:ext>
            </a:extLst>
          </p:cNvPr>
          <p:cNvPicPr>
            <a:picLocks noChangeAspect="1"/>
          </p:cNvPicPr>
          <p:nvPr/>
        </p:nvPicPr>
        <p:blipFill>
          <a:blip r:embed="rId2"/>
          <a:stretch>
            <a:fillRect/>
          </a:stretch>
        </p:blipFill>
        <p:spPr>
          <a:xfrm rot="21226230">
            <a:off x="4762343" y="1186267"/>
            <a:ext cx="2660465" cy="3780000"/>
          </a:xfrm>
          <a:prstGeom prst="rect">
            <a:avLst/>
          </a:prstGeom>
          <a:ln>
            <a:noFill/>
          </a:ln>
          <a:effectLst>
            <a:outerShdw blurRad="292100" dist="139700" dir="2700000" algn="tl" rotWithShape="0">
              <a:srgbClr val="333333">
                <a:alpha val="65000"/>
              </a:srgbClr>
            </a:outerShdw>
          </a:effectLst>
        </p:spPr>
      </p:pic>
      <p:pic>
        <p:nvPicPr>
          <p:cNvPr id="10" name="Obrázok 9">
            <a:extLst>
              <a:ext uri="{FF2B5EF4-FFF2-40B4-BE49-F238E27FC236}">
                <a16:creationId xmlns:a16="http://schemas.microsoft.com/office/drawing/2014/main" id="{FA829B49-9F6D-4CD6-9702-DBB4F64294B8}"/>
              </a:ext>
            </a:extLst>
          </p:cNvPr>
          <p:cNvPicPr>
            <a:picLocks noChangeAspect="1"/>
          </p:cNvPicPr>
          <p:nvPr/>
        </p:nvPicPr>
        <p:blipFill>
          <a:blip r:embed="rId3"/>
          <a:stretch>
            <a:fillRect/>
          </a:stretch>
        </p:blipFill>
        <p:spPr>
          <a:xfrm rot="1018580">
            <a:off x="6822816" y="2452117"/>
            <a:ext cx="2665626" cy="3780000"/>
          </a:xfrm>
          <a:prstGeom prst="rect">
            <a:avLst/>
          </a:prstGeom>
          <a:ln>
            <a:noFill/>
          </a:ln>
          <a:effectLst>
            <a:outerShdw blurRad="292100" dist="139700" dir="2700000" algn="tl" rotWithShape="0">
              <a:srgbClr val="333333">
                <a:alpha val="65000"/>
              </a:srgbClr>
            </a:outerShdw>
          </a:effectLst>
        </p:spPr>
      </p:pic>
      <p:pic>
        <p:nvPicPr>
          <p:cNvPr id="12" name="Obrázok 11">
            <a:extLst>
              <a:ext uri="{FF2B5EF4-FFF2-40B4-BE49-F238E27FC236}">
                <a16:creationId xmlns:a16="http://schemas.microsoft.com/office/drawing/2014/main" id="{77EE494F-1FEF-41FB-AD5F-B0EB1A1B0E85}"/>
              </a:ext>
            </a:extLst>
          </p:cNvPr>
          <p:cNvPicPr>
            <a:picLocks noChangeAspect="1"/>
          </p:cNvPicPr>
          <p:nvPr/>
        </p:nvPicPr>
        <p:blipFill>
          <a:blip r:embed="rId4"/>
          <a:stretch>
            <a:fillRect/>
          </a:stretch>
        </p:blipFill>
        <p:spPr>
          <a:xfrm>
            <a:off x="9025800" y="1319453"/>
            <a:ext cx="2680138" cy="378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1558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jekt pre pätu 5">
            <a:extLst>
              <a:ext uri="{FF2B5EF4-FFF2-40B4-BE49-F238E27FC236}">
                <a16:creationId xmlns:a16="http://schemas.microsoft.com/office/drawing/2014/main" id="{DCB3705C-3777-410D-89DA-0ECE07DEBB66}"/>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8" name="Zástupný objekt pre dátum 3">
            <a:extLst>
              <a:ext uri="{FF2B5EF4-FFF2-40B4-BE49-F238E27FC236}">
                <a16:creationId xmlns:a16="http://schemas.microsoft.com/office/drawing/2014/main" id="{AE544CFC-8F5A-458F-B0DE-9FF42C175194}"/>
              </a:ext>
            </a:extLst>
          </p:cNvPr>
          <p:cNvSpPr>
            <a:spLocks noGrp="1"/>
          </p:cNvSpPr>
          <p:nvPr>
            <p:ph type="dt" sz="half" idx="10"/>
          </p:nvPr>
        </p:nvSpPr>
        <p:spPr>
          <a:xfrm>
            <a:off x="647700" y="6452103"/>
            <a:ext cx="2743200" cy="365125"/>
          </a:xfrm>
        </p:spPr>
        <p:txBody>
          <a:bodyPr/>
          <a:lstStyle/>
          <a:p>
            <a:r>
              <a:rPr lang="sk-SK"/>
              <a:t>2022/2023</a:t>
            </a:r>
            <a:endParaRPr lang="sk-SK" dirty="0"/>
          </a:p>
        </p:txBody>
      </p:sp>
      <p:sp>
        <p:nvSpPr>
          <p:cNvPr id="9" name="Zástupný objekt pre číslo snímky 5">
            <a:extLst>
              <a:ext uri="{FF2B5EF4-FFF2-40B4-BE49-F238E27FC236}">
                <a16:creationId xmlns:a16="http://schemas.microsoft.com/office/drawing/2014/main" id="{098E23FD-B00A-4CDD-9C40-7318D02E9551}"/>
              </a:ext>
            </a:extLst>
          </p:cNvPr>
          <p:cNvSpPr>
            <a:spLocks noGrp="1"/>
          </p:cNvSpPr>
          <p:nvPr>
            <p:ph type="sldNum" sz="quarter" idx="12"/>
          </p:nvPr>
        </p:nvSpPr>
        <p:spPr>
          <a:xfrm>
            <a:off x="8610600" y="6452103"/>
            <a:ext cx="2743200" cy="365125"/>
          </a:xfrm>
        </p:spPr>
        <p:txBody>
          <a:bodyPr/>
          <a:lstStyle/>
          <a:p>
            <a:fld id="{7F7A5E5D-C88A-4D94-8737-861B0DE26CAF}" type="slidenum">
              <a:rPr lang="sk-SK" smtClean="0"/>
              <a:pPr/>
              <a:t>82</a:t>
            </a:fld>
            <a:endParaRPr lang="sk-SK"/>
          </a:p>
        </p:txBody>
      </p:sp>
      <p:sp>
        <p:nvSpPr>
          <p:cNvPr id="5" name="Obdĺžnik 4">
            <a:extLst>
              <a:ext uri="{FF2B5EF4-FFF2-40B4-BE49-F238E27FC236}">
                <a16:creationId xmlns:a16="http://schemas.microsoft.com/office/drawing/2014/main" id="{880AC0FE-DCB8-423F-890B-DFA39828E475}"/>
              </a:ext>
            </a:extLst>
          </p:cNvPr>
          <p:cNvSpPr/>
          <p:nvPr/>
        </p:nvSpPr>
        <p:spPr>
          <a:xfrm>
            <a:off x="960358" y="1115952"/>
            <a:ext cx="8856984" cy="523220"/>
          </a:xfrm>
          <a:prstGeom prst="rect">
            <a:avLst/>
          </a:prstGeom>
        </p:spPr>
        <p:txBody>
          <a:bodyPr wrap="square">
            <a:spAutoFit/>
          </a:bodyPr>
          <a:lstStyle/>
          <a:p>
            <a:pPr algn="just" fontAlgn="auto">
              <a:spcBef>
                <a:spcPts val="0"/>
              </a:spcBef>
              <a:spcAft>
                <a:spcPts val="0"/>
              </a:spcAft>
              <a:defRPr/>
            </a:pPr>
            <a:r>
              <a:rPr lang="sk-SK" sz="2800" dirty="0">
                <a:latin typeface="Calibri" pitchFamily="34" charset="0"/>
              </a:rPr>
              <a:t>odovzdanie záverečnej práce podľa pokynov vysokej školy</a:t>
            </a:r>
            <a:endParaRPr lang="sk-SK" sz="2800" strike="dblStrike" dirty="0">
              <a:latin typeface="Calibri" pitchFamily="34" charset="0"/>
            </a:endParaRPr>
          </a:p>
        </p:txBody>
      </p:sp>
      <p:sp>
        <p:nvSpPr>
          <p:cNvPr id="7" name="Zaoblený obdĺžnik 9">
            <a:extLst>
              <a:ext uri="{FF2B5EF4-FFF2-40B4-BE49-F238E27FC236}">
                <a16:creationId xmlns:a16="http://schemas.microsoft.com/office/drawing/2014/main" id="{0A00B1F5-37B6-444A-ADCD-D3489E4F1E84}"/>
              </a:ext>
            </a:extLst>
          </p:cNvPr>
          <p:cNvSpPr/>
          <p:nvPr/>
        </p:nvSpPr>
        <p:spPr>
          <a:xfrm>
            <a:off x="136812" y="249079"/>
            <a:ext cx="10800000" cy="720000"/>
          </a:xfrm>
          <a:prstGeom prst="roundRect">
            <a:avLst>
              <a:gd name="adj" fmla="val 50000"/>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000" b="1" dirty="0">
                <a:effectLst>
                  <a:outerShdw blurRad="38100" dist="38100" dir="2700000" algn="tl">
                    <a:srgbClr val="000000">
                      <a:alpha val="43137"/>
                    </a:srgbClr>
                  </a:outerShdw>
                </a:effectLst>
              </a:rPr>
              <a:t>7. ODOVZDANIE PRÁCE</a:t>
            </a:r>
          </a:p>
        </p:txBody>
      </p:sp>
      <p:pic>
        <p:nvPicPr>
          <p:cNvPr id="3" name="Obrázok 2">
            <a:extLst>
              <a:ext uri="{FF2B5EF4-FFF2-40B4-BE49-F238E27FC236}">
                <a16:creationId xmlns:a16="http://schemas.microsoft.com/office/drawing/2014/main" id="{454B9E7F-B5E6-44E7-BFE7-3BC00B49F9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09185"/>
            <a:ext cx="12192000" cy="3807069"/>
          </a:xfrm>
          <a:prstGeom prst="rect">
            <a:avLst/>
          </a:prstGeom>
        </p:spPr>
      </p:pic>
    </p:spTree>
    <p:extLst>
      <p:ext uri="{BB962C8B-B14F-4D97-AF65-F5344CB8AC3E}">
        <p14:creationId xmlns:p14="http://schemas.microsoft.com/office/powerpoint/2010/main" val="249588566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normAutofit/>
          </a:bodyPr>
          <a:lstStyle/>
          <a:p>
            <a:r>
              <a:rPr lang="sk-SK" dirty="0"/>
              <a:t>Metodika vedeckej práce</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83</a:t>
            </a:fld>
            <a:endParaRPr lang="sk-SK"/>
          </a:p>
        </p:txBody>
      </p:sp>
    </p:spTree>
    <p:extLst>
      <p:ext uri="{BB962C8B-B14F-4D97-AF65-F5344CB8AC3E}">
        <p14:creationId xmlns:p14="http://schemas.microsoft.com/office/powerpoint/2010/main" val="6729374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84</a:t>
            </a:fld>
            <a:endParaRPr lang="sk-SK"/>
          </a:p>
        </p:txBody>
      </p:sp>
      <p:pic>
        <p:nvPicPr>
          <p:cNvPr id="6" name="Obrázok 5">
            <a:extLst>
              <a:ext uri="{FF2B5EF4-FFF2-40B4-BE49-F238E27FC236}">
                <a16:creationId xmlns:a16="http://schemas.microsoft.com/office/drawing/2014/main" id="{A242A664-35D7-4C49-95B7-3027618600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6312" y="270592"/>
            <a:ext cx="8999376" cy="4063382"/>
          </a:xfrm>
          <a:prstGeom prst="rect">
            <a:avLst/>
          </a:prstGeom>
        </p:spPr>
      </p:pic>
      <p:sp>
        <p:nvSpPr>
          <p:cNvPr id="7" name="BlokTextu 6">
            <a:extLst>
              <a:ext uri="{FF2B5EF4-FFF2-40B4-BE49-F238E27FC236}">
                <a16:creationId xmlns:a16="http://schemas.microsoft.com/office/drawing/2014/main" id="{7B6E5FD8-1CAF-4019-BA1C-9DA58834A7DE}"/>
              </a:ext>
            </a:extLst>
          </p:cNvPr>
          <p:cNvSpPr txBox="1"/>
          <p:nvPr/>
        </p:nvSpPr>
        <p:spPr>
          <a:xfrm>
            <a:off x="2341985" y="3699592"/>
            <a:ext cx="7819053" cy="2308324"/>
          </a:xfrm>
          <a:prstGeom prst="rect">
            <a:avLst/>
          </a:prstGeom>
          <a:noFill/>
        </p:spPr>
        <p:txBody>
          <a:bodyPr wrap="square" rtlCol="0">
            <a:spAutoFit/>
          </a:bodyPr>
          <a:lstStyle/>
          <a:p>
            <a:pPr algn="ctr"/>
            <a:r>
              <a:rPr lang="sk-SK" sz="7200" b="1" dirty="0"/>
              <a:t>Záverečná práca </a:t>
            </a:r>
          </a:p>
          <a:p>
            <a:pPr algn="ctr"/>
            <a:r>
              <a:rPr lang="sk-SK" sz="7200" b="1" dirty="0"/>
              <a:t>je </a:t>
            </a:r>
            <a:r>
              <a:rPr lang="sk-SK" sz="7200" b="1" dirty="0">
                <a:solidFill>
                  <a:srgbClr val="FF0000"/>
                </a:solidFill>
              </a:rPr>
              <a:t>vedecká</a:t>
            </a:r>
            <a:r>
              <a:rPr lang="sk-SK" sz="7200" b="1" dirty="0"/>
              <a:t> práca.</a:t>
            </a:r>
          </a:p>
        </p:txBody>
      </p:sp>
    </p:spTree>
    <p:extLst>
      <p:ext uri="{BB962C8B-B14F-4D97-AF65-F5344CB8AC3E}">
        <p14:creationId xmlns:p14="http://schemas.microsoft.com/office/powerpoint/2010/main" val="15422853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85</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20458"/>
            <a:ext cx="1385669" cy="1385669"/>
          </a:xfrm>
          <a:prstGeom prst="rect">
            <a:avLst/>
          </a:prstGeom>
        </p:spPr>
      </p:pic>
      <p:sp>
        <p:nvSpPr>
          <p:cNvPr id="8" name="BlokTextu 7">
            <a:extLst>
              <a:ext uri="{FF2B5EF4-FFF2-40B4-BE49-F238E27FC236}">
                <a16:creationId xmlns:a16="http://schemas.microsoft.com/office/drawing/2014/main" id="{CE39EA46-FA61-41A9-9C1C-D5D45B890F4F}"/>
              </a:ext>
            </a:extLst>
          </p:cNvPr>
          <p:cNvSpPr txBox="1"/>
          <p:nvPr/>
        </p:nvSpPr>
        <p:spPr>
          <a:xfrm>
            <a:off x="4731374" y="4854045"/>
            <a:ext cx="3092253" cy="707886"/>
          </a:xfrm>
          <a:prstGeom prst="rect">
            <a:avLst/>
          </a:prstGeom>
          <a:noFill/>
        </p:spPr>
        <p:txBody>
          <a:bodyPr wrap="square" rtlCol="0">
            <a:spAutoFit/>
          </a:bodyPr>
          <a:lstStyle/>
          <a:p>
            <a:pPr algn="ctr"/>
            <a:r>
              <a:rPr lang="sk-SK" sz="2000" dirty="0"/>
              <a:t>voľba metód skúmania, postup pri ich použití</a:t>
            </a:r>
          </a:p>
        </p:txBody>
      </p:sp>
      <p:sp>
        <p:nvSpPr>
          <p:cNvPr id="9" name="BlokTextu 8">
            <a:extLst>
              <a:ext uri="{FF2B5EF4-FFF2-40B4-BE49-F238E27FC236}">
                <a16:creationId xmlns:a16="http://schemas.microsoft.com/office/drawing/2014/main" id="{46C70C0A-69F4-4F1C-8F68-20F198BF6BAD}"/>
              </a:ext>
            </a:extLst>
          </p:cNvPr>
          <p:cNvSpPr txBox="1"/>
          <p:nvPr/>
        </p:nvSpPr>
        <p:spPr>
          <a:xfrm>
            <a:off x="1396823" y="3668156"/>
            <a:ext cx="2743200" cy="707886"/>
          </a:xfrm>
          <a:prstGeom prst="rect">
            <a:avLst/>
          </a:prstGeom>
          <a:noFill/>
        </p:spPr>
        <p:txBody>
          <a:bodyPr wrap="square" rtlCol="0">
            <a:spAutoFit/>
          </a:bodyPr>
          <a:lstStyle/>
          <a:p>
            <a:pPr algn="ctr"/>
            <a:r>
              <a:rPr lang="sk-SK" sz="2000" dirty="0"/>
              <a:t>zber materiálov, spracovanie faktov</a:t>
            </a:r>
          </a:p>
        </p:txBody>
      </p:sp>
      <p:sp>
        <p:nvSpPr>
          <p:cNvPr id="10" name="BlokTextu 9">
            <a:extLst>
              <a:ext uri="{FF2B5EF4-FFF2-40B4-BE49-F238E27FC236}">
                <a16:creationId xmlns:a16="http://schemas.microsoft.com/office/drawing/2014/main" id="{7AFFD199-3730-4F0D-8412-F1DBDBA0B7E7}"/>
              </a:ext>
            </a:extLst>
          </p:cNvPr>
          <p:cNvSpPr txBox="1"/>
          <p:nvPr/>
        </p:nvSpPr>
        <p:spPr>
          <a:xfrm>
            <a:off x="899746" y="1620783"/>
            <a:ext cx="2743200" cy="1015663"/>
          </a:xfrm>
          <a:prstGeom prst="rect">
            <a:avLst/>
          </a:prstGeom>
          <a:noFill/>
        </p:spPr>
        <p:txBody>
          <a:bodyPr wrap="square" rtlCol="0">
            <a:spAutoFit/>
          </a:bodyPr>
          <a:lstStyle/>
          <a:p>
            <a:pPr algn="ctr"/>
            <a:r>
              <a:rPr lang="sk-SK" sz="2000" dirty="0"/>
              <a:t>interpretácia a prezentácia výsledkov skúmania</a:t>
            </a:r>
          </a:p>
        </p:txBody>
      </p:sp>
      <p:sp>
        <p:nvSpPr>
          <p:cNvPr id="11" name="BlokTextu 10">
            <a:extLst>
              <a:ext uri="{FF2B5EF4-FFF2-40B4-BE49-F238E27FC236}">
                <a16:creationId xmlns:a16="http://schemas.microsoft.com/office/drawing/2014/main" id="{668DA690-FB95-4914-9B60-80B6B5E42183}"/>
              </a:ext>
            </a:extLst>
          </p:cNvPr>
          <p:cNvSpPr txBox="1"/>
          <p:nvPr/>
        </p:nvSpPr>
        <p:spPr>
          <a:xfrm>
            <a:off x="3307035" y="256493"/>
            <a:ext cx="2743200" cy="1015663"/>
          </a:xfrm>
          <a:prstGeom prst="rect">
            <a:avLst/>
          </a:prstGeom>
          <a:noFill/>
        </p:spPr>
        <p:txBody>
          <a:bodyPr wrap="square" rtlCol="0">
            <a:spAutoFit/>
          </a:bodyPr>
          <a:lstStyle/>
          <a:p>
            <a:pPr algn="ctr"/>
            <a:r>
              <a:rPr lang="sk-SK" sz="2000" b="1" dirty="0"/>
              <a:t>stanovenie témy, voľba a vymedzenie problému</a:t>
            </a:r>
          </a:p>
        </p:txBody>
      </p:sp>
      <p:sp>
        <p:nvSpPr>
          <p:cNvPr id="12" name="BlokTextu 11">
            <a:extLst>
              <a:ext uri="{FF2B5EF4-FFF2-40B4-BE49-F238E27FC236}">
                <a16:creationId xmlns:a16="http://schemas.microsoft.com/office/drawing/2014/main" id="{F6D085D3-4E4A-4BAB-81C7-5B4E65409316}"/>
              </a:ext>
            </a:extLst>
          </p:cNvPr>
          <p:cNvSpPr txBox="1"/>
          <p:nvPr/>
        </p:nvSpPr>
        <p:spPr>
          <a:xfrm>
            <a:off x="6578990" y="311989"/>
            <a:ext cx="2743200" cy="1015663"/>
          </a:xfrm>
          <a:prstGeom prst="rect">
            <a:avLst/>
          </a:prstGeom>
          <a:noFill/>
        </p:spPr>
        <p:txBody>
          <a:bodyPr wrap="square" rtlCol="0">
            <a:spAutoFit/>
          </a:bodyPr>
          <a:lstStyle/>
          <a:p>
            <a:pPr algn="ctr"/>
            <a:r>
              <a:rPr lang="sk-SK" sz="2000" dirty="0"/>
              <a:t>štúdium literatúry a prehľad skúmania v danej problematike</a:t>
            </a:r>
          </a:p>
        </p:txBody>
      </p:sp>
      <p:sp>
        <p:nvSpPr>
          <p:cNvPr id="13" name="BlokTextu 12">
            <a:extLst>
              <a:ext uri="{FF2B5EF4-FFF2-40B4-BE49-F238E27FC236}">
                <a16:creationId xmlns:a16="http://schemas.microsoft.com/office/drawing/2014/main" id="{7E0AFF47-8EC3-4A6B-80F4-6A72289D61CA}"/>
              </a:ext>
            </a:extLst>
          </p:cNvPr>
          <p:cNvSpPr txBox="1"/>
          <p:nvPr/>
        </p:nvSpPr>
        <p:spPr>
          <a:xfrm>
            <a:off x="8308458" y="1807875"/>
            <a:ext cx="3347484" cy="1015663"/>
          </a:xfrm>
          <a:prstGeom prst="rect">
            <a:avLst/>
          </a:prstGeom>
          <a:noFill/>
        </p:spPr>
        <p:txBody>
          <a:bodyPr wrap="square" rtlCol="0">
            <a:spAutoFit/>
          </a:bodyPr>
          <a:lstStyle/>
          <a:p>
            <a:pPr algn="ctr"/>
            <a:r>
              <a:rPr lang="sk-SK" sz="2000" dirty="0"/>
              <a:t>formulácia hlavného cieľa a pracovných hypotéz skúmania</a:t>
            </a:r>
          </a:p>
        </p:txBody>
      </p:sp>
      <p:sp>
        <p:nvSpPr>
          <p:cNvPr id="14" name="BlokTextu 13">
            <a:extLst>
              <a:ext uri="{FF2B5EF4-FFF2-40B4-BE49-F238E27FC236}">
                <a16:creationId xmlns:a16="http://schemas.microsoft.com/office/drawing/2014/main" id="{4400F9EA-9B3B-4CFB-8468-49EECF519993}"/>
              </a:ext>
            </a:extLst>
          </p:cNvPr>
          <p:cNvSpPr txBox="1"/>
          <p:nvPr/>
        </p:nvSpPr>
        <p:spPr>
          <a:xfrm>
            <a:off x="8351519" y="3950916"/>
            <a:ext cx="2743200" cy="400110"/>
          </a:xfrm>
          <a:prstGeom prst="rect">
            <a:avLst/>
          </a:prstGeom>
          <a:noFill/>
        </p:spPr>
        <p:txBody>
          <a:bodyPr wrap="square" rtlCol="0">
            <a:spAutoFit/>
          </a:bodyPr>
          <a:lstStyle/>
          <a:p>
            <a:pPr algn="ctr"/>
            <a:r>
              <a:rPr lang="sk-SK" sz="2000" dirty="0"/>
              <a:t>organizácia skúmania</a:t>
            </a:r>
          </a:p>
        </p:txBody>
      </p:sp>
      <p:sp>
        <p:nvSpPr>
          <p:cNvPr id="15" name="Šípka: doprava 14">
            <a:extLst>
              <a:ext uri="{FF2B5EF4-FFF2-40B4-BE49-F238E27FC236}">
                <a16:creationId xmlns:a16="http://schemas.microsoft.com/office/drawing/2014/main" id="{1597A95F-4DB6-4BDB-8FF5-4E44657617F9}"/>
              </a:ext>
            </a:extLst>
          </p:cNvPr>
          <p:cNvSpPr/>
          <p:nvPr/>
        </p:nvSpPr>
        <p:spPr>
          <a:xfrm>
            <a:off x="6016282" y="500991"/>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7" name="Šípka: doprava 16">
            <a:extLst>
              <a:ext uri="{FF2B5EF4-FFF2-40B4-BE49-F238E27FC236}">
                <a16:creationId xmlns:a16="http://schemas.microsoft.com/office/drawing/2014/main" id="{44E9744D-B022-4C62-99AE-C29310F2626E}"/>
              </a:ext>
            </a:extLst>
          </p:cNvPr>
          <p:cNvSpPr/>
          <p:nvPr/>
        </p:nvSpPr>
        <p:spPr>
          <a:xfrm rot="2974864">
            <a:off x="9200607" y="113196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8" name="Šípka: doprava 17">
            <a:extLst>
              <a:ext uri="{FF2B5EF4-FFF2-40B4-BE49-F238E27FC236}">
                <a16:creationId xmlns:a16="http://schemas.microsoft.com/office/drawing/2014/main" id="{00B9D4FF-465C-4B69-ABF4-89A054C2CA5D}"/>
              </a:ext>
            </a:extLst>
          </p:cNvPr>
          <p:cNvSpPr/>
          <p:nvPr/>
        </p:nvSpPr>
        <p:spPr>
          <a:xfrm rot="5400000">
            <a:off x="9401906" y="317182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9" name="Šípka: doprava 18">
            <a:extLst>
              <a:ext uri="{FF2B5EF4-FFF2-40B4-BE49-F238E27FC236}">
                <a16:creationId xmlns:a16="http://schemas.microsoft.com/office/drawing/2014/main" id="{093C7A63-8747-47FB-A168-E8F1C4B313E8}"/>
              </a:ext>
            </a:extLst>
          </p:cNvPr>
          <p:cNvSpPr/>
          <p:nvPr/>
        </p:nvSpPr>
        <p:spPr>
          <a:xfrm rot="8507082">
            <a:off x="7933767" y="4679177"/>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0" name="Šípka: doprava 19">
            <a:extLst>
              <a:ext uri="{FF2B5EF4-FFF2-40B4-BE49-F238E27FC236}">
                <a16:creationId xmlns:a16="http://schemas.microsoft.com/office/drawing/2014/main" id="{90B21669-DA96-4249-85ED-80D44EFCAC7E}"/>
              </a:ext>
            </a:extLst>
          </p:cNvPr>
          <p:cNvSpPr/>
          <p:nvPr/>
        </p:nvSpPr>
        <p:spPr>
          <a:xfrm rot="12556891">
            <a:off x="3923324" y="4595659"/>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1" name="Šípka: doprava 20">
            <a:extLst>
              <a:ext uri="{FF2B5EF4-FFF2-40B4-BE49-F238E27FC236}">
                <a16:creationId xmlns:a16="http://schemas.microsoft.com/office/drawing/2014/main" id="{89C21DA4-6FB1-4E49-8ED2-102F7EAFF0B5}"/>
              </a:ext>
            </a:extLst>
          </p:cNvPr>
          <p:cNvSpPr/>
          <p:nvPr/>
        </p:nvSpPr>
        <p:spPr>
          <a:xfrm rot="16200000">
            <a:off x="2044570" y="2879275"/>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22" name="Šípka: doprava 21">
            <a:extLst>
              <a:ext uri="{FF2B5EF4-FFF2-40B4-BE49-F238E27FC236}">
                <a16:creationId xmlns:a16="http://schemas.microsoft.com/office/drawing/2014/main" id="{CB38DAF2-4B5F-4DB1-A950-2AD7B289EE4A}"/>
              </a:ext>
            </a:extLst>
          </p:cNvPr>
          <p:cNvSpPr/>
          <p:nvPr/>
        </p:nvSpPr>
        <p:spPr>
          <a:xfrm rot="19359211">
            <a:off x="2985822" y="99649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32403"/>
            <a:ext cx="1612296" cy="1612296"/>
          </a:xfrm>
          <a:prstGeom prst="rect">
            <a:avLst/>
          </a:prstGeom>
        </p:spPr>
      </p:pic>
    </p:spTree>
    <p:extLst>
      <p:ext uri="{BB962C8B-B14F-4D97-AF65-F5344CB8AC3E}">
        <p14:creationId xmlns:p14="http://schemas.microsoft.com/office/powerpoint/2010/main" val="37891145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86</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20458"/>
            <a:ext cx="1385669" cy="1385669"/>
          </a:xfrm>
          <a:prstGeom prst="rect">
            <a:avLst/>
          </a:prstGeom>
        </p:spPr>
      </p:pic>
      <p:sp>
        <p:nvSpPr>
          <p:cNvPr id="11" name="BlokTextu 10">
            <a:extLst>
              <a:ext uri="{FF2B5EF4-FFF2-40B4-BE49-F238E27FC236}">
                <a16:creationId xmlns:a16="http://schemas.microsoft.com/office/drawing/2014/main" id="{668DA690-FB95-4914-9B60-80B6B5E42183}"/>
              </a:ext>
            </a:extLst>
          </p:cNvPr>
          <p:cNvSpPr txBox="1"/>
          <p:nvPr/>
        </p:nvSpPr>
        <p:spPr>
          <a:xfrm>
            <a:off x="2657767" y="278742"/>
            <a:ext cx="3352799" cy="1200329"/>
          </a:xfrm>
          <a:prstGeom prst="rect">
            <a:avLst/>
          </a:prstGeom>
          <a:noFill/>
        </p:spPr>
        <p:txBody>
          <a:bodyPr wrap="square" rtlCol="0">
            <a:spAutoFit/>
          </a:bodyPr>
          <a:lstStyle/>
          <a:p>
            <a:pPr algn="ctr"/>
            <a:r>
              <a:rPr lang="sk-SK" sz="2400" b="1" dirty="0"/>
              <a:t>stanovenie témy, voľba a vymedzenie problému</a:t>
            </a:r>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32403"/>
            <a:ext cx="1612296" cy="1612296"/>
          </a:xfrm>
          <a:prstGeom prst="rect">
            <a:avLst/>
          </a:prstGeom>
        </p:spPr>
      </p:pic>
    </p:spTree>
    <p:extLst>
      <p:ext uri="{BB962C8B-B14F-4D97-AF65-F5344CB8AC3E}">
        <p14:creationId xmlns:p14="http://schemas.microsoft.com/office/powerpoint/2010/main" val="405751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87</a:t>
            </a:fld>
            <a:endParaRPr lang="sk-SK"/>
          </a:p>
        </p:txBody>
      </p:sp>
      <p:pic>
        <p:nvPicPr>
          <p:cNvPr id="8" name="Obrázok 7">
            <a:extLst>
              <a:ext uri="{FF2B5EF4-FFF2-40B4-BE49-F238E27FC236}">
                <a16:creationId xmlns:a16="http://schemas.microsoft.com/office/drawing/2014/main" id="{D85CE959-44B6-4CFD-B810-E509C0AE91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4851" y="810174"/>
            <a:ext cx="5020597" cy="5068111"/>
          </a:xfrm>
          <a:prstGeom prst="rect">
            <a:avLst/>
          </a:prstGeom>
        </p:spPr>
      </p:pic>
      <p:sp>
        <p:nvSpPr>
          <p:cNvPr id="6" name="Obdĺžnik: zaoblené rohy 5">
            <a:extLst>
              <a:ext uri="{FF2B5EF4-FFF2-40B4-BE49-F238E27FC236}">
                <a16:creationId xmlns:a16="http://schemas.microsoft.com/office/drawing/2014/main" id="{238589DF-E606-4521-87B7-CBDE1F34C2E4}"/>
              </a:ext>
            </a:extLst>
          </p:cNvPr>
          <p:cNvSpPr/>
          <p:nvPr/>
        </p:nvSpPr>
        <p:spPr>
          <a:xfrm>
            <a:off x="1660849" y="4001795"/>
            <a:ext cx="4571999" cy="1951135"/>
          </a:xfrm>
          <a:prstGeom prst="roundRect">
            <a:avLst>
              <a:gd name="adj" fmla="val 37566"/>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b="1" dirty="0"/>
              <a:t>VÝSKUMNÝ PROBLÉM</a:t>
            </a:r>
          </a:p>
        </p:txBody>
      </p:sp>
    </p:spTree>
    <p:extLst>
      <p:ext uri="{BB962C8B-B14F-4D97-AF65-F5344CB8AC3E}">
        <p14:creationId xmlns:p14="http://schemas.microsoft.com/office/powerpoint/2010/main" val="3912355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88</a:t>
            </a:fld>
            <a:endParaRPr lang="sk-SK"/>
          </a:p>
        </p:txBody>
      </p:sp>
      <p:pic>
        <p:nvPicPr>
          <p:cNvPr id="5" name="Obrázok 4">
            <a:extLst>
              <a:ext uri="{FF2B5EF4-FFF2-40B4-BE49-F238E27FC236}">
                <a16:creationId xmlns:a16="http://schemas.microsoft.com/office/drawing/2014/main" id="{9837A0C0-2A31-478F-8EC4-4E15C1087A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6803" y="126158"/>
            <a:ext cx="1776257" cy="1793068"/>
          </a:xfrm>
          <a:prstGeom prst="rect">
            <a:avLst/>
          </a:prstGeom>
        </p:spPr>
      </p:pic>
      <p:sp>
        <p:nvSpPr>
          <p:cNvPr id="6" name="Obdĺžnik: zaoblené rohy 5">
            <a:extLst>
              <a:ext uri="{FF2B5EF4-FFF2-40B4-BE49-F238E27FC236}">
                <a16:creationId xmlns:a16="http://schemas.microsoft.com/office/drawing/2014/main" id="{5C7AD466-1A8D-4A07-81F4-65A298002E41}"/>
              </a:ext>
            </a:extLst>
          </p:cNvPr>
          <p:cNvSpPr/>
          <p:nvPr/>
        </p:nvSpPr>
        <p:spPr>
          <a:xfrm>
            <a:off x="8993155" y="1258597"/>
            <a:ext cx="1828800" cy="878114"/>
          </a:xfrm>
          <a:prstGeom prst="roundRect">
            <a:avLst>
              <a:gd name="adj" fmla="val 26386"/>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b="1" dirty="0"/>
              <a:t>VÝSKUMNÝ PROBLÉM</a:t>
            </a:r>
          </a:p>
        </p:txBody>
      </p:sp>
      <p:sp>
        <p:nvSpPr>
          <p:cNvPr id="8" name="BlokTextu 7">
            <a:extLst>
              <a:ext uri="{FF2B5EF4-FFF2-40B4-BE49-F238E27FC236}">
                <a16:creationId xmlns:a16="http://schemas.microsoft.com/office/drawing/2014/main" id="{CC51A86A-2F10-4529-A7E6-17F2398ED59C}"/>
              </a:ext>
            </a:extLst>
          </p:cNvPr>
          <p:cNvSpPr txBox="1"/>
          <p:nvPr/>
        </p:nvSpPr>
        <p:spPr>
          <a:xfrm>
            <a:off x="267183" y="318698"/>
            <a:ext cx="9352677" cy="5693866"/>
          </a:xfrm>
          <a:prstGeom prst="rect">
            <a:avLst/>
          </a:prstGeom>
          <a:noFill/>
        </p:spPr>
        <p:txBody>
          <a:bodyPr wrap="square">
            <a:spAutoFit/>
          </a:bodyPr>
          <a:lstStyle/>
          <a:p>
            <a:pPr marL="285750" indent="-285750">
              <a:buFont typeface="Arial" panose="020B0604020202020204" pitchFamily="34" charset="0"/>
              <a:buChar char="•"/>
            </a:pPr>
            <a:r>
              <a:rPr lang="sk-SK" sz="2600" dirty="0"/>
              <a:t>Téma záverečnej práce ako samotná ešte nedefinuje dostatočne výskumný problém ten bude zadefinovaný v cieľoch práce, resp. konkrétnych výskumných otázkach alebo hypotézach.</a:t>
            </a:r>
          </a:p>
          <a:p>
            <a:pPr marL="285750" indent="-285750">
              <a:buFont typeface="Arial" panose="020B0604020202020204" pitchFamily="34" charset="0"/>
              <a:buChar char="•"/>
            </a:pPr>
            <a:endParaRPr lang="sk-SK" sz="2600" dirty="0"/>
          </a:p>
          <a:p>
            <a:pPr marL="285750" indent="-285750">
              <a:buFont typeface="Arial" panose="020B0604020202020204" pitchFamily="34" charset="0"/>
              <a:buChar char="•"/>
            </a:pPr>
            <a:r>
              <a:rPr lang="sk-SK" sz="2600" dirty="0"/>
              <a:t>Jedno z kritérií vedeckého výskumu ÚČELNOSŤ potreba skúmať veci obvykle pramení z toho, že chceme popísať, pochopiť javy, súvislosti, riešiť konkrétnu situáciu (v podniku, v bežnom živote alebo je náš záujem akademickej povahy).</a:t>
            </a:r>
          </a:p>
          <a:p>
            <a:pPr marL="285750" indent="-285750">
              <a:buFont typeface="Arial" panose="020B0604020202020204" pitchFamily="34" charset="0"/>
              <a:buChar char="•"/>
            </a:pPr>
            <a:endParaRPr lang="sk-SK" sz="2600" dirty="0"/>
          </a:p>
          <a:p>
            <a:pPr marL="285750" indent="-285750">
              <a:buFont typeface="Arial" panose="020B0604020202020204" pitchFamily="34" charset="0"/>
              <a:buChar char="•"/>
            </a:pPr>
            <a:r>
              <a:rPr lang="sk-SK" sz="2600" dirty="0"/>
              <a:t>Slovo „problém“ netreba nutne chápať v striktne negatívnom zmysle = nemusí ísť nutné o niečo, čo treba neodkladne riešiť či odstrániť, niekedy ide o snahu o nachádzanie lepších riešení</a:t>
            </a:r>
          </a:p>
        </p:txBody>
      </p:sp>
    </p:spTree>
    <p:extLst>
      <p:ext uri="{BB962C8B-B14F-4D97-AF65-F5344CB8AC3E}">
        <p14:creationId xmlns:p14="http://schemas.microsoft.com/office/powerpoint/2010/main" val="3879263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89</a:t>
            </a:fld>
            <a:endParaRPr lang="sk-SK"/>
          </a:p>
        </p:txBody>
      </p:sp>
      <p:pic>
        <p:nvPicPr>
          <p:cNvPr id="5" name="Obrázok 4">
            <a:extLst>
              <a:ext uri="{FF2B5EF4-FFF2-40B4-BE49-F238E27FC236}">
                <a16:creationId xmlns:a16="http://schemas.microsoft.com/office/drawing/2014/main" id="{9837A0C0-2A31-478F-8EC4-4E15C1087A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6803" y="126158"/>
            <a:ext cx="1776257" cy="1793068"/>
          </a:xfrm>
          <a:prstGeom prst="rect">
            <a:avLst/>
          </a:prstGeom>
        </p:spPr>
      </p:pic>
      <p:sp>
        <p:nvSpPr>
          <p:cNvPr id="6" name="Obdĺžnik: zaoblené rohy 5">
            <a:extLst>
              <a:ext uri="{FF2B5EF4-FFF2-40B4-BE49-F238E27FC236}">
                <a16:creationId xmlns:a16="http://schemas.microsoft.com/office/drawing/2014/main" id="{5C7AD466-1A8D-4A07-81F4-65A298002E41}"/>
              </a:ext>
            </a:extLst>
          </p:cNvPr>
          <p:cNvSpPr/>
          <p:nvPr/>
        </p:nvSpPr>
        <p:spPr>
          <a:xfrm>
            <a:off x="8993155" y="1258597"/>
            <a:ext cx="1828800" cy="878114"/>
          </a:xfrm>
          <a:prstGeom prst="roundRect">
            <a:avLst>
              <a:gd name="adj" fmla="val 26386"/>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b="1" dirty="0"/>
              <a:t>VÝSKUMNÝ PROBLÉM</a:t>
            </a:r>
          </a:p>
        </p:txBody>
      </p:sp>
      <p:sp>
        <p:nvSpPr>
          <p:cNvPr id="10" name="BlokTextu 9">
            <a:extLst>
              <a:ext uri="{FF2B5EF4-FFF2-40B4-BE49-F238E27FC236}">
                <a16:creationId xmlns:a16="http://schemas.microsoft.com/office/drawing/2014/main" id="{14ABCF4B-6D47-423F-90EF-D5CB78C50759}"/>
              </a:ext>
            </a:extLst>
          </p:cNvPr>
          <p:cNvSpPr txBox="1"/>
          <p:nvPr/>
        </p:nvSpPr>
        <p:spPr>
          <a:xfrm>
            <a:off x="188020" y="366045"/>
            <a:ext cx="7965380" cy="892552"/>
          </a:xfrm>
          <a:prstGeom prst="rect">
            <a:avLst/>
          </a:prstGeom>
          <a:noFill/>
        </p:spPr>
        <p:txBody>
          <a:bodyPr wrap="square">
            <a:spAutoFit/>
          </a:bodyPr>
          <a:lstStyle/>
          <a:p>
            <a:pPr marL="285750" indent="-285750">
              <a:buFont typeface="Arial" panose="020B0604020202020204" pitchFamily="34" charset="0"/>
              <a:buChar char="•"/>
            </a:pPr>
            <a:r>
              <a:rPr lang="sk-SK" sz="2600" dirty="0"/>
              <a:t>Pre potreby vedeckého výskumu môžeme </a:t>
            </a:r>
            <a:r>
              <a:rPr lang="sk-SK" sz="2600" b="1" dirty="0"/>
              <a:t>problém</a:t>
            </a:r>
            <a:r>
              <a:rPr lang="sk-SK" sz="2600" dirty="0"/>
              <a:t> zadefinovať takto:</a:t>
            </a:r>
          </a:p>
        </p:txBody>
      </p:sp>
      <p:sp>
        <p:nvSpPr>
          <p:cNvPr id="11" name="BlokTextu 10">
            <a:extLst>
              <a:ext uri="{FF2B5EF4-FFF2-40B4-BE49-F238E27FC236}">
                <a16:creationId xmlns:a16="http://schemas.microsoft.com/office/drawing/2014/main" id="{2CA246E9-3877-40EB-BF96-CD1392FEEDFA}"/>
              </a:ext>
            </a:extLst>
          </p:cNvPr>
          <p:cNvSpPr txBox="1"/>
          <p:nvPr/>
        </p:nvSpPr>
        <p:spPr>
          <a:xfrm>
            <a:off x="6216012" y="2573866"/>
            <a:ext cx="5630146" cy="3046988"/>
          </a:xfrm>
          <a:prstGeom prst="rect">
            <a:avLst/>
          </a:prstGeom>
          <a:noFill/>
        </p:spPr>
        <p:txBody>
          <a:bodyPr wrap="square">
            <a:spAutoFit/>
          </a:bodyPr>
          <a:lstStyle/>
          <a:p>
            <a:pPr algn="ctr"/>
            <a:r>
              <a:rPr lang="sk-SK" sz="3200" b="1" dirty="0">
                <a:effectLst>
                  <a:outerShdw blurRad="38100" dist="38100" dir="2700000" algn="tl">
                    <a:srgbClr val="000000">
                      <a:alpha val="43137"/>
                    </a:srgbClr>
                  </a:outerShdw>
                </a:effectLst>
              </a:rPr>
              <a:t>PROBLÉM JE AKÁKOĽVEK SITUÁCIA, </a:t>
            </a:r>
            <a:br>
              <a:rPr lang="sk-SK" sz="3200" b="1" dirty="0">
                <a:effectLst>
                  <a:outerShdw blurRad="38100" dist="38100" dir="2700000" algn="tl">
                    <a:srgbClr val="000000">
                      <a:alpha val="43137"/>
                    </a:srgbClr>
                  </a:outerShdw>
                </a:effectLst>
              </a:rPr>
            </a:br>
            <a:r>
              <a:rPr lang="sk-SK" sz="3200" b="1" dirty="0">
                <a:effectLst>
                  <a:outerShdw blurRad="38100" dist="38100" dir="2700000" algn="tl">
                    <a:srgbClr val="000000">
                      <a:alpha val="43137"/>
                    </a:srgbClr>
                  </a:outerShdw>
                </a:effectLst>
              </a:rPr>
              <a:t>V KTOREJ EXISTUJE MEDZERA MEDZI SÚČASNÝM A ŽELANÝM STAVOM</a:t>
            </a:r>
          </a:p>
        </p:txBody>
      </p:sp>
      <p:sp>
        <p:nvSpPr>
          <p:cNvPr id="12" name="BlokTextu 11">
            <a:extLst>
              <a:ext uri="{FF2B5EF4-FFF2-40B4-BE49-F238E27FC236}">
                <a16:creationId xmlns:a16="http://schemas.microsoft.com/office/drawing/2014/main" id="{C2B0D680-44B4-47B0-AF0C-26E26DD182FD}"/>
              </a:ext>
            </a:extLst>
          </p:cNvPr>
          <p:cNvSpPr txBox="1"/>
          <p:nvPr/>
        </p:nvSpPr>
        <p:spPr>
          <a:xfrm>
            <a:off x="561975" y="1795583"/>
            <a:ext cx="6686356" cy="492443"/>
          </a:xfrm>
          <a:prstGeom prst="rect">
            <a:avLst/>
          </a:prstGeom>
          <a:noFill/>
        </p:spPr>
        <p:txBody>
          <a:bodyPr wrap="square">
            <a:spAutoFit/>
          </a:bodyPr>
          <a:lstStyle/>
          <a:p>
            <a:r>
              <a:rPr lang="sk-SK" sz="2600" b="1" dirty="0">
                <a:solidFill>
                  <a:srgbClr val="088022"/>
                </a:solidFill>
              </a:rPr>
              <a:t>ČO SA MALO STAŤ (ŽELANÝ STAV)</a:t>
            </a:r>
          </a:p>
        </p:txBody>
      </p:sp>
      <p:sp>
        <p:nvSpPr>
          <p:cNvPr id="13" name="BlokTextu 12">
            <a:extLst>
              <a:ext uri="{FF2B5EF4-FFF2-40B4-BE49-F238E27FC236}">
                <a16:creationId xmlns:a16="http://schemas.microsoft.com/office/drawing/2014/main" id="{56F78806-8BF2-4794-99FC-F21496DF1B82}"/>
              </a:ext>
            </a:extLst>
          </p:cNvPr>
          <p:cNvSpPr txBox="1"/>
          <p:nvPr/>
        </p:nvSpPr>
        <p:spPr>
          <a:xfrm>
            <a:off x="459020" y="5486680"/>
            <a:ext cx="7591425" cy="492443"/>
          </a:xfrm>
          <a:prstGeom prst="rect">
            <a:avLst/>
          </a:prstGeom>
          <a:noFill/>
        </p:spPr>
        <p:txBody>
          <a:bodyPr wrap="square">
            <a:spAutoFit/>
          </a:bodyPr>
          <a:lstStyle/>
          <a:p>
            <a:r>
              <a:rPr lang="sk-SK" sz="2600" b="1" dirty="0">
                <a:solidFill>
                  <a:srgbClr val="FF0000"/>
                </a:solidFill>
              </a:rPr>
              <a:t>ČO SA VLASTNE STALO (SÚČASNÝ STAV)</a:t>
            </a:r>
          </a:p>
        </p:txBody>
      </p:sp>
      <p:sp>
        <p:nvSpPr>
          <p:cNvPr id="9" name="Šípka: obojsmerná vodorovná 8">
            <a:extLst>
              <a:ext uri="{FF2B5EF4-FFF2-40B4-BE49-F238E27FC236}">
                <a16:creationId xmlns:a16="http://schemas.microsoft.com/office/drawing/2014/main" id="{9E7B9983-735B-4961-BB12-5B3904F7734B}"/>
              </a:ext>
            </a:extLst>
          </p:cNvPr>
          <p:cNvSpPr/>
          <p:nvPr/>
        </p:nvSpPr>
        <p:spPr>
          <a:xfrm rot="5400000">
            <a:off x="998048" y="2650423"/>
            <a:ext cx="3098013" cy="2373219"/>
          </a:xfrm>
          <a:prstGeom prst="leftRightArrow">
            <a:avLst>
              <a:gd name="adj1" fmla="val 49060"/>
              <a:gd name="adj2" fmla="val 26774"/>
            </a:avLst>
          </a:prstGeom>
          <a:gradFill flip="none" rotWithShape="1">
            <a:gsLst>
              <a:gs pos="0">
                <a:srgbClr val="088022"/>
              </a:gs>
              <a:gs pos="50000">
                <a:schemeClr val="accent6">
                  <a:lumMod val="40000"/>
                  <a:lumOff val="60000"/>
                </a:schemeClr>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4" name="BlokTextu 13">
            <a:extLst>
              <a:ext uri="{FF2B5EF4-FFF2-40B4-BE49-F238E27FC236}">
                <a16:creationId xmlns:a16="http://schemas.microsoft.com/office/drawing/2014/main" id="{6B9EF571-3715-4E39-BB40-6E021178E55B}"/>
              </a:ext>
            </a:extLst>
          </p:cNvPr>
          <p:cNvSpPr txBox="1"/>
          <p:nvPr/>
        </p:nvSpPr>
        <p:spPr>
          <a:xfrm>
            <a:off x="3581400" y="2984958"/>
            <a:ext cx="1915784" cy="492443"/>
          </a:xfrm>
          <a:prstGeom prst="rect">
            <a:avLst/>
          </a:prstGeom>
          <a:noFill/>
        </p:spPr>
        <p:txBody>
          <a:bodyPr wrap="square">
            <a:spAutoFit/>
          </a:bodyPr>
          <a:lstStyle/>
          <a:p>
            <a:pPr algn="ctr"/>
            <a:r>
              <a:rPr lang="sk-SK" sz="2600" b="1" dirty="0">
                <a:solidFill>
                  <a:srgbClr val="088022"/>
                </a:solidFill>
              </a:rPr>
              <a:t>CIEĽ</a:t>
            </a:r>
          </a:p>
        </p:txBody>
      </p:sp>
      <p:sp>
        <p:nvSpPr>
          <p:cNvPr id="15" name="BlokTextu 14">
            <a:extLst>
              <a:ext uri="{FF2B5EF4-FFF2-40B4-BE49-F238E27FC236}">
                <a16:creationId xmlns:a16="http://schemas.microsoft.com/office/drawing/2014/main" id="{46A7F30D-09BC-4132-9251-7E56E01E3377}"/>
              </a:ext>
            </a:extLst>
          </p:cNvPr>
          <p:cNvSpPr txBox="1"/>
          <p:nvPr/>
        </p:nvSpPr>
        <p:spPr>
          <a:xfrm>
            <a:off x="3905153" y="4297305"/>
            <a:ext cx="1915784" cy="492443"/>
          </a:xfrm>
          <a:prstGeom prst="rect">
            <a:avLst/>
          </a:prstGeom>
          <a:noFill/>
        </p:spPr>
        <p:txBody>
          <a:bodyPr wrap="square">
            <a:spAutoFit/>
          </a:bodyPr>
          <a:lstStyle/>
          <a:p>
            <a:pPr algn="ctr"/>
            <a:r>
              <a:rPr lang="sk-SK" sz="2600" b="1" dirty="0">
                <a:solidFill>
                  <a:srgbClr val="FF0000"/>
                </a:solidFill>
              </a:rPr>
              <a:t>PROBLÉM</a:t>
            </a:r>
          </a:p>
        </p:txBody>
      </p:sp>
      <p:cxnSp>
        <p:nvCxnSpPr>
          <p:cNvPr id="17" name="Rovná spojovacia šípka 16">
            <a:extLst>
              <a:ext uri="{FF2B5EF4-FFF2-40B4-BE49-F238E27FC236}">
                <a16:creationId xmlns:a16="http://schemas.microsoft.com/office/drawing/2014/main" id="{B7F682F4-3517-4984-9D42-681ABDD98579}"/>
              </a:ext>
            </a:extLst>
          </p:cNvPr>
          <p:cNvCxnSpPr>
            <a:stCxn id="15" idx="2"/>
            <a:endCxn id="13" idx="0"/>
          </p:cNvCxnSpPr>
          <p:nvPr/>
        </p:nvCxnSpPr>
        <p:spPr>
          <a:xfrm flipH="1">
            <a:off x="4254733" y="4789748"/>
            <a:ext cx="608312" cy="696932"/>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Rovná spojovacia šípka 17">
            <a:extLst>
              <a:ext uri="{FF2B5EF4-FFF2-40B4-BE49-F238E27FC236}">
                <a16:creationId xmlns:a16="http://schemas.microsoft.com/office/drawing/2014/main" id="{1A6E3E0A-743A-4664-92E5-F04B30B36EC3}"/>
              </a:ext>
            </a:extLst>
          </p:cNvPr>
          <p:cNvCxnSpPr>
            <a:cxnSpLocks/>
            <a:stCxn id="14" idx="0"/>
            <a:endCxn id="12" idx="2"/>
          </p:cNvCxnSpPr>
          <p:nvPr/>
        </p:nvCxnSpPr>
        <p:spPr>
          <a:xfrm flipH="1" flipV="1">
            <a:off x="3905153" y="2288026"/>
            <a:ext cx="634139" cy="696932"/>
          </a:xfrm>
          <a:prstGeom prst="straightConnector1">
            <a:avLst/>
          </a:prstGeom>
          <a:ln w="76200">
            <a:solidFill>
              <a:srgbClr val="08802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47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EEB8D-B6FA-4485-9671-B23D78B1953A}"/>
              </a:ext>
            </a:extLst>
          </p:cNvPr>
          <p:cNvSpPr>
            <a:spLocks noGrp="1"/>
          </p:cNvSpPr>
          <p:nvPr>
            <p:ph type="title"/>
          </p:nvPr>
        </p:nvSpPr>
        <p:spPr>
          <a:xfrm>
            <a:off x="838200" y="2268537"/>
            <a:ext cx="8459624" cy="1855788"/>
          </a:xfrm>
          <a:noFill/>
        </p:spPr>
        <p:txBody>
          <a:bodyPr/>
          <a:lstStyle/>
          <a:p>
            <a:r>
              <a:rPr lang="sk-SK" dirty="0"/>
              <a:t>Povinné aktivity</a:t>
            </a:r>
          </a:p>
        </p:txBody>
      </p:sp>
      <p:sp>
        <p:nvSpPr>
          <p:cNvPr id="3" name="Zástupný text 2">
            <a:extLst>
              <a:ext uri="{FF2B5EF4-FFF2-40B4-BE49-F238E27FC236}">
                <a16:creationId xmlns:a16="http://schemas.microsoft.com/office/drawing/2014/main" id="{F2A228E0-DB66-430B-B95C-7069FBFF374D}"/>
              </a:ext>
            </a:extLst>
          </p:cNvPr>
          <p:cNvSpPr>
            <a:spLocks noGrp="1"/>
          </p:cNvSpPr>
          <p:nvPr>
            <p:ph type="body" idx="1"/>
          </p:nvPr>
        </p:nvSpPr>
        <p:spPr>
          <a:xfrm>
            <a:off x="838200" y="4589464"/>
            <a:ext cx="8459624" cy="715962"/>
          </a:xfrm>
        </p:spPr>
        <p:txBody>
          <a:bodyPr/>
          <a:lstStyle/>
          <a:p>
            <a:r>
              <a:rPr lang="sk-SK" dirty="0"/>
              <a:t>Seminár k bakalárskej práci I. / Diplomový seminár I.</a:t>
            </a:r>
          </a:p>
          <a:p>
            <a:endParaRPr lang="sk-SK" dirty="0"/>
          </a:p>
        </p:txBody>
      </p:sp>
      <p:sp>
        <p:nvSpPr>
          <p:cNvPr id="5" name="Zástupný objekt pre pätu 4">
            <a:extLst>
              <a:ext uri="{FF2B5EF4-FFF2-40B4-BE49-F238E27FC236}">
                <a16:creationId xmlns:a16="http://schemas.microsoft.com/office/drawing/2014/main" id="{1C10A062-2789-4D28-9EE0-31CAE4A39094}"/>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7" name="Zástupný objekt pre dátum 1">
            <a:extLst>
              <a:ext uri="{FF2B5EF4-FFF2-40B4-BE49-F238E27FC236}">
                <a16:creationId xmlns:a16="http://schemas.microsoft.com/office/drawing/2014/main" id="{CA2338E6-C199-47B7-BA53-1837D3EBB6FB}"/>
              </a:ext>
            </a:extLst>
          </p:cNvPr>
          <p:cNvSpPr>
            <a:spLocks noGrp="1"/>
          </p:cNvSpPr>
          <p:nvPr>
            <p:ph type="dt" sz="half" idx="10"/>
          </p:nvPr>
        </p:nvSpPr>
        <p:spPr>
          <a:xfrm>
            <a:off x="838200" y="6356350"/>
            <a:ext cx="2743200" cy="365125"/>
          </a:xfrm>
        </p:spPr>
        <p:txBody>
          <a:bodyPr/>
          <a:lstStyle/>
          <a:p>
            <a:r>
              <a:rPr lang="sk-SK"/>
              <a:t>2022/2023</a:t>
            </a:r>
            <a:endParaRPr lang="sk-SK" dirty="0"/>
          </a:p>
        </p:txBody>
      </p:sp>
      <p:sp>
        <p:nvSpPr>
          <p:cNvPr id="8" name="Zástupný objekt pre číslo snímky 3">
            <a:extLst>
              <a:ext uri="{FF2B5EF4-FFF2-40B4-BE49-F238E27FC236}">
                <a16:creationId xmlns:a16="http://schemas.microsoft.com/office/drawing/2014/main" id="{C500A66B-6857-4068-88F2-8DC528839BBE}"/>
              </a:ext>
            </a:extLst>
          </p:cNvPr>
          <p:cNvSpPr>
            <a:spLocks noGrp="1"/>
          </p:cNvSpPr>
          <p:nvPr>
            <p:ph type="sldNum" sz="quarter" idx="12"/>
          </p:nvPr>
        </p:nvSpPr>
        <p:spPr>
          <a:xfrm>
            <a:off x="8610600" y="6356350"/>
            <a:ext cx="2743200" cy="365125"/>
          </a:xfrm>
        </p:spPr>
        <p:txBody>
          <a:bodyPr/>
          <a:lstStyle/>
          <a:p>
            <a:fld id="{B6987BBD-D261-49F6-9BAB-A3E3938F7DA8}" type="slidenum">
              <a:rPr lang="sk-SK" smtClean="0"/>
              <a:t>9</a:t>
            </a:fld>
            <a:endParaRPr lang="sk-SK"/>
          </a:p>
        </p:txBody>
      </p:sp>
    </p:spTree>
    <p:extLst>
      <p:ext uri="{BB962C8B-B14F-4D97-AF65-F5344CB8AC3E}">
        <p14:creationId xmlns:p14="http://schemas.microsoft.com/office/powerpoint/2010/main" val="15275826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90</a:t>
            </a:fld>
            <a:endParaRPr lang="sk-SK"/>
          </a:p>
        </p:txBody>
      </p:sp>
      <p:pic>
        <p:nvPicPr>
          <p:cNvPr id="5" name="Obrázok 4">
            <a:extLst>
              <a:ext uri="{FF2B5EF4-FFF2-40B4-BE49-F238E27FC236}">
                <a16:creationId xmlns:a16="http://schemas.microsoft.com/office/drawing/2014/main" id="{5B0BAF88-F228-405B-A3E1-9E12A27258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6803" y="126158"/>
            <a:ext cx="1776257" cy="1793068"/>
          </a:xfrm>
          <a:prstGeom prst="rect">
            <a:avLst/>
          </a:prstGeom>
        </p:spPr>
      </p:pic>
      <p:sp>
        <p:nvSpPr>
          <p:cNvPr id="6" name="Obdĺžnik: zaoblené rohy 5">
            <a:extLst>
              <a:ext uri="{FF2B5EF4-FFF2-40B4-BE49-F238E27FC236}">
                <a16:creationId xmlns:a16="http://schemas.microsoft.com/office/drawing/2014/main" id="{F42C3DC5-96A0-418B-852F-B36F090D1EE5}"/>
              </a:ext>
            </a:extLst>
          </p:cNvPr>
          <p:cNvSpPr/>
          <p:nvPr/>
        </p:nvSpPr>
        <p:spPr>
          <a:xfrm>
            <a:off x="8993155" y="1258597"/>
            <a:ext cx="1828800" cy="878114"/>
          </a:xfrm>
          <a:prstGeom prst="roundRect">
            <a:avLst>
              <a:gd name="adj" fmla="val 26386"/>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b="1" dirty="0"/>
              <a:t>VÝSKUMNÝ PROBLÉM</a:t>
            </a:r>
          </a:p>
        </p:txBody>
      </p:sp>
      <p:pic>
        <p:nvPicPr>
          <p:cNvPr id="10" name="Obrázok 9" descr="Obrázok, na ktorom je osoba, stena, muž, pózujúci&#10;&#10;Automaticky generovaný popis">
            <a:extLst>
              <a:ext uri="{FF2B5EF4-FFF2-40B4-BE49-F238E27FC236}">
                <a16:creationId xmlns:a16="http://schemas.microsoft.com/office/drawing/2014/main" id="{6D593677-AFB2-4282-A97E-0C18DEC665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433"/>
          <a:stretch/>
        </p:blipFill>
        <p:spPr>
          <a:xfrm>
            <a:off x="1" y="0"/>
            <a:ext cx="8647053" cy="6336000"/>
          </a:xfrm>
          <a:prstGeom prst="rect">
            <a:avLst/>
          </a:prstGeom>
        </p:spPr>
      </p:pic>
      <p:sp>
        <p:nvSpPr>
          <p:cNvPr id="8" name="BlokTextu 7">
            <a:extLst>
              <a:ext uri="{FF2B5EF4-FFF2-40B4-BE49-F238E27FC236}">
                <a16:creationId xmlns:a16="http://schemas.microsoft.com/office/drawing/2014/main" id="{424B96FE-8738-4717-8266-D44FF601CBCE}"/>
              </a:ext>
            </a:extLst>
          </p:cNvPr>
          <p:cNvSpPr txBox="1"/>
          <p:nvPr/>
        </p:nvSpPr>
        <p:spPr>
          <a:xfrm>
            <a:off x="526744" y="2260854"/>
            <a:ext cx="8563948" cy="3970318"/>
          </a:xfrm>
          <a:prstGeom prst="rect">
            <a:avLst/>
          </a:prstGeom>
          <a:solidFill>
            <a:srgbClr val="FFFFFF">
              <a:alpha val="69804"/>
            </a:srgbClr>
          </a:solidFill>
        </p:spPr>
        <p:txBody>
          <a:bodyPr wrap="square">
            <a:spAutoFit/>
          </a:bodyPr>
          <a:lstStyle/>
          <a:p>
            <a:pPr marL="285750" indent="-285750">
              <a:buFont typeface="Arial" panose="020B0604020202020204" pitchFamily="34" charset="0"/>
              <a:buChar char="•"/>
            </a:pPr>
            <a:r>
              <a:rPr lang="sk-SK" sz="3600" dirty="0"/>
              <a:t>Vysoká fluktuácia zamestnancov</a:t>
            </a:r>
          </a:p>
          <a:p>
            <a:pPr marL="285750" indent="-285750">
              <a:buFont typeface="Arial" panose="020B0604020202020204" pitchFamily="34" charset="0"/>
              <a:buChar char="•"/>
            </a:pPr>
            <a:r>
              <a:rPr lang="sk-SK" sz="3600" dirty="0"/>
              <a:t>Nízke tržby</a:t>
            </a:r>
          </a:p>
          <a:p>
            <a:pPr marL="285750" indent="-285750">
              <a:buFont typeface="Arial" panose="020B0604020202020204" pitchFamily="34" charset="0"/>
              <a:buChar char="•"/>
            </a:pPr>
            <a:r>
              <a:rPr lang="sk-SK" sz="3600" dirty="0"/>
              <a:t>Rastúca nespokojnosť zákazníkov</a:t>
            </a:r>
          </a:p>
          <a:p>
            <a:pPr marL="285750" indent="-285750">
              <a:buFont typeface="Arial" panose="020B0604020202020204" pitchFamily="34" charset="0"/>
              <a:buChar char="•"/>
            </a:pPr>
            <a:r>
              <a:rPr lang="sk-SK" sz="3600" dirty="0"/>
              <a:t>Neúčinná reklamná kampaň</a:t>
            </a:r>
          </a:p>
          <a:p>
            <a:pPr marL="285750" indent="-285750">
              <a:buFont typeface="Arial" panose="020B0604020202020204" pitchFamily="34" charset="0"/>
              <a:buChar char="•"/>
            </a:pPr>
            <a:r>
              <a:rPr lang="sk-SK" sz="3600" dirty="0"/>
              <a:t>Nespokojnosť zamestnancov so systémom odmeňovania</a:t>
            </a:r>
          </a:p>
          <a:p>
            <a:pPr marL="285750" indent="-285750">
              <a:buFont typeface="Arial" panose="020B0604020202020204" pitchFamily="34" charset="0"/>
              <a:buChar char="•"/>
            </a:pPr>
            <a:r>
              <a:rPr lang="sk-SK" sz="3600" dirty="0"/>
              <a:t>Nový konkurent na trhu</a:t>
            </a:r>
          </a:p>
        </p:txBody>
      </p:sp>
      <p:sp>
        <p:nvSpPr>
          <p:cNvPr id="11" name="Šípka: zahnutá 10">
            <a:extLst>
              <a:ext uri="{FF2B5EF4-FFF2-40B4-BE49-F238E27FC236}">
                <a16:creationId xmlns:a16="http://schemas.microsoft.com/office/drawing/2014/main" id="{9311E51A-02B3-4140-9608-AD67A5FB5E81}"/>
              </a:ext>
            </a:extLst>
          </p:cNvPr>
          <p:cNvSpPr/>
          <p:nvPr/>
        </p:nvSpPr>
        <p:spPr>
          <a:xfrm rot="16200000" flipV="1">
            <a:off x="8075644" y="2319440"/>
            <a:ext cx="2536371" cy="2380861"/>
          </a:xfrm>
          <a:prstGeom prst="bentArrow">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spTree>
    <p:extLst>
      <p:ext uri="{BB962C8B-B14F-4D97-AF65-F5344CB8AC3E}">
        <p14:creationId xmlns:p14="http://schemas.microsoft.com/office/powerpoint/2010/main" val="5856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91</a:t>
            </a:fld>
            <a:endParaRPr lang="sk-SK"/>
          </a:p>
        </p:txBody>
      </p:sp>
      <p:pic>
        <p:nvPicPr>
          <p:cNvPr id="5" name="Obrázok 4">
            <a:extLst>
              <a:ext uri="{FF2B5EF4-FFF2-40B4-BE49-F238E27FC236}">
                <a16:creationId xmlns:a16="http://schemas.microsoft.com/office/drawing/2014/main" id="{5B0BAF88-F228-405B-A3E1-9E12A27258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4876" y="1721693"/>
            <a:ext cx="1776257" cy="1793068"/>
          </a:xfrm>
          <a:prstGeom prst="rect">
            <a:avLst/>
          </a:prstGeom>
        </p:spPr>
      </p:pic>
      <p:sp>
        <p:nvSpPr>
          <p:cNvPr id="6" name="Obdĺžnik: zaoblené rohy 5">
            <a:extLst>
              <a:ext uri="{FF2B5EF4-FFF2-40B4-BE49-F238E27FC236}">
                <a16:creationId xmlns:a16="http://schemas.microsoft.com/office/drawing/2014/main" id="{F42C3DC5-96A0-418B-852F-B36F090D1EE5}"/>
              </a:ext>
            </a:extLst>
          </p:cNvPr>
          <p:cNvSpPr/>
          <p:nvPr/>
        </p:nvSpPr>
        <p:spPr>
          <a:xfrm>
            <a:off x="8741228" y="2854132"/>
            <a:ext cx="1828800" cy="878114"/>
          </a:xfrm>
          <a:prstGeom prst="roundRect">
            <a:avLst>
              <a:gd name="adj" fmla="val 26386"/>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b="1" dirty="0"/>
              <a:t>VÝSKUMNÝ PROBLÉM</a:t>
            </a:r>
          </a:p>
        </p:txBody>
      </p:sp>
      <p:sp>
        <p:nvSpPr>
          <p:cNvPr id="9" name="BlokTextu 8">
            <a:extLst>
              <a:ext uri="{FF2B5EF4-FFF2-40B4-BE49-F238E27FC236}">
                <a16:creationId xmlns:a16="http://schemas.microsoft.com/office/drawing/2014/main" id="{5D0C66FA-C335-41BF-B0B8-28064653FC48}"/>
              </a:ext>
            </a:extLst>
          </p:cNvPr>
          <p:cNvSpPr txBox="1"/>
          <p:nvPr/>
        </p:nvSpPr>
        <p:spPr>
          <a:xfrm>
            <a:off x="152400" y="301425"/>
            <a:ext cx="4114800" cy="5693866"/>
          </a:xfrm>
          <a:prstGeom prst="rect">
            <a:avLst/>
          </a:prstGeom>
          <a:solidFill>
            <a:srgbClr val="FFFFFF">
              <a:alpha val="69804"/>
            </a:srgbClr>
          </a:solidFill>
        </p:spPr>
        <p:txBody>
          <a:bodyPr wrap="square">
            <a:spAutoFit/>
          </a:bodyPr>
          <a:lstStyle/>
          <a:p>
            <a:pPr marL="285750" indent="-285750">
              <a:buFont typeface="Arial" panose="020B0604020202020204" pitchFamily="34" charset="0"/>
              <a:buChar char="•"/>
            </a:pPr>
            <a:r>
              <a:rPr lang="sk-SK" sz="2800" dirty="0"/>
              <a:t>Vysoká fluktuácia zamestnancov</a:t>
            </a:r>
          </a:p>
          <a:p>
            <a:pPr marL="285750" indent="-285750">
              <a:buFont typeface="Arial" panose="020B0604020202020204" pitchFamily="34" charset="0"/>
              <a:buChar char="•"/>
            </a:pPr>
            <a:r>
              <a:rPr lang="sk-SK" sz="2800" dirty="0"/>
              <a:t>Nízke tržby</a:t>
            </a:r>
          </a:p>
          <a:p>
            <a:pPr marL="285750" indent="-285750">
              <a:buFont typeface="Arial" panose="020B0604020202020204" pitchFamily="34" charset="0"/>
              <a:buChar char="•"/>
            </a:pPr>
            <a:r>
              <a:rPr lang="sk-SK" sz="2800" dirty="0"/>
              <a:t>Rastúca nespokojnosť zákazníkov</a:t>
            </a:r>
          </a:p>
          <a:p>
            <a:pPr marL="285750" indent="-285750">
              <a:buFont typeface="Arial" panose="020B0604020202020204" pitchFamily="34" charset="0"/>
              <a:buChar char="•"/>
            </a:pPr>
            <a:r>
              <a:rPr lang="sk-SK" sz="2800" dirty="0"/>
              <a:t>Neúčinná reklamná kampaň</a:t>
            </a:r>
          </a:p>
          <a:p>
            <a:pPr marL="285750" indent="-285750">
              <a:buFont typeface="Arial" panose="020B0604020202020204" pitchFamily="34" charset="0"/>
              <a:buChar char="•"/>
            </a:pPr>
            <a:r>
              <a:rPr lang="sk-SK" sz="2800" dirty="0"/>
              <a:t>Nespokojnosť zamestnancov so systémom odmeňovania</a:t>
            </a:r>
          </a:p>
          <a:p>
            <a:pPr marL="285750" indent="-285750">
              <a:buFont typeface="Arial" panose="020B0604020202020204" pitchFamily="34" charset="0"/>
              <a:buChar char="•"/>
            </a:pPr>
            <a:r>
              <a:rPr lang="sk-SK" sz="2800" dirty="0"/>
              <a:t>Nový konkurent na trhu</a:t>
            </a:r>
          </a:p>
        </p:txBody>
      </p:sp>
      <p:sp>
        <p:nvSpPr>
          <p:cNvPr id="7" name="Šípka: doprava 6">
            <a:extLst>
              <a:ext uri="{FF2B5EF4-FFF2-40B4-BE49-F238E27FC236}">
                <a16:creationId xmlns:a16="http://schemas.microsoft.com/office/drawing/2014/main" id="{F8BEDCBE-5DD7-4051-BFAD-1D64F4233CF8}"/>
              </a:ext>
            </a:extLst>
          </p:cNvPr>
          <p:cNvSpPr/>
          <p:nvPr/>
        </p:nvSpPr>
        <p:spPr>
          <a:xfrm rot="1049537">
            <a:off x="5209509" y="430298"/>
            <a:ext cx="3984172" cy="2006082"/>
          </a:xfrm>
          <a:prstGeom prst="rightArrow">
            <a:avLst>
              <a:gd name="adj1" fmla="val 64884"/>
              <a:gd name="adj2" fmla="val 4255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sk-SK" b="1" dirty="0"/>
              <a:t>ŠPECIFIKOVAŤ</a:t>
            </a:r>
            <a:r>
              <a:rPr lang="sk-SK" dirty="0"/>
              <a:t>, upresniť, jasne vymedziť (najmä na základe štúdia literatúry)</a:t>
            </a:r>
          </a:p>
        </p:txBody>
      </p:sp>
      <p:sp>
        <p:nvSpPr>
          <p:cNvPr id="10" name="Šípka: doprava 9">
            <a:extLst>
              <a:ext uri="{FF2B5EF4-FFF2-40B4-BE49-F238E27FC236}">
                <a16:creationId xmlns:a16="http://schemas.microsoft.com/office/drawing/2014/main" id="{776B454A-05FA-46F1-89DC-12F61394F4BC}"/>
              </a:ext>
            </a:extLst>
          </p:cNvPr>
          <p:cNvSpPr/>
          <p:nvPr/>
        </p:nvSpPr>
        <p:spPr>
          <a:xfrm>
            <a:off x="3788826" y="2203543"/>
            <a:ext cx="3984172" cy="2006082"/>
          </a:xfrm>
          <a:prstGeom prst="rightArrow">
            <a:avLst>
              <a:gd name="adj1" fmla="val 64884"/>
              <a:gd name="adj2" fmla="val 42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a:t>ZASADIŤ DO KONTEXTU –</a:t>
            </a:r>
            <a:r>
              <a:rPr lang="sk-SK" dirty="0"/>
              <a:t> zistiť čo najviac o skúmanom subjekte (podnik, región, krajina, ...)</a:t>
            </a:r>
          </a:p>
        </p:txBody>
      </p:sp>
      <p:sp>
        <p:nvSpPr>
          <p:cNvPr id="11" name="Šípka: doprava 10">
            <a:extLst>
              <a:ext uri="{FF2B5EF4-FFF2-40B4-BE49-F238E27FC236}">
                <a16:creationId xmlns:a16="http://schemas.microsoft.com/office/drawing/2014/main" id="{3D9E4B2F-02A5-486F-8E14-9AE65DADBD64}"/>
              </a:ext>
            </a:extLst>
          </p:cNvPr>
          <p:cNvSpPr/>
          <p:nvPr/>
        </p:nvSpPr>
        <p:spPr>
          <a:xfrm rot="20898767">
            <a:off x="4657231" y="4009813"/>
            <a:ext cx="4401653" cy="2006082"/>
          </a:xfrm>
          <a:prstGeom prst="rightArrow">
            <a:avLst>
              <a:gd name="adj1" fmla="val 64884"/>
              <a:gd name="adj2" fmla="val 4255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sk-SK" b="1" dirty="0"/>
              <a:t>ZVOLIŤ PERSPEKTÍVU - </a:t>
            </a:r>
            <a:r>
              <a:rPr lang="sk-SK" dirty="0"/>
              <a:t> uhol pohľadu, teoretický smer, v rámci ktorého budeme navrhovať, interpretovať výsledky</a:t>
            </a:r>
          </a:p>
        </p:txBody>
      </p:sp>
    </p:spTree>
    <p:extLst>
      <p:ext uri="{BB962C8B-B14F-4D97-AF65-F5344CB8AC3E}">
        <p14:creationId xmlns:p14="http://schemas.microsoft.com/office/powerpoint/2010/main" val="4337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92</a:t>
            </a:fld>
            <a:endParaRPr lang="sk-SK"/>
          </a:p>
        </p:txBody>
      </p:sp>
      <p:pic>
        <p:nvPicPr>
          <p:cNvPr id="7" name="Obrázok 6">
            <a:extLst>
              <a:ext uri="{FF2B5EF4-FFF2-40B4-BE49-F238E27FC236}">
                <a16:creationId xmlns:a16="http://schemas.microsoft.com/office/drawing/2014/main" id="{F5BB0C22-D75E-4EBC-92BB-0EA43F092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83757" y="239187"/>
            <a:ext cx="1776257" cy="1793068"/>
          </a:xfrm>
          <a:prstGeom prst="rect">
            <a:avLst/>
          </a:prstGeom>
        </p:spPr>
      </p:pic>
      <p:sp>
        <p:nvSpPr>
          <p:cNvPr id="8" name="Obdĺžnik: zaoblené rohy 7">
            <a:extLst>
              <a:ext uri="{FF2B5EF4-FFF2-40B4-BE49-F238E27FC236}">
                <a16:creationId xmlns:a16="http://schemas.microsoft.com/office/drawing/2014/main" id="{D459BFD9-7332-4656-ACD4-7BB90A058E60}"/>
              </a:ext>
            </a:extLst>
          </p:cNvPr>
          <p:cNvSpPr/>
          <p:nvPr/>
        </p:nvSpPr>
        <p:spPr>
          <a:xfrm>
            <a:off x="1370044" y="1382276"/>
            <a:ext cx="1828800" cy="878114"/>
          </a:xfrm>
          <a:prstGeom prst="roundRect">
            <a:avLst>
              <a:gd name="adj" fmla="val 26386"/>
            </a:avLst>
          </a:prstGeom>
          <a:solidFill>
            <a:srgbClr val="088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000" b="1" dirty="0"/>
              <a:t>VÝSKUMNÝ PROBLÉM</a:t>
            </a:r>
          </a:p>
        </p:txBody>
      </p:sp>
      <p:sp>
        <p:nvSpPr>
          <p:cNvPr id="9" name="BlokTextu 8">
            <a:extLst>
              <a:ext uri="{FF2B5EF4-FFF2-40B4-BE49-F238E27FC236}">
                <a16:creationId xmlns:a16="http://schemas.microsoft.com/office/drawing/2014/main" id="{F59E74A8-0E88-4046-9507-72FE915AA48A}"/>
              </a:ext>
            </a:extLst>
          </p:cNvPr>
          <p:cNvSpPr txBox="1"/>
          <p:nvPr/>
        </p:nvSpPr>
        <p:spPr>
          <a:xfrm>
            <a:off x="3337249" y="472631"/>
            <a:ext cx="7607559" cy="830997"/>
          </a:xfrm>
          <a:prstGeom prst="rect">
            <a:avLst/>
          </a:prstGeom>
          <a:noFill/>
        </p:spPr>
        <p:txBody>
          <a:bodyPr wrap="square">
            <a:spAutoFit/>
          </a:bodyPr>
          <a:lstStyle/>
          <a:p>
            <a:pPr lvl="0"/>
            <a:r>
              <a:rPr lang="sk-SK" sz="2400" dirty="0">
                <a:solidFill>
                  <a:srgbClr val="088022"/>
                </a:solidFill>
              </a:rPr>
              <a:t>OSOBNÝ ZÁUJEM – ak vás to nebude (aspoň trošku) baviť, bude to trápenie</a:t>
            </a:r>
            <a:endParaRPr lang="en-US" sz="2400" dirty="0">
              <a:solidFill>
                <a:srgbClr val="088022"/>
              </a:solidFill>
            </a:endParaRPr>
          </a:p>
        </p:txBody>
      </p:sp>
      <p:sp>
        <p:nvSpPr>
          <p:cNvPr id="11" name="BlokTextu 10">
            <a:extLst>
              <a:ext uri="{FF2B5EF4-FFF2-40B4-BE49-F238E27FC236}">
                <a16:creationId xmlns:a16="http://schemas.microsoft.com/office/drawing/2014/main" id="{78BA8350-CF62-4250-81CF-51666B23316B}"/>
              </a:ext>
            </a:extLst>
          </p:cNvPr>
          <p:cNvSpPr txBox="1"/>
          <p:nvPr/>
        </p:nvSpPr>
        <p:spPr>
          <a:xfrm>
            <a:off x="3337248" y="1327946"/>
            <a:ext cx="8428653" cy="830997"/>
          </a:xfrm>
          <a:prstGeom prst="rect">
            <a:avLst/>
          </a:prstGeom>
          <a:noFill/>
        </p:spPr>
        <p:txBody>
          <a:bodyPr wrap="square">
            <a:spAutoFit/>
          </a:bodyPr>
          <a:lstStyle/>
          <a:p>
            <a:pPr lvl="0"/>
            <a:r>
              <a:rPr lang="sk-SK" sz="2400" dirty="0">
                <a:solidFill>
                  <a:srgbClr val="088022"/>
                </a:solidFill>
              </a:rPr>
              <a:t>ROZSAH VÝSKUMNÉHO PROBLÉMU – prehnané ambície sa nevyplácajú</a:t>
            </a:r>
            <a:endParaRPr lang="en-US" sz="2400" dirty="0">
              <a:solidFill>
                <a:srgbClr val="088022"/>
              </a:solidFill>
            </a:endParaRPr>
          </a:p>
        </p:txBody>
      </p:sp>
      <p:sp>
        <p:nvSpPr>
          <p:cNvPr id="13" name="BlokTextu 12">
            <a:extLst>
              <a:ext uri="{FF2B5EF4-FFF2-40B4-BE49-F238E27FC236}">
                <a16:creationId xmlns:a16="http://schemas.microsoft.com/office/drawing/2014/main" id="{AB5A97EE-1A8D-429A-A1AA-B3710084B539}"/>
              </a:ext>
            </a:extLst>
          </p:cNvPr>
          <p:cNvSpPr txBox="1"/>
          <p:nvPr/>
        </p:nvSpPr>
        <p:spPr>
          <a:xfrm>
            <a:off x="3320143" y="2209396"/>
            <a:ext cx="8680579" cy="461665"/>
          </a:xfrm>
          <a:prstGeom prst="rect">
            <a:avLst/>
          </a:prstGeom>
          <a:noFill/>
        </p:spPr>
        <p:txBody>
          <a:bodyPr wrap="square">
            <a:spAutoFit/>
          </a:bodyPr>
          <a:lstStyle/>
          <a:p>
            <a:pPr lvl="0"/>
            <a:r>
              <a:rPr lang="sk-SK" sz="2400" dirty="0">
                <a:solidFill>
                  <a:srgbClr val="088022"/>
                </a:solidFill>
              </a:rPr>
              <a:t>MERATEĽNOSŤ – ak neviete, ako to merať, tak to neskúmajte</a:t>
            </a:r>
            <a:endParaRPr lang="en-US" sz="2400" dirty="0">
              <a:solidFill>
                <a:srgbClr val="088022"/>
              </a:solidFill>
            </a:endParaRPr>
          </a:p>
        </p:txBody>
      </p:sp>
      <p:sp>
        <p:nvSpPr>
          <p:cNvPr id="15" name="BlokTextu 14">
            <a:extLst>
              <a:ext uri="{FF2B5EF4-FFF2-40B4-BE49-F238E27FC236}">
                <a16:creationId xmlns:a16="http://schemas.microsoft.com/office/drawing/2014/main" id="{AF269B22-52E6-4DB0-BC4B-1D95D3C65EE5}"/>
              </a:ext>
            </a:extLst>
          </p:cNvPr>
          <p:cNvSpPr txBox="1"/>
          <p:nvPr/>
        </p:nvSpPr>
        <p:spPr>
          <a:xfrm>
            <a:off x="3320143" y="2780869"/>
            <a:ext cx="8680578" cy="830997"/>
          </a:xfrm>
          <a:prstGeom prst="rect">
            <a:avLst/>
          </a:prstGeom>
          <a:noFill/>
        </p:spPr>
        <p:txBody>
          <a:bodyPr wrap="square">
            <a:spAutoFit/>
          </a:bodyPr>
          <a:lstStyle/>
          <a:p>
            <a:pPr lvl="0"/>
            <a:r>
              <a:rPr lang="sk-SK" sz="2400" dirty="0">
                <a:solidFill>
                  <a:srgbClr val="088022"/>
                </a:solidFill>
              </a:rPr>
              <a:t>ÚROVEŇ EXPERTÍZY – nepreceňujte ale ani nepodceňujte svoje schopnosti</a:t>
            </a:r>
            <a:endParaRPr lang="en-US" sz="2400" dirty="0">
              <a:solidFill>
                <a:srgbClr val="088022"/>
              </a:solidFill>
            </a:endParaRPr>
          </a:p>
        </p:txBody>
      </p:sp>
      <p:sp>
        <p:nvSpPr>
          <p:cNvPr id="17" name="BlokTextu 16">
            <a:extLst>
              <a:ext uri="{FF2B5EF4-FFF2-40B4-BE49-F238E27FC236}">
                <a16:creationId xmlns:a16="http://schemas.microsoft.com/office/drawing/2014/main" id="{568820BA-A9D1-4632-853C-BEE3DE77C6A9}"/>
              </a:ext>
            </a:extLst>
          </p:cNvPr>
          <p:cNvSpPr txBox="1"/>
          <p:nvPr/>
        </p:nvSpPr>
        <p:spPr>
          <a:xfrm>
            <a:off x="3296037" y="3629850"/>
            <a:ext cx="8511073" cy="830997"/>
          </a:xfrm>
          <a:prstGeom prst="rect">
            <a:avLst/>
          </a:prstGeom>
          <a:noFill/>
        </p:spPr>
        <p:txBody>
          <a:bodyPr wrap="square">
            <a:spAutoFit/>
          </a:bodyPr>
          <a:lstStyle/>
          <a:p>
            <a:pPr lvl="0"/>
            <a:r>
              <a:rPr lang="sk-SK" sz="2400" dirty="0">
                <a:solidFill>
                  <a:srgbClr val="088022"/>
                </a:solidFill>
              </a:rPr>
              <a:t>RELEVANCIA – skúmajte niečo, čo je zaujímavé/dôležité pre váš odbor/profesiu, vypĺňajte „diery“</a:t>
            </a:r>
            <a:endParaRPr lang="en-US" sz="2400" dirty="0">
              <a:solidFill>
                <a:srgbClr val="088022"/>
              </a:solidFill>
            </a:endParaRPr>
          </a:p>
        </p:txBody>
      </p:sp>
      <p:sp>
        <p:nvSpPr>
          <p:cNvPr id="19" name="BlokTextu 18">
            <a:extLst>
              <a:ext uri="{FF2B5EF4-FFF2-40B4-BE49-F238E27FC236}">
                <a16:creationId xmlns:a16="http://schemas.microsoft.com/office/drawing/2014/main" id="{A8C2CCC8-7F07-42B6-92CE-E2730AFA3645}"/>
              </a:ext>
            </a:extLst>
          </p:cNvPr>
          <p:cNvSpPr txBox="1"/>
          <p:nvPr/>
        </p:nvSpPr>
        <p:spPr>
          <a:xfrm>
            <a:off x="3296038" y="4533296"/>
            <a:ext cx="8511072" cy="830997"/>
          </a:xfrm>
          <a:prstGeom prst="rect">
            <a:avLst/>
          </a:prstGeom>
          <a:noFill/>
        </p:spPr>
        <p:txBody>
          <a:bodyPr wrap="square">
            <a:spAutoFit/>
          </a:bodyPr>
          <a:lstStyle/>
          <a:p>
            <a:pPr lvl="0"/>
            <a:r>
              <a:rPr lang="sk-SK" sz="2400" dirty="0">
                <a:solidFill>
                  <a:srgbClr val="088022"/>
                </a:solidFill>
              </a:rPr>
              <a:t>DOSTUPNOSŤ ÚDAJOV – overte si, že údaje, ktoré chcete použiť, sú dostupné</a:t>
            </a:r>
            <a:endParaRPr lang="en-US" sz="2400" dirty="0">
              <a:solidFill>
                <a:srgbClr val="088022"/>
              </a:solidFill>
            </a:endParaRPr>
          </a:p>
        </p:txBody>
      </p:sp>
      <p:sp>
        <p:nvSpPr>
          <p:cNvPr id="21" name="BlokTextu 20">
            <a:extLst>
              <a:ext uri="{FF2B5EF4-FFF2-40B4-BE49-F238E27FC236}">
                <a16:creationId xmlns:a16="http://schemas.microsoft.com/office/drawing/2014/main" id="{05A2C361-8B7F-4669-8E64-20E4621EBBB8}"/>
              </a:ext>
            </a:extLst>
          </p:cNvPr>
          <p:cNvSpPr txBox="1"/>
          <p:nvPr/>
        </p:nvSpPr>
        <p:spPr>
          <a:xfrm>
            <a:off x="3320143" y="5399588"/>
            <a:ext cx="8445758" cy="830997"/>
          </a:xfrm>
          <a:prstGeom prst="rect">
            <a:avLst/>
          </a:prstGeom>
          <a:noFill/>
        </p:spPr>
        <p:txBody>
          <a:bodyPr wrap="square">
            <a:spAutoFit/>
          </a:bodyPr>
          <a:lstStyle/>
          <a:p>
            <a:pPr lvl="0"/>
            <a:r>
              <a:rPr lang="sk-SK" sz="2400" dirty="0">
                <a:solidFill>
                  <a:srgbClr val="088022"/>
                </a:solidFill>
              </a:rPr>
              <a:t>ETICKÉ ASPEKTY – hlavne ak zbierate osobné/citlivé údaje (myslite napr. na GDPR)</a:t>
            </a:r>
            <a:endParaRPr lang="en-US" sz="2400" dirty="0">
              <a:solidFill>
                <a:srgbClr val="088022"/>
              </a:solidFill>
            </a:endParaRPr>
          </a:p>
        </p:txBody>
      </p:sp>
    </p:spTree>
    <p:extLst>
      <p:ext uri="{BB962C8B-B14F-4D97-AF65-F5344CB8AC3E}">
        <p14:creationId xmlns:p14="http://schemas.microsoft.com/office/powerpoint/2010/main" val="148698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93</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01796"/>
            <a:ext cx="1385669" cy="1385669"/>
          </a:xfrm>
          <a:prstGeom prst="rect">
            <a:avLst/>
          </a:prstGeom>
        </p:spPr>
      </p:pic>
      <p:sp>
        <p:nvSpPr>
          <p:cNvPr id="11" name="BlokTextu 10">
            <a:extLst>
              <a:ext uri="{FF2B5EF4-FFF2-40B4-BE49-F238E27FC236}">
                <a16:creationId xmlns:a16="http://schemas.microsoft.com/office/drawing/2014/main" id="{668DA690-FB95-4914-9B60-80B6B5E42183}"/>
              </a:ext>
            </a:extLst>
          </p:cNvPr>
          <p:cNvSpPr txBox="1"/>
          <p:nvPr/>
        </p:nvSpPr>
        <p:spPr>
          <a:xfrm>
            <a:off x="3352799" y="293328"/>
            <a:ext cx="2743200" cy="1015663"/>
          </a:xfrm>
          <a:prstGeom prst="rect">
            <a:avLst/>
          </a:prstGeom>
          <a:noFill/>
        </p:spPr>
        <p:txBody>
          <a:bodyPr wrap="square" rtlCol="0">
            <a:spAutoFit/>
          </a:bodyPr>
          <a:lstStyle/>
          <a:p>
            <a:pPr algn="ctr"/>
            <a:r>
              <a:rPr lang="sk-SK" sz="2000" dirty="0"/>
              <a:t>stanovenie témy, voľba a vymedzenie problému</a:t>
            </a:r>
          </a:p>
        </p:txBody>
      </p:sp>
      <p:sp>
        <p:nvSpPr>
          <p:cNvPr id="12" name="BlokTextu 11">
            <a:extLst>
              <a:ext uri="{FF2B5EF4-FFF2-40B4-BE49-F238E27FC236}">
                <a16:creationId xmlns:a16="http://schemas.microsoft.com/office/drawing/2014/main" id="{F6D085D3-4E4A-4BAB-81C7-5B4E65409316}"/>
              </a:ext>
            </a:extLst>
          </p:cNvPr>
          <p:cNvSpPr txBox="1"/>
          <p:nvPr/>
        </p:nvSpPr>
        <p:spPr>
          <a:xfrm>
            <a:off x="6578990" y="293327"/>
            <a:ext cx="3050202" cy="1107996"/>
          </a:xfrm>
          <a:prstGeom prst="rect">
            <a:avLst/>
          </a:prstGeom>
          <a:noFill/>
        </p:spPr>
        <p:txBody>
          <a:bodyPr wrap="square" rtlCol="0">
            <a:spAutoFit/>
          </a:bodyPr>
          <a:lstStyle/>
          <a:p>
            <a:pPr algn="ctr"/>
            <a:r>
              <a:rPr lang="sk-SK" sz="2200" b="1" dirty="0"/>
              <a:t>štúdium literatúry a prehľad skúmania v danej problematike</a:t>
            </a:r>
          </a:p>
        </p:txBody>
      </p:sp>
      <p:sp>
        <p:nvSpPr>
          <p:cNvPr id="15" name="Šípka: doprava 14">
            <a:extLst>
              <a:ext uri="{FF2B5EF4-FFF2-40B4-BE49-F238E27FC236}">
                <a16:creationId xmlns:a16="http://schemas.microsoft.com/office/drawing/2014/main" id="{1597A95F-4DB6-4BDB-8FF5-4E44657617F9}"/>
              </a:ext>
            </a:extLst>
          </p:cNvPr>
          <p:cNvSpPr/>
          <p:nvPr/>
        </p:nvSpPr>
        <p:spPr>
          <a:xfrm>
            <a:off x="6016282" y="482329"/>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13741"/>
            <a:ext cx="1612296" cy="1612296"/>
          </a:xfrm>
          <a:prstGeom prst="rect">
            <a:avLst/>
          </a:prstGeom>
        </p:spPr>
      </p:pic>
    </p:spTree>
    <p:extLst>
      <p:ext uri="{BB962C8B-B14F-4D97-AF65-F5344CB8AC3E}">
        <p14:creationId xmlns:p14="http://schemas.microsoft.com/office/powerpoint/2010/main" val="41393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94</a:t>
            </a:fld>
            <a:endParaRPr lang="sk-SK"/>
          </a:p>
        </p:txBody>
      </p:sp>
      <p:pic>
        <p:nvPicPr>
          <p:cNvPr id="8" name="Obrázok 7" descr="Obrázok, na ktorom je text&#10;&#10;Automaticky generovaný popis">
            <a:extLst>
              <a:ext uri="{FF2B5EF4-FFF2-40B4-BE49-F238E27FC236}">
                <a16:creationId xmlns:a16="http://schemas.microsoft.com/office/drawing/2014/main" id="{4EEF04FF-20C3-44A8-920D-91EA6AA439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7"/>
          <a:stretch/>
        </p:blipFill>
        <p:spPr>
          <a:xfrm flipH="1">
            <a:off x="0" y="0"/>
            <a:ext cx="9367935" cy="6250992"/>
          </a:xfrm>
          <a:prstGeom prst="rect">
            <a:avLst/>
          </a:prstGeom>
        </p:spPr>
      </p:pic>
      <p:sp>
        <p:nvSpPr>
          <p:cNvPr id="10" name="BlokTextu 9">
            <a:extLst>
              <a:ext uri="{FF2B5EF4-FFF2-40B4-BE49-F238E27FC236}">
                <a16:creationId xmlns:a16="http://schemas.microsoft.com/office/drawing/2014/main" id="{B6D8DB52-6E2E-4CD7-8B26-32EFF2F1DDC6}"/>
              </a:ext>
            </a:extLst>
          </p:cNvPr>
          <p:cNvSpPr txBox="1"/>
          <p:nvPr/>
        </p:nvSpPr>
        <p:spPr>
          <a:xfrm>
            <a:off x="3954624" y="403237"/>
            <a:ext cx="7473821" cy="5847755"/>
          </a:xfrm>
          <a:prstGeom prst="rect">
            <a:avLst/>
          </a:prstGeom>
          <a:noFill/>
        </p:spPr>
        <p:txBody>
          <a:bodyPr wrap="square">
            <a:spAutoFit/>
          </a:bodyPr>
          <a:lstStyle/>
          <a:p>
            <a:pPr marL="285750" indent="-285750">
              <a:buFont typeface="Arial" panose="020B0604020202020204" pitchFamily="34" charset="0"/>
              <a:buChar char="•"/>
            </a:pPr>
            <a:r>
              <a:rPr lang="sk-SK" sz="2200" dirty="0"/>
              <a:t>Aké teoretické prístupy (koncepcie) existujú k vašej téme v odbornej literatúre?</a:t>
            </a:r>
          </a:p>
          <a:p>
            <a:pPr marL="285750" indent="-285750">
              <a:buFont typeface="Arial" panose="020B0604020202020204" pitchFamily="34" charset="0"/>
              <a:buChar char="•"/>
            </a:pPr>
            <a:r>
              <a:rPr lang="sk-SK" sz="2200" dirty="0"/>
              <a:t>Doplňujú sa tieto teoretické prístupy alebo si konkurujú?</a:t>
            </a:r>
          </a:p>
          <a:p>
            <a:pPr marL="285750" indent="-285750">
              <a:buFont typeface="Arial" panose="020B0604020202020204" pitchFamily="34" charset="0"/>
              <a:buChar char="•"/>
            </a:pPr>
            <a:r>
              <a:rPr lang="sk-SK" sz="2200" dirty="0"/>
              <a:t>Aká terminológia sa používa v jednotlivých teoretických prístupoch?</a:t>
            </a:r>
          </a:p>
          <a:p>
            <a:pPr marL="285750" indent="-285750">
              <a:buFont typeface="Arial" panose="020B0604020202020204" pitchFamily="34" charset="0"/>
              <a:buChar char="•"/>
            </a:pPr>
            <a:r>
              <a:rPr lang="sk-SK" sz="2200" dirty="0"/>
              <a:t>Kto sú kľúčoví autori v jednotlivých teoretických prístupoch u nás i v zahraničí?</a:t>
            </a:r>
          </a:p>
          <a:p>
            <a:pPr marL="285750" indent="-285750">
              <a:buFont typeface="Arial" panose="020B0604020202020204" pitchFamily="34" charset="0"/>
              <a:buChar char="•"/>
            </a:pPr>
            <a:r>
              <a:rPr lang="sk-SK" sz="2200" dirty="0"/>
              <a:t>Ktoré výskumné problémy sa v rámci vašej témy riešili?</a:t>
            </a:r>
          </a:p>
          <a:p>
            <a:pPr marL="285750" indent="-285750">
              <a:buFont typeface="Arial" panose="020B0604020202020204" pitchFamily="34" charset="0"/>
              <a:buChar char="•"/>
            </a:pPr>
            <a:r>
              <a:rPr lang="sk-SK" sz="2200" dirty="0"/>
              <a:t>Aké výskumné metódy, techniky a nástroje sa používajú pri riešení týchto problémov ?</a:t>
            </a:r>
          </a:p>
          <a:p>
            <a:pPr marL="285750" indent="-285750">
              <a:buFont typeface="Arial" panose="020B0604020202020204" pitchFamily="34" charset="0"/>
              <a:buChar char="•"/>
            </a:pPr>
            <a:r>
              <a:rPr lang="sk-SK" sz="2200" dirty="0"/>
              <a:t>K akým výsledkom sa dopracovali jednotliví autori?</a:t>
            </a:r>
          </a:p>
          <a:p>
            <a:pPr marL="285750" indent="-285750">
              <a:buFont typeface="Arial" panose="020B0604020202020204" pitchFamily="34" charset="0"/>
              <a:buChar char="•"/>
            </a:pPr>
            <a:r>
              <a:rPr lang="sk-SK" sz="2200" dirty="0"/>
              <a:t>Akým spôsobom autori interpretovali výskumné zistenia?</a:t>
            </a:r>
          </a:p>
          <a:p>
            <a:pPr marL="285750" indent="-285750">
              <a:buFont typeface="Arial" panose="020B0604020202020204" pitchFamily="34" charset="0"/>
              <a:buChar char="•"/>
            </a:pPr>
            <a:r>
              <a:rPr lang="sk-SK" sz="2200" dirty="0"/>
              <a:t>Ktoré otázky zostali otvorené (tie sú najlepšími námetmi pre váš výskum) ?</a:t>
            </a:r>
          </a:p>
          <a:p>
            <a:pPr marL="285750" indent="-285750">
              <a:buFont typeface="Arial" panose="020B0604020202020204" pitchFamily="34" charset="0"/>
              <a:buChar char="•"/>
            </a:pPr>
            <a:r>
              <a:rPr lang="sk-SK" sz="2200" dirty="0"/>
              <a:t>Aký je typický jazyk daných štúdií (článkov, kníh, dizertácií)?</a:t>
            </a:r>
          </a:p>
        </p:txBody>
      </p:sp>
    </p:spTree>
    <p:extLst>
      <p:ext uri="{BB962C8B-B14F-4D97-AF65-F5344CB8AC3E}">
        <p14:creationId xmlns:p14="http://schemas.microsoft.com/office/powerpoint/2010/main" val="122879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fade">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fade">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fade">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fade">
                                      <p:cBhvr>
                                        <p:cTn id="5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95</a:t>
            </a:fld>
            <a:endParaRPr lang="sk-SK"/>
          </a:p>
        </p:txBody>
      </p:sp>
      <p:pic>
        <p:nvPicPr>
          <p:cNvPr id="7" name="Grafický objekt 6" descr="Hlava s ozubenými kolieskami obrys">
            <a:extLst>
              <a:ext uri="{FF2B5EF4-FFF2-40B4-BE49-F238E27FC236}">
                <a16:creationId xmlns:a16="http://schemas.microsoft.com/office/drawing/2014/main" id="{7441748E-802D-454E-A28D-11D18E1450FC}"/>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5732" y="2011128"/>
            <a:ext cx="1385669" cy="1385669"/>
          </a:xfrm>
          <a:prstGeom prst="rect">
            <a:avLst/>
          </a:prstGeom>
        </p:spPr>
      </p:pic>
      <p:sp>
        <p:nvSpPr>
          <p:cNvPr id="11" name="BlokTextu 10">
            <a:extLst>
              <a:ext uri="{FF2B5EF4-FFF2-40B4-BE49-F238E27FC236}">
                <a16:creationId xmlns:a16="http://schemas.microsoft.com/office/drawing/2014/main" id="{668DA690-FB95-4914-9B60-80B6B5E42183}"/>
              </a:ext>
            </a:extLst>
          </p:cNvPr>
          <p:cNvSpPr txBox="1"/>
          <p:nvPr/>
        </p:nvSpPr>
        <p:spPr>
          <a:xfrm>
            <a:off x="3352799" y="302660"/>
            <a:ext cx="2743200" cy="1015663"/>
          </a:xfrm>
          <a:prstGeom prst="rect">
            <a:avLst/>
          </a:prstGeom>
          <a:noFill/>
        </p:spPr>
        <p:txBody>
          <a:bodyPr wrap="square" rtlCol="0">
            <a:spAutoFit/>
          </a:bodyPr>
          <a:lstStyle/>
          <a:p>
            <a:pPr algn="ctr"/>
            <a:r>
              <a:rPr lang="sk-SK" sz="2000" dirty="0"/>
              <a:t>stanovenie témy, voľba a vymedzenie problému</a:t>
            </a:r>
          </a:p>
        </p:txBody>
      </p:sp>
      <p:sp>
        <p:nvSpPr>
          <p:cNvPr id="12" name="BlokTextu 11">
            <a:extLst>
              <a:ext uri="{FF2B5EF4-FFF2-40B4-BE49-F238E27FC236}">
                <a16:creationId xmlns:a16="http://schemas.microsoft.com/office/drawing/2014/main" id="{F6D085D3-4E4A-4BAB-81C7-5B4E65409316}"/>
              </a:ext>
            </a:extLst>
          </p:cNvPr>
          <p:cNvSpPr txBox="1"/>
          <p:nvPr/>
        </p:nvSpPr>
        <p:spPr>
          <a:xfrm>
            <a:off x="6578990" y="302659"/>
            <a:ext cx="2743200" cy="1015663"/>
          </a:xfrm>
          <a:prstGeom prst="rect">
            <a:avLst/>
          </a:prstGeom>
          <a:noFill/>
        </p:spPr>
        <p:txBody>
          <a:bodyPr wrap="square" rtlCol="0">
            <a:spAutoFit/>
          </a:bodyPr>
          <a:lstStyle/>
          <a:p>
            <a:pPr algn="ctr"/>
            <a:r>
              <a:rPr lang="sk-SK" sz="2000" dirty="0"/>
              <a:t>štúdium literatúry a prehľad skúmania v danej problematike</a:t>
            </a:r>
          </a:p>
        </p:txBody>
      </p:sp>
      <p:sp>
        <p:nvSpPr>
          <p:cNvPr id="13" name="BlokTextu 12">
            <a:extLst>
              <a:ext uri="{FF2B5EF4-FFF2-40B4-BE49-F238E27FC236}">
                <a16:creationId xmlns:a16="http://schemas.microsoft.com/office/drawing/2014/main" id="{7E0AFF47-8EC3-4A6B-80F4-6A72289D61CA}"/>
              </a:ext>
            </a:extLst>
          </p:cNvPr>
          <p:cNvSpPr txBox="1"/>
          <p:nvPr/>
        </p:nvSpPr>
        <p:spPr>
          <a:xfrm>
            <a:off x="8308458" y="1798545"/>
            <a:ext cx="3347484" cy="1200329"/>
          </a:xfrm>
          <a:prstGeom prst="rect">
            <a:avLst/>
          </a:prstGeom>
          <a:noFill/>
        </p:spPr>
        <p:txBody>
          <a:bodyPr wrap="square" rtlCol="0">
            <a:spAutoFit/>
          </a:bodyPr>
          <a:lstStyle/>
          <a:p>
            <a:pPr algn="ctr"/>
            <a:r>
              <a:rPr lang="sk-SK" sz="2400" b="1" dirty="0"/>
              <a:t>formulácia hlavného cieľa a pracovných hypotéz skúmania</a:t>
            </a:r>
          </a:p>
        </p:txBody>
      </p:sp>
      <p:sp>
        <p:nvSpPr>
          <p:cNvPr id="15" name="Šípka: doprava 14">
            <a:extLst>
              <a:ext uri="{FF2B5EF4-FFF2-40B4-BE49-F238E27FC236}">
                <a16:creationId xmlns:a16="http://schemas.microsoft.com/office/drawing/2014/main" id="{1597A95F-4DB6-4BDB-8FF5-4E44657617F9}"/>
              </a:ext>
            </a:extLst>
          </p:cNvPr>
          <p:cNvSpPr/>
          <p:nvPr/>
        </p:nvSpPr>
        <p:spPr>
          <a:xfrm>
            <a:off x="6016282" y="491661"/>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sp>
        <p:nvSpPr>
          <p:cNvPr id="17" name="Šípka: doprava 16">
            <a:extLst>
              <a:ext uri="{FF2B5EF4-FFF2-40B4-BE49-F238E27FC236}">
                <a16:creationId xmlns:a16="http://schemas.microsoft.com/office/drawing/2014/main" id="{44E9744D-B022-4C62-99AE-C29310F2626E}"/>
              </a:ext>
            </a:extLst>
          </p:cNvPr>
          <p:cNvSpPr/>
          <p:nvPr/>
        </p:nvSpPr>
        <p:spPr>
          <a:xfrm rot="2974864">
            <a:off x="9200607" y="1122638"/>
            <a:ext cx="642426" cy="6623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sk-SK"/>
          </a:p>
        </p:txBody>
      </p:sp>
      <p:pic>
        <p:nvPicPr>
          <p:cNvPr id="24" name="Grafický objekt 23" descr="Rozprávanie príbehov obrys">
            <a:extLst>
              <a:ext uri="{FF2B5EF4-FFF2-40B4-BE49-F238E27FC236}">
                <a16:creationId xmlns:a16="http://schemas.microsoft.com/office/drawing/2014/main" id="{DFEC2D0A-CA18-4408-9149-CEF37B11F89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71353" y="2523073"/>
            <a:ext cx="1612296" cy="1612296"/>
          </a:xfrm>
          <a:prstGeom prst="rect">
            <a:avLst/>
          </a:prstGeom>
        </p:spPr>
      </p:pic>
    </p:spTree>
    <p:extLst>
      <p:ext uri="{BB962C8B-B14F-4D97-AF65-F5344CB8AC3E}">
        <p14:creationId xmlns:p14="http://schemas.microsoft.com/office/powerpoint/2010/main" val="59413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96</a:t>
            </a:fld>
            <a:endParaRPr lang="sk-SK"/>
          </a:p>
        </p:txBody>
      </p:sp>
      <p:sp>
        <p:nvSpPr>
          <p:cNvPr id="6" name="BlokTextu 5">
            <a:extLst>
              <a:ext uri="{FF2B5EF4-FFF2-40B4-BE49-F238E27FC236}">
                <a16:creationId xmlns:a16="http://schemas.microsoft.com/office/drawing/2014/main" id="{AF5B5406-3C05-434A-AB27-B9BA72EEA424}"/>
              </a:ext>
            </a:extLst>
          </p:cNvPr>
          <p:cNvSpPr txBox="1"/>
          <p:nvPr/>
        </p:nvSpPr>
        <p:spPr>
          <a:xfrm>
            <a:off x="522514" y="416014"/>
            <a:ext cx="9834466" cy="5693866"/>
          </a:xfrm>
          <a:prstGeom prst="rect">
            <a:avLst/>
          </a:prstGeom>
          <a:noFill/>
        </p:spPr>
        <p:txBody>
          <a:bodyPr wrap="square">
            <a:spAutoFit/>
          </a:bodyPr>
          <a:lstStyle/>
          <a:p>
            <a:pPr marL="457200" indent="-457200">
              <a:buFont typeface="Wingdings" panose="05000000000000000000" pitchFamily="2" charset="2"/>
              <a:buChar char="Ø"/>
            </a:pPr>
            <a:r>
              <a:rPr lang="sk-SK" sz="2800" dirty="0"/>
              <a:t>V anglosaskej literatúre sa stretneme aj s pojmom </a:t>
            </a:r>
            <a:r>
              <a:rPr lang="sk-SK" sz="2800" i="1" dirty="0" err="1"/>
              <a:t>Problem</a:t>
            </a:r>
            <a:r>
              <a:rPr lang="sk-SK" sz="2800" i="1" dirty="0"/>
              <a:t> </a:t>
            </a:r>
            <a:r>
              <a:rPr lang="sk-SK" sz="2800" i="1" dirty="0" err="1"/>
              <a:t>Statement</a:t>
            </a:r>
            <a:r>
              <a:rPr lang="sk-SK" sz="2800" i="1" dirty="0"/>
              <a:t>,</a:t>
            </a:r>
            <a:r>
              <a:rPr lang="sk-SK" sz="2800" dirty="0"/>
              <a:t> ktorý zahŕňa:</a:t>
            </a:r>
          </a:p>
          <a:p>
            <a:pPr marL="1371600" lvl="2" indent="-457200">
              <a:buFont typeface="Arial" panose="020B0604020202020204" pitchFamily="34" charset="0"/>
              <a:buChar char="•"/>
            </a:pPr>
            <a:r>
              <a:rPr lang="sk-SK" sz="2800" dirty="0"/>
              <a:t>VÝSKUMNÉ CIELE</a:t>
            </a:r>
          </a:p>
          <a:p>
            <a:pPr marL="1371600" lvl="2" indent="-457200">
              <a:buFont typeface="Arial" panose="020B0604020202020204" pitchFamily="34" charset="0"/>
              <a:buChar char="•"/>
            </a:pPr>
            <a:r>
              <a:rPr lang="sk-SK" sz="2800" dirty="0"/>
              <a:t>VÝSKUMNÉ OTÁZKY</a:t>
            </a:r>
          </a:p>
          <a:p>
            <a:pPr marL="457200" indent="-457200">
              <a:buFont typeface="Wingdings" panose="05000000000000000000" pitchFamily="2" charset="2"/>
              <a:buChar char="Ø"/>
            </a:pPr>
            <a:r>
              <a:rPr lang="sk-SK" sz="2800" dirty="0"/>
              <a:t>Výskumné ciele priamo vyplývajú z výskumných otázok, ale proces môže byť aj opačný - otázky sa formulujú na základe cieľov.</a:t>
            </a:r>
          </a:p>
          <a:p>
            <a:pPr marL="457200" indent="-457200">
              <a:buFont typeface="Wingdings" panose="05000000000000000000" pitchFamily="2" charset="2"/>
              <a:buChar char="Ø"/>
            </a:pPr>
            <a:r>
              <a:rPr lang="sk-SK" sz="2800" dirty="0"/>
              <a:t>Niektorí vedci formulujú len ciele, iní zasa len otázky.</a:t>
            </a:r>
          </a:p>
          <a:p>
            <a:pPr marL="457200" indent="-457200">
              <a:buFont typeface="Wingdings" panose="05000000000000000000" pitchFamily="2" charset="2"/>
              <a:buChar char="Ø"/>
            </a:pPr>
            <a:r>
              <a:rPr lang="sk-SK" sz="2800" dirty="0"/>
              <a:t>Otázky a ciele sa odlišujú v spôsobe, ako sú napísané.</a:t>
            </a:r>
          </a:p>
          <a:p>
            <a:pPr marL="457200" indent="-457200">
              <a:buFont typeface="Wingdings" panose="05000000000000000000" pitchFamily="2" charset="2"/>
              <a:buChar char="Ø"/>
            </a:pPr>
            <a:r>
              <a:rPr lang="sk-SK" sz="2800" dirty="0"/>
              <a:t>V prípade záverečných prác treba brať do úvahy požiadavky danej vysokej školy (v našom prípade treba mať primárne naformulované ciele a až potom prípadné výskumné otázky).</a:t>
            </a:r>
          </a:p>
        </p:txBody>
      </p:sp>
    </p:spTree>
    <p:extLst>
      <p:ext uri="{BB962C8B-B14F-4D97-AF65-F5344CB8AC3E}">
        <p14:creationId xmlns:p14="http://schemas.microsoft.com/office/powerpoint/2010/main" val="38302277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8FF203EC-4A3D-402C-A6DA-5036965136A9}"/>
              </a:ext>
            </a:extLst>
          </p:cNvPr>
          <p:cNvSpPr>
            <a:spLocks noGrp="1"/>
          </p:cNvSpPr>
          <p:nvPr>
            <p:ph type="dt" sz="half" idx="10"/>
          </p:nvPr>
        </p:nvSpPr>
        <p:spPr/>
        <p:txBody>
          <a:bodyPr/>
          <a:lstStyle/>
          <a:p>
            <a:r>
              <a:rPr lang="sk-SK"/>
              <a:t>2022/2023</a:t>
            </a:r>
          </a:p>
        </p:txBody>
      </p:sp>
      <p:sp>
        <p:nvSpPr>
          <p:cNvPr id="3" name="Zástupný objekt pre pätu 2">
            <a:extLst>
              <a:ext uri="{FF2B5EF4-FFF2-40B4-BE49-F238E27FC236}">
                <a16:creationId xmlns:a16="http://schemas.microsoft.com/office/drawing/2014/main" id="{96EB6F13-502F-48ED-8D58-0EAD7DA99119}"/>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6BF6F9ED-A43C-41F7-B986-971E698F73D3}"/>
              </a:ext>
            </a:extLst>
          </p:cNvPr>
          <p:cNvSpPr>
            <a:spLocks noGrp="1"/>
          </p:cNvSpPr>
          <p:nvPr>
            <p:ph type="sldNum" sz="quarter" idx="12"/>
          </p:nvPr>
        </p:nvSpPr>
        <p:spPr/>
        <p:txBody>
          <a:bodyPr/>
          <a:lstStyle/>
          <a:p>
            <a:fld id="{B6987BBD-D261-49F6-9BAB-A3E3938F7DA8}" type="slidenum">
              <a:rPr lang="sk-SK" smtClean="0"/>
              <a:t>97</a:t>
            </a:fld>
            <a:endParaRPr lang="sk-SK"/>
          </a:p>
        </p:txBody>
      </p:sp>
      <p:sp>
        <p:nvSpPr>
          <p:cNvPr id="5" name="Bublina: šípka nadol 4">
            <a:extLst>
              <a:ext uri="{FF2B5EF4-FFF2-40B4-BE49-F238E27FC236}">
                <a16:creationId xmlns:a16="http://schemas.microsoft.com/office/drawing/2014/main" id="{A7EF64AF-56B7-4911-A44A-F8B197BC2D9F}"/>
              </a:ext>
            </a:extLst>
          </p:cNvPr>
          <p:cNvSpPr/>
          <p:nvPr/>
        </p:nvSpPr>
        <p:spPr>
          <a:xfrm>
            <a:off x="1791478" y="261258"/>
            <a:ext cx="7061718" cy="2827176"/>
          </a:xfrm>
          <a:prstGeom prst="downArrowCallout">
            <a:avLst/>
          </a:prstGeom>
          <a:solidFill>
            <a:srgbClr val="0880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7200" b="1" dirty="0">
                <a:effectLst>
                  <a:outerShdw blurRad="38100" dist="38100" dir="2700000" algn="tl">
                    <a:srgbClr val="000000">
                      <a:alpha val="43137"/>
                    </a:srgbClr>
                  </a:outerShdw>
                </a:effectLst>
              </a:rPr>
              <a:t>HLAVNÝ CIEĽ</a:t>
            </a:r>
          </a:p>
        </p:txBody>
      </p:sp>
      <p:sp>
        <p:nvSpPr>
          <p:cNvPr id="6" name="Obdĺžnik: zaoblené rohy 5">
            <a:extLst>
              <a:ext uri="{FF2B5EF4-FFF2-40B4-BE49-F238E27FC236}">
                <a16:creationId xmlns:a16="http://schemas.microsoft.com/office/drawing/2014/main" id="{51289E07-1F2D-4D5B-9EB7-BA7554364D63}"/>
              </a:ext>
            </a:extLst>
          </p:cNvPr>
          <p:cNvSpPr/>
          <p:nvPr/>
        </p:nvSpPr>
        <p:spPr>
          <a:xfrm>
            <a:off x="922953" y="3182836"/>
            <a:ext cx="8798767" cy="1343608"/>
          </a:xfrm>
          <a:prstGeom prst="roundRect">
            <a:avLst>
              <a:gd name="adj" fmla="val 50000"/>
            </a:avLst>
          </a:prstGeom>
          <a:solidFill>
            <a:srgbClr val="0880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400" i="1" dirty="0"/>
              <a:t>VÝSKUMNÉ CIELE</a:t>
            </a:r>
          </a:p>
        </p:txBody>
      </p:sp>
      <p:sp>
        <p:nvSpPr>
          <p:cNvPr id="7" name="Obdĺžnik: zaoblené rohy 6">
            <a:extLst>
              <a:ext uri="{FF2B5EF4-FFF2-40B4-BE49-F238E27FC236}">
                <a16:creationId xmlns:a16="http://schemas.microsoft.com/office/drawing/2014/main" id="{2CDAFB9E-DAA9-4B87-9240-A6E635C8CFDD}"/>
              </a:ext>
            </a:extLst>
          </p:cNvPr>
          <p:cNvSpPr/>
          <p:nvPr/>
        </p:nvSpPr>
        <p:spPr>
          <a:xfrm>
            <a:off x="922952" y="4714156"/>
            <a:ext cx="10814958" cy="1343608"/>
          </a:xfrm>
          <a:prstGeom prst="roundRect">
            <a:avLst>
              <a:gd name="adj" fmla="val 50000"/>
            </a:avLst>
          </a:prstGeom>
          <a:solidFill>
            <a:srgbClr val="0880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4400" i="1" dirty="0"/>
              <a:t>VÝSKUMNÉ OTÁZKY alebo HYPOTÉZY</a:t>
            </a:r>
          </a:p>
        </p:txBody>
      </p:sp>
    </p:spTree>
    <p:extLst>
      <p:ext uri="{BB962C8B-B14F-4D97-AF65-F5344CB8AC3E}">
        <p14:creationId xmlns:p14="http://schemas.microsoft.com/office/powerpoint/2010/main" val="2221130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98</a:t>
            </a:fld>
            <a:endParaRPr lang="sk-SK"/>
          </a:p>
        </p:txBody>
      </p:sp>
      <p:sp>
        <p:nvSpPr>
          <p:cNvPr id="7" name="BlokTextu 6">
            <a:extLst>
              <a:ext uri="{FF2B5EF4-FFF2-40B4-BE49-F238E27FC236}">
                <a16:creationId xmlns:a16="http://schemas.microsoft.com/office/drawing/2014/main" id="{8FC1BBCC-CB31-46C2-9BC0-4FD758DD40B4}"/>
              </a:ext>
            </a:extLst>
          </p:cNvPr>
          <p:cNvSpPr txBox="1"/>
          <p:nvPr/>
        </p:nvSpPr>
        <p:spPr>
          <a:xfrm>
            <a:off x="447869" y="255047"/>
            <a:ext cx="10263674" cy="1200329"/>
          </a:xfrm>
          <a:prstGeom prst="rect">
            <a:avLst/>
          </a:prstGeom>
          <a:noFill/>
        </p:spPr>
        <p:txBody>
          <a:bodyPr wrap="square">
            <a:spAutoFit/>
          </a:bodyPr>
          <a:lstStyle/>
          <a:p>
            <a:pPr algn="ctr"/>
            <a:r>
              <a:rPr lang="sk-SK" sz="2400" dirty="0"/>
              <a:t>Výskumníci často formulujú svoje výskumné problémy v opytovacej forme – stanovujú </a:t>
            </a:r>
            <a:r>
              <a:rPr lang="sk-SK" sz="2400" b="1" dirty="0">
                <a:hlinkClick r:id="rId2"/>
              </a:rPr>
              <a:t>výskumné otázky</a:t>
            </a:r>
            <a:r>
              <a:rPr lang="sk-SK" sz="2400" dirty="0"/>
              <a:t>. Je to veľmi dobrá prax. Otázka je totiž akčná – vyžaduje si hľadať na ňu odpovede.</a:t>
            </a:r>
          </a:p>
        </p:txBody>
      </p:sp>
      <p:sp>
        <p:nvSpPr>
          <p:cNvPr id="9" name="BlokTextu 8">
            <a:extLst>
              <a:ext uri="{FF2B5EF4-FFF2-40B4-BE49-F238E27FC236}">
                <a16:creationId xmlns:a16="http://schemas.microsoft.com/office/drawing/2014/main" id="{98B21E23-DDD9-4BAE-94F6-EFA5F7147ADB}"/>
              </a:ext>
            </a:extLst>
          </p:cNvPr>
          <p:cNvSpPr txBox="1"/>
          <p:nvPr/>
        </p:nvSpPr>
        <p:spPr>
          <a:xfrm>
            <a:off x="103026" y="1799109"/>
            <a:ext cx="3620278" cy="4493538"/>
          </a:xfrm>
          <a:prstGeom prst="rect">
            <a:avLst/>
          </a:prstGeom>
          <a:noFill/>
        </p:spPr>
        <p:txBody>
          <a:bodyPr wrap="square">
            <a:spAutoFit/>
          </a:bodyPr>
          <a:lstStyle/>
          <a:p>
            <a:r>
              <a:rPr lang="sk-SK" sz="2200" b="1" dirty="0">
                <a:solidFill>
                  <a:srgbClr val="088022"/>
                </a:solidFill>
              </a:rPr>
              <a:t>Deskriptívna výskumná otázka </a:t>
            </a:r>
            <a:r>
              <a:rPr lang="sk-SK" sz="2200" dirty="0"/>
              <a:t>je vo výskume, ktorý niečo presne opisuje. Pýta sa v akej podobe sa niečo vyskytuje, v akom čase, počte, frekvencii, intenzite a pod. Výskum skúma jeden alebo niekoľko javov (premenných), medzi ktorými však výskumník neskúma vzťah. Zachytáva ich samostatne.</a:t>
            </a:r>
          </a:p>
        </p:txBody>
      </p:sp>
      <p:sp>
        <p:nvSpPr>
          <p:cNvPr id="11" name="BlokTextu 10">
            <a:extLst>
              <a:ext uri="{FF2B5EF4-FFF2-40B4-BE49-F238E27FC236}">
                <a16:creationId xmlns:a16="http://schemas.microsoft.com/office/drawing/2014/main" id="{DEDCC124-45A9-4845-B22E-3972F37AC831}"/>
              </a:ext>
            </a:extLst>
          </p:cNvPr>
          <p:cNvSpPr txBox="1"/>
          <p:nvPr/>
        </p:nvSpPr>
        <p:spPr>
          <a:xfrm>
            <a:off x="3951903" y="1799109"/>
            <a:ext cx="4288193" cy="4493538"/>
          </a:xfrm>
          <a:prstGeom prst="rect">
            <a:avLst/>
          </a:prstGeom>
          <a:noFill/>
        </p:spPr>
        <p:txBody>
          <a:bodyPr wrap="square">
            <a:spAutoFit/>
          </a:bodyPr>
          <a:lstStyle/>
          <a:p>
            <a:r>
              <a:rPr lang="sk-SK" sz="2200" b="1" dirty="0">
                <a:solidFill>
                  <a:srgbClr val="088022"/>
                </a:solidFill>
              </a:rPr>
              <a:t>Relačná výskumná otázka </a:t>
            </a:r>
            <a:r>
              <a:rPr lang="sk-SK" sz="2200" dirty="0"/>
              <a:t>je vo výskume, ktorý dáva do vzťahu dve alebo viac faktorov (premenných). Tieto premenné musia súvisieť, nemôžu byť izolované, pretože potom by išlo o deskriptívnu výskumnú otázku. Pri deskriptívnych a relačných výskumných otázkach sa používajú výskumné metódy, ako je pozorovanie, dotazník, škálovanie, interview, </a:t>
            </a:r>
            <a:r>
              <a:rPr lang="sk-SK" sz="2200" dirty="0" err="1"/>
              <a:t>sociogram</a:t>
            </a:r>
            <a:r>
              <a:rPr lang="sk-SK" sz="2200" dirty="0"/>
              <a:t>, test (nie experiment).</a:t>
            </a:r>
          </a:p>
        </p:txBody>
      </p:sp>
      <p:sp>
        <p:nvSpPr>
          <p:cNvPr id="13" name="BlokTextu 12">
            <a:extLst>
              <a:ext uri="{FF2B5EF4-FFF2-40B4-BE49-F238E27FC236}">
                <a16:creationId xmlns:a16="http://schemas.microsoft.com/office/drawing/2014/main" id="{C01A48BA-910B-405A-BE2B-A98BB32F0AF6}"/>
              </a:ext>
            </a:extLst>
          </p:cNvPr>
          <p:cNvSpPr txBox="1"/>
          <p:nvPr/>
        </p:nvSpPr>
        <p:spPr>
          <a:xfrm>
            <a:off x="8468695" y="1799109"/>
            <a:ext cx="3597727" cy="3816429"/>
          </a:xfrm>
          <a:prstGeom prst="rect">
            <a:avLst/>
          </a:prstGeom>
          <a:noFill/>
        </p:spPr>
        <p:txBody>
          <a:bodyPr wrap="square">
            <a:spAutoFit/>
          </a:bodyPr>
          <a:lstStyle/>
          <a:p>
            <a:r>
              <a:rPr lang="sk-SK" sz="2200" b="1" dirty="0">
                <a:solidFill>
                  <a:srgbClr val="088022"/>
                </a:solidFill>
              </a:rPr>
              <a:t>Kauzálna výskumná otázka </a:t>
            </a:r>
            <a:r>
              <a:rPr lang="sk-SK" sz="2200" dirty="0"/>
              <a:t>zisťuje kauzalitu (príčinu) medzi faktormi (premennými). Zisťuje či daná príčina viedla k určitým dôsledkom. Výskumnou metódou pri kauzálnych otázkach je experiment. Zisťuje sa ním, či daný jav spôsobil daný výsledok.</a:t>
            </a:r>
          </a:p>
        </p:txBody>
      </p:sp>
    </p:spTree>
    <p:extLst>
      <p:ext uri="{BB962C8B-B14F-4D97-AF65-F5344CB8AC3E}">
        <p14:creationId xmlns:p14="http://schemas.microsoft.com/office/powerpoint/2010/main" val="3577230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96229491-12E6-41A8-98E5-164A1CB9C3E4}"/>
              </a:ext>
            </a:extLst>
          </p:cNvPr>
          <p:cNvSpPr>
            <a:spLocks noGrp="1"/>
          </p:cNvSpPr>
          <p:nvPr>
            <p:ph type="dt" sz="half" idx="10"/>
          </p:nvPr>
        </p:nvSpPr>
        <p:spPr/>
        <p:txBody>
          <a:bodyPr/>
          <a:lstStyle/>
          <a:p>
            <a:r>
              <a:rPr lang="sk-SK"/>
              <a:t>2022/2023</a:t>
            </a:r>
            <a:endParaRPr lang="sk-SK" dirty="0"/>
          </a:p>
        </p:txBody>
      </p:sp>
      <p:sp>
        <p:nvSpPr>
          <p:cNvPr id="3" name="Zástupný objekt pre pätu 2">
            <a:extLst>
              <a:ext uri="{FF2B5EF4-FFF2-40B4-BE49-F238E27FC236}">
                <a16:creationId xmlns:a16="http://schemas.microsoft.com/office/drawing/2014/main" id="{689AC5C3-84DF-445F-BEA5-4930BED5FF4B}"/>
              </a:ext>
            </a:extLst>
          </p:cNvPr>
          <p:cNvSpPr>
            <a:spLocks noGrp="1"/>
          </p:cNvSpPr>
          <p:nvPr>
            <p:ph type="ftr" sz="quarter" idx="11"/>
          </p:nvPr>
        </p:nvSpPr>
        <p:spPr/>
        <p:txBody>
          <a:bodyPr/>
          <a:lstStyle/>
          <a:p>
            <a:r>
              <a:rPr lang="sk-SK"/>
              <a:t>Seminár k bakalárskej práci I. / Diplomový seminár I.</a:t>
            </a:r>
            <a:endParaRPr lang="sk-SK" dirty="0"/>
          </a:p>
        </p:txBody>
      </p:sp>
      <p:sp>
        <p:nvSpPr>
          <p:cNvPr id="4" name="Zástupný objekt pre číslo snímky 3">
            <a:extLst>
              <a:ext uri="{FF2B5EF4-FFF2-40B4-BE49-F238E27FC236}">
                <a16:creationId xmlns:a16="http://schemas.microsoft.com/office/drawing/2014/main" id="{C3DE8577-9912-4752-B206-8D208139B70B}"/>
              </a:ext>
            </a:extLst>
          </p:cNvPr>
          <p:cNvSpPr>
            <a:spLocks noGrp="1"/>
          </p:cNvSpPr>
          <p:nvPr>
            <p:ph type="sldNum" sz="quarter" idx="12"/>
          </p:nvPr>
        </p:nvSpPr>
        <p:spPr/>
        <p:txBody>
          <a:bodyPr/>
          <a:lstStyle/>
          <a:p>
            <a:fld id="{B6987BBD-D261-49F6-9BAB-A3E3938F7DA8}" type="slidenum">
              <a:rPr lang="sk-SK" smtClean="0"/>
              <a:t>99</a:t>
            </a:fld>
            <a:endParaRPr lang="sk-SK"/>
          </a:p>
        </p:txBody>
      </p:sp>
      <p:sp>
        <p:nvSpPr>
          <p:cNvPr id="10" name="BlokTextu 9">
            <a:extLst>
              <a:ext uri="{FF2B5EF4-FFF2-40B4-BE49-F238E27FC236}">
                <a16:creationId xmlns:a16="http://schemas.microsoft.com/office/drawing/2014/main" id="{33087550-B001-4CE6-A635-AE2FF5EA8BDF}"/>
              </a:ext>
            </a:extLst>
          </p:cNvPr>
          <p:cNvSpPr txBox="1"/>
          <p:nvPr/>
        </p:nvSpPr>
        <p:spPr>
          <a:xfrm>
            <a:off x="102635" y="136525"/>
            <a:ext cx="11392679" cy="5693866"/>
          </a:xfrm>
          <a:prstGeom prst="rect">
            <a:avLst/>
          </a:prstGeom>
          <a:noFill/>
        </p:spPr>
        <p:txBody>
          <a:bodyPr wrap="square">
            <a:spAutoFit/>
          </a:bodyPr>
          <a:lstStyle/>
          <a:p>
            <a:pPr marL="457200" indent="-457200">
              <a:buFont typeface="Arial" panose="020B0604020202020204" pitchFamily="34" charset="0"/>
              <a:buChar char="•"/>
            </a:pPr>
            <a:r>
              <a:rPr lang="sk-SK" sz="2800" dirty="0"/>
              <a:t>Hypotéza je </a:t>
            </a:r>
            <a:r>
              <a:rPr lang="sk-SK" sz="2800" b="1" dirty="0"/>
              <a:t>veľmi konkrétne formulovaný výrok</a:t>
            </a:r>
            <a:r>
              <a:rPr lang="sk-SK" sz="2800" dirty="0"/>
              <a:t>, ktorý vyjadruje predpoklad, očakávanie o výsledkoch, ktoré vo výskume získame</a:t>
            </a:r>
          </a:p>
          <a:p>
            <a:pPr marL="457200" indent="-457200">
              <a:buFont typeface="Arial" panose="020B0604020202020204" pitchFamily="34" charset="0"/>
              <a:buChar char="•"/>
            </a:pPr>
            <a:r>
              <a:rPr lang="sk-SK" sz="2800" dirty="0"/>
              <a:t>Najčastejšie je hypotéza formulovaná takým spôsobom, že vyjadruje predpokladaný vzťah medzi premennými, resp. očakávané rozdiely medzi skupinami účastníkov výskumu</a:t>
            </a:r>
          </a:p>
          <a:p>
            <a:pPr marL="457200" indent="-457200">
              <a:buFont typeface="Arial" panose="020B0604020202020204" pitchFamily="34" charset="0"/>
              <a:buChar char="•"/>
            </a:pPr>
            <a:r>
              <a:rPr lang="sk-SK" sz="2800" dirty="0"/>
              <a:t>Hypotéza ale </a:t>
            </a:r>
            <a:r>
              <a:rPr lang="sk-SK" sz="2800" b="1" dirty="0"/>
              <a:t>nie je výsledkom náhodného odhadu </a:t>
            </a:r>
            <a:r>
              <a:rPr lang="sk-SK" sz="2800" dirty="0"/>
              <a:t>– musí byť jasne podložená, najčastejšie vychádza z teoretických poznatkov v danom vednom odbore, alebo nadväzuje na iné výskumy v danej oblasti.</a:t>
            </a:r>
          </a:p>
          <a:p>
            <a:pPr marL="457200" indent="-457200">
              <a:buFont typeface="Arial" panose="020B0604020202020204" pitchFamily="34" charset="0"/>
              <a:buChar char="•"/>
            </a:pPr>
            <a:r>
              <a:rPr lang="sk-SK" sz="2800" dirty="0"/>
              <a:t>Hypotézy vo výskume </a:t>
            </a:r>
            <a:r>
              <a:rPr lang="sk-SK" sz="2800" b="1" dirty="0"/>
              <a:t>musia byť overované zodpovedajúcimi štatistickými postupmi</a:t>
            </a:r>
            <a:r>
              <a:rPr lang="sk-SK" sz="2800" dirty="0"/>
              <a:t> v rámci indukčnej štatistiky, nie je správne overovať hypotézy na základe deskriptívnych štatistických postupov.</a:t>
            </a:r>
          </a:p>
        </p:txBody>
      </p:sp>
    </p:spTree>
    <p:extLst>
      <p:ext uri="{BB962C8B-B14F-4D97-AF65-F5344CB8AC3E}">
        <p14:creationId xmlns:p14="http://schemas.microsoft.com/office/powerpoint/2010/main" val="4160249344"/>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3FB741B02681B4A8BBF21FA92BB4484" ma:contentTypeVersion="9" ma:contentTypeDescription="Umožňuje vytvoriť nový dokument." ma:contentTypeScope="" ma:versionID="556490bda7a605bff5cc91d7c600c023">
  <xsd:schema xmlns:xsd="http://www.w3.org/2001/XMLSchema" xmlns:xs="http://www.w3.org/2001/XMLSchema" xmlns:p="http://schemas.microsoft.com/office/2006/metadata/properties" xmlns:ns2="ed652165-fcb2-4c33-8eb8-01bb9e9f4155" xmlns:ns3="29c3a3ff-0f1a-4db5-88a7-f711e5e01ef0" targetNamespace="http://schemas.microsoft.com/office/2006/metadata/properties" ma:root="true" ma:fieldsID="f3e1e63240ff9c348f45f7616251beeb" ns2:_="" ns3:_="">
    <xsd:import namespace="ed652165-fcb2-4c33-8eb8-01bb9e9f4155"/>
    <xsd:import namespace="29c3a3ff-0f1a-4db5-88a7-f711e5e01e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652165-fcb2-4c33-8eb8-01bb9e9f41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c3a3ff-0f1a-4db5-88a7-f711e5e01ef0" elementFormDefault="qualified">
    <xsd:import namespace="http://schemas.microsoft.com/office/2006/documentManagement/types"/>
    <xsd:import namespace="http://schemas.microsoft.com/office/infopath/2007/PartnerControls"/>
    <xsd:element name="SharedWithUsers" ma:index="10" nillable="true" ma:displayName="Zdieľa sa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Zdieľané s podrobnosťa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A6420D-817A-46E5-A759-6FBB728E43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652165-fcb2-4c33-8eb8-01bb9e9f4155"/>
    <ds:schemaRef ds:uri="29c3a3ff-0f1a-4db5-88a7-f711e5e01e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BC13F2-32CB-4AEA-BD71-0D5DB07BADAC}">
  <ds:schemaRefs>
    <ds:schemaRef ds:uri="http://schemas.microsoft.com/sharepoint/v3/contenttype/forms"/>
  </ds:schemaRefs>
</ds:datastoreItem>
</file>

<file path=customXml/itemProps3.xml><?xml version="1.0" encoding="utf-8"?>
<ds:datastoreItem xmlns:ds="http://schemas.openxmlformats.org/officeDocument/2006/customXml" ds:itemID="{16ACB616-3410-4EF6-A2DE-2B0B723C8940}">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29c3a3ff-0f1a-4db5-88a7-f711e5e01ef0"/>
    <ds:schemaRef ds:uri="ed652165-fcb2-4c33-8eb8-01bb9e9f415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1120</TotalTime>
  <Words>15418</Words>
  <Application>Microsoft Office PowerPoint</Application>
  <PresentationFormat>Širokouhlá</PresentationFormat>
  <Paragraphs>2137</Paragraphs>
  <Slides>238</Slides>
  <Notes>0</Notes>
  <HiddenSlides>0</HiddenSlides>
  <MMClips>0</MMClips>
  <ScaleCrop>false</ScaleCrop>
  <HeadingPairs>
    <vt:vector size="6" baseType="variant">
      <vt:variant>
        <vt:lpstr>Použité písma</vt:lpstr>
      </vt:variant>
      <vt:variant>
        <vt:i4>8</vt:i4>
      </vt:variant>
      <vt:variant>
        <vt:lpstr>Motív</vt:lpstr>
      </vt:variant>
      <vt:variant>
        <vt:i4>1</vt:i4>
      </vt:variant>
      <vt:variant>
        <vt:lpstr>Nadpisy snímok</vt:lpstr>
      </vt:variant>
      <vt:variant>
        <vt:i4>238</vt:i4>
      </vt:variant>
    </vt:vector>
  </HeadingPairs>
  <TitlesOfParts>
    <vt:vector size="247" baseType="lpstr">
      <vt:lpstr>Arial</vt:lpstr>
      <vt:lpstr>Calibri</vt:lpstr>
      <vt:lpstr>Courier New</vt:lpstr>
      <vt:lpstr>Franklin Gothic Book</vt:lpstr>
      <vt:lpstr>Perpetua</vt:lpstr>
      <vt:lpstr>Times New Roman</vt:lpstr>
      <vt:lpstr>verdana</vt:lpstr>
      <vt:lpstr>Wingdings</vt:lpstr>
      <vt:lpstr>Motív Office</vt:lpstr>
      <vt:lpstr>Seminár k bakalárskej práci I. /  Diplomový seminár I.</vt:lpstr>
      <vt:lpstr>Prezentácia programu PowerPoint</vt:lpstr>
      <vt:lpstr>Prezentácia programu PowerPoint</vt:lpstr>
      <vt:lpstr>Ukončenie predmetu</vt:lpstr>
      <vt:lpstr>Prezentácia programu PowerPoint</vt:lpstr>
      <vt:lpstr>Prezentácia programu PowerPoint</vt:lpstr>
      <vt:lpstr>Osnova predmetu</vt:lpstr>
      <vt:lpstr>Prezentácia programu PowerPoint</vt:lpstr>
      <vt:lpstr>Povinné aktivity</vt:lpstr>
      <vt:lpstr>Prezentácia programu PowerPoint</vt:lpstr>
      <vt:lpstr>Prezentácia programu PowerPoint</vt:lpstr>
      <vt:lpstr>Prezentácia programu PowerPoint</vt:lpstr>
      <vt:lpstr>Prezentácia programu PowerPoint</vt:lpstr>
      <vt:lpstr>Harmonogram tvorby záverečnej práce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Tvorba záverečnej práce - 1. fáza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Tvorba záverečnej práce - 2. fáza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Metodika vedeckej práce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Seminár k bakalárskej práci I. /  Diplomový seminár I.</vt:lpstr>
      <vt:lpstr>Formálne náležitosti záverečnej práce (1. časť)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Formálne náležitosti záverečnej práce (2. časť)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Citácie a bibliografické odkazy</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Kontrola originality záverečnej práce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Cibák, Martin</dc:creator>
  <cp:lastModifiedBy>Kirchmayer, Jozef</cp:lastModifiedBy>
  <cp:revision>24</cp:revision>
  <dcterms:created xsi:type="dcterms:W3CDTF">2022-02-08T15:16:37Z</dcterms:created>
  <dcterms:modified xsi:type="dcterms:W3CDTF">2023-02-19T19:52:10Z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0x010100A3FB741B02681B4A8BBF21FA92BB4484</vt:lpwstr>
  </property>
</Properties>
</file>